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314" r:id="rId2"/>
    <p:sldId id="10354" r:id="rId3"/>
    <p:sldId id="10334" r:id="rId4"/>
    <p:sldId id="10333" r:id="rId5"/>
    <p:sldId id="10365" r:id="rId6"/>
    <p:sldId id="10363" r:id="rId7"/>
    <p:sldId id="10331" r:id="rId8"/>
    <p:sldId id="10335" r:id="rId9"/>
    <p:sldId id="10336" r:id="rId10"/>
    <p:sldId id="10337" r:id="rId11"/>
    <p:sldId id="10338" r:id="rId12"/>
    <p:sldId id="10364" r:id="rId13"/>
    <p:sldId id="10339" r:id="rId14"/>
    <p:sldId id="10340" r:id="rId15"/>
    <p:sldId id="10341" r:id="rId16"/>
    <p:sldId id="10342" r:id="rId17"/>
    <p:sldId id="10358" r:id="rId18"/>
    <p:sldId id="10344" r:id="rId19"/>
    <p:sldId id="10343" r:id="rId20"/>
    <p:sldId id="10345" r:id="rId21"/>
    <p:sldId id="10355" r:id="rId22"/>
    <p:sldId id="10347" r:id="rId23"/>
    <p:sldId id="10346" r:id="rId24"/>
    <p:sldId id="10348" r:id="rId25"/>
    <p:sldId id="10349" r:id="rId26"/>
    <p:sldId id="10356" r:id="rId27"/>
    <p:sldId id="10350" r:id="rId28"/>
    <p:sldId id="10351" r:id="rId29"/>
    <p:sldId id="10352" r:id="rId30"/>
    <p:sldId id="10357" r:id="rId31"/>
    <p:sldId id="10353" r:id="rId32"/>
    <p:sldId id="10359" r:id="rId33"/>
    <p:sldId id="10320" r:id="rId34"/>
    <p:sldId id="10360" r:id="rId35"/>
    <p:sldId id="10361" r:id="rId36"/>
    <p:sldId id="10362"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cmAuthor id="2" name="zhiqin xu" initials="z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61516"/>
    <a:srgbClr val="1D41D5"/>
    <a:srgbClr val="070707"/>
    <a:srgbClr val="002B7F"/>
    <a:srgbClr val="3232FF"/>
    <a:srgbClr val="0000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89457" autoAdjust="0"/>
  </p:normalViewPr>
  <p:slideViewPr>
    <p:cSldViewPr snapToGrid="0">
      <p:cViewPr>
        <p:scale>
          <a:sx n="50" d="100"/>
          <a:sy n="50" d="100"/>
        </p:scale>
        <p:origin x="1764" y="867"/>
      </p:cViewPr>
      <p:guideLst/>
    </p:cSldViewPr>
  </p:slideViewPr>
  <p:notesTextViewPr>
    <p:cViewPr>
      <p:scale>
        <a:sx n="3" d="2"/>
        <a:sy n="3" d="2"/>
      </p:scale>
      <p:origin x="0" y="0"/>
    </p:cViewPr>
  </p:notesTextViewPr>
  <p:sorterViewPr>
    <p:cViewPr>
      <p:scale>
        <a:sx n="50" d="100"/>
        <a:sy n="50" d="100"/>
      </p:scale>
      <p:origin x="0" y="-29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2025/10/7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2025/10/7</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2025/10/7</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9"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just" defTabSz="1219200" rtl="0" eaLnBrk="1" latinLnBrk="0" hangingPunct="1">
        <a:lnSpc>
          <a:spcPct val="120000"/>
        </a:lnSpc>
        <a:spcBef>
          <a:spcPts val="0"/>
        </a:spcBef>
        <a:spcAft>
          <a:spcPts val="635"/>
        </a:spcAft>
        <a:buSzPct val="80000"/>
        <a:buFontTx/>
        <a:buNone/>
        <a:defRPr sz="2400" b="1" kern="1200">
          <a:solidFill>
            <a:schemeClr val="tx2"/>
          </a:solidFill>
          <a:latin typeface="微软雅黑" panose="020B0503020204020204" pitchFamily="34" charset="-122"/>
          <a:ea typeface="微软雅黑" panose="020B0503020204020204" pitchFamily="34" charset="-122"/>
          <a:cs typeface="+mn-cs"/>
        </a:defRPr>
      </a:lvl1pPr>
      <a:lvl2pPr marL="609600" indent="0" algn="just" defTabSz="1219200" rtl="0" eaLnBrk="1" latinLnBrk="0" hangingPunct="1">
        <a:lnSpc>
          <a:spcPct val="120000"/>
        </a:lnSpc>
        <a:spcBef>
          <a:spcPts val="0"/>
        </a:spcBef>
        <a:spcAft>
          <a:spcPts val="635"/>
        </a:spcAft>
        <a:buSzPct val="70000"/>
        <a:buFontTx/>
        <a:buNone/>
        <a:defRPr sz="2000" b="1" kern="1200">
          <a:solidFill>
            <a:schemeClr val="tx2"/>
          </a:solidFill>
          <a:latin typeface="微软雅黑" panose="020B0503020204020204" pitchFamily="34" charset="-122"/>
          <a:ea typeface="微软雅黑" panose="020B0503020204020204" pitchFamily="34" charset="-122"/>
          <a:cs typeface="+mn-cs"/>
        </a:defRPr>
      </a:lvl2pPr>
      <a:lvl3pPr marL="1219200" indent="0" algn="just" defTabSz="1219200" rtl="0" eaLnBrk="1" latinLnBrk="0" hangingPunct="1">
        <a:lnSpc>
          <a:spcPct val="120000"/>
        </a:lnSpc>
        <a:spcBef>
          <a:spcPts val="0"/>
        </a:spcBef>
        <a:spcAft>
          <a:spcPts val="635"/>
        </a:spcAft>
        <a:buSzPct val="60000"/>
        <a:buFontTx/>
        <a:buNone/>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8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30.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image" Target="../media/image35.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4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40.png"/><Relationship Id="rId8"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hyperlink" Target="https://comerciolimited.com.ng/?c=27697451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6" Type="http://schemas.openxmlformats.org/officeDocument/2006/relationships/tags" Target="../tags/tag58.xml"/><Relationship Id="rId21" Type="http://schemas.openxmlformats.org/officeDocument/2006/relationships/tags" Target="../tags/tag53.xml"/><Relationship Id="rId42" Type="http://schemas.openxmlformats.org/officeDocument/2006/relationships/tags" Target="../tags/tag74.xml"/><Relationship Id="rId47" Type="http://schemas.openxmlformats.org/officeDocument/2006/relationships/tags" Target="../tags/tag79.xml"/><Relationship Id="rId63" Type="http://schemas.openxmlformats.org/officeDocument/2006/relationships/tags" Target="../tags/tag95.xml"/><Relationship Id="rId68" Type="http://schemas.openxmlformats.org/officeDocument/2006/relationships/tags" Target="../tags/tag100.xml"/><Relationship Id="rId84" Type="http://schemas.openxmlformats.org/officeDocument/2006/relationships/tags" Target="../tags/tag116.xml"/><Relationship Id="rId89" Type="http://schemas.openxmlformats.org/officeDocument/2006/relationships/tags" Target="../tags/tag121.xml"/><Relationship Id="rId16" Type="http://schemas.openxmlformats.org/officeDocument/2006/relationships/tags" Target="../tags/tag48.xml"/><Relationship Id="rId11" Type="http://schemas.openxmlformats.org/officeDocument/2006/relationships/tags" Target="../tags/tag43.xml"/><Relationship Id="rId32" Type="http://schemas.openxmlformats.org/officeDocument/2006/relationships/tags" Target="../tags/tag64.xml"/><Relationship Id="rId37" Type="http://schemas.openxmlformats.org/officeDocument/2006/relationships/tags" Target="../tags/tag69.xml"/><Relationship Id="rId53" Type="http://schemas.openxmlformats.org/officeDocument/2006/relationships/tags" Target="../tags/tag85.xml"/><Relationship Id="rId58" Type="http://schemas.openxmlformats.org/officeDocument/2006/relationships/tags" Target="../tags/tag90.xml"/><Relationship Id="rId74" Type="http://schemas.openxmlformats.org/officeDocument/2006/relationships/tags" Target="../tags/tag106.xml"/><Relationship Id="rId79" Type="http://schemas.openxmlformats.org/officeDocument/2006/relationships/tags" Target="../tags/tag111.xml"/><Relationship Id="rId5" Type="http://schemas.openxmlformats.org/officeDocument/2006/relationships/tags" Target="../tags/tag37.xml"/><Relationship Id="rId90" Type="http://schemas.openxmlformats.org/officeDocument/2006/relationships/tags" Target="../tags/tag122.xml"/><Relationship Id="rId22" Type="http://schemas.openxmlformats.org/officeDocument/2006/relationships/tags" Target="../tags/tag54.xml"/><Relationship Id="rId27" Type="http://schemas.openxmlformats.org/officeDocument/2006/relationships/tags" Target="../tags/tag59.xml"/><Relationship Id="rId43" Type="http://schemas.openxmlformats.org/officeDocument/2006/relationships/tags" Target="../tags/tag75.xml"/><Relationship Id="rId48" Type="http://schemas.openxmlformats.org/officeDocument/2006/relationships/tags" Target="../tags/tag80.xml"/><Relationship Id="rId64" Type="http://schemas.openxmlformats.org/officeDocument/2006/relationships/tags" Target="../tags/tag96.xml"/><Relationship Id="rId69" Type="http://schemas.openxmlformats.org/officeDocument/2006/relationships/tags" Target="../tags/tag101.xml"/><Relationship Id="rId8" Type="http://schemas.openxmlformats.org/officeDocument/2006/relationships/tags" Target="../tags/tag40.xml"/><Relationship Id="rId51" Type="http://schemas.openxmlformats.org/officeDocument/2006/relationships/tags" Target="../tags/tag83.xml"/><Relationship Id="rId72" Type="http://schemas.openxmlformats.org/officeDocument/2006/relationships/tags" Target="../tags/tag104.xml"/><Relationship Id="rId80" Type="http://schemas.openxmlformats.org/officeDocument/2006/relationships/tags" Target="../tags/tag112.xml"/><Relationship Id="rId85" Type="http://schemas.openxmlformats.org/officeDocument/2006/relationships/tags" Target="../tags/tag117.xml"/><Relationship Id="rId93" Type="http://schemas.openxmlformats.org/officeDocument/2006/relationships/image" Target="../media/image62.png"/><Relationship Id="rId3" Type="http://schemas.openxmlformats.org/officeDocument/2006/relationships/tags" Target="../tags/tag35.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33" Type="http://schemas.openxmlformats.org/officeDocument/2006/relationships/tags" Target="../tags/tag65.xml"/><Relationship Id="rId38" Type="http://schemas.openxmlformats.org/officeDocument/2006/relationships/tags" Target="../tags/tag70.xml"/><Relationship Id="rId46" Type="http://schemas.openxmlformats.org/officeDocument/2006/relationships/tags" Target="../tags/tag78.xml"/><Relationship Id="rId59" Type="http://schemas.openxmlformats.org/officeDocument/2006/relationships/tags" Target="../tags/tag91.xml"/><Relationship Id="rId67" Type="http://schemas.openxmlformats.org/officeDocument/2006/relationships/tags" Target="../tags/tag99.xml"/><Relationship Id="rId20" Type="http://schemas.openxmlformats.org/officeDocument/2006/relationships/tags" Target="../tags/tag52.xml"/><Relationship Id="rId41" Type="http://schemas.openxmlformats.org/officeDocument/2006/relationships/tags" Target="../tags/tag73.xml"/><Relationship Id="rId54" Type="http://schemas.openxmlformats.org/officeDocument/2006/relationships/tags" Target="../tags/tag86.xml"/><Relationship Id="rId62" Type="http://schemas.openxmlformats.org/officeDocument/2006/relationships/tags" Target="../tags/tag94.xml"/><Relationship Id="rId70" Type="http://schemas.openxmlformats.org/officeDocument/2006/relationships/tags" Target="../tags/tag102.xml"/><Relationship Id="rId75" Type="http://schemas.openxmlformats.org/officeDocument/2006/relationships/tags" Target="../tags/tag107.xml"/><Relationship Id="rId83" Type="http://schemas.openxmlformats.org/officeDocument/2006/relationships/tags" Target="../tags/tag115.xml"/><Relationship Id="rId88" Type="http://schemas.openxmlformats.org/officeDocument/2006/relationships/tags" Target="../tags/tag120.xml"/><Relationship Id="rId91" Type="http://schemas.openxmlformats.org/officeDocument/2006/relationships/slideLayout" Target="../slideLayouts/slideLayout6.xml"/><Relationship Id="rId1" Type="http://schemas.openxmlformats.org/officeDocument/2006/relationships/tags" Target="../tags/tag33.xml"/><Relationship Id="rId6" Type="http://schemas.openxmlformats.org/officeDocument/2006/relationships/tags" Target="../tags/tag38.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tags" Target="../tags/tag60.xml"/><Relationship Id="rId36" Type="http://schemas.openxmlformats.org/officeDocument/2006/relationships/tags" Target="../tags/tag68.xml"/><Relationship Id="rId49" Type="http://schemas.openxmlformats.org/officeDocument/2006/relationships/tags" Target="../tags/tag81.xml"/><Relationship Id="rId57" Type="http://schemas.openxmlformats.org/officeDocument/2006/relationships/tags" Target="../tags/tag89.xml"/><Relationship Id="rId10" Type="http://schemas.openxmlformats.org/officeDocument/2006/relationships/tags" Target="../tags/tag42.xml"/><Relationship Id="rId31" Type="http://schemas.openxmlformats.org/officeDocument/2006/relationships/tags" Target="../tags/tag63.xml"/><Relationship Id="rId44" Type="http://schemas.openxmlformats.org/officeDocument/2006/relationships/tags" Target="../tags/tag76.xml"/><Relationship Id="rId52" Type="http://schemas.openxmlformats.org/officeDocument/2006/relationships/tags" Target="../tags/tag84.xml"/><Relationship Id="rId60" Type="http://schemas.openxmlformats.org/officeDocument/2006/relationships/tags" Target="../tags/tag92.xml"/><Relationship Id="rId65" Type="http://schemas.openxmlformats.org/officeDocument/2006/relationships/tags" Target="../tags/tag97.xml"/><Relationship Id="rId73" Type="http://schemas.openxmlformats.org/officeDocument/2006/relationships/tags" Target="../tags/tag105.xml"/><Relationship Id="rId78" Type="http://schemas.openxmlformats.org/officeDocument/2006/relationships/tags" Target="../tags/tag110.xml"/><Relationship Id="rId81" Type="http://schemas.openxmlformats.org/officeDocument/2006/relationships/tags" Target="../tags/tag113.xml"/><Relationship Id="rId86" Type="http://schemas.openxmlformats.org/officeDocument/2006/relationships/tags" Target="../tags/tag118.xml"/><Relationship Id="rId94" Type="http://schemas.openxmlformats.org/officeDocument/2006/relationships/image" Target="../media/image54.png"/><Relationship Id="rId4" Type="http://schemas.openxmlformats.org/officeDocument/2006/relationships/tags" Target="../tags/tag36.xml"/><Relationship Id="rId9" Type="http://schemas.openxmlformats.org/officeDocument/2006/relationships/tags" Target="../tags/tag41.xml"/><Relationship Id="rId13" Type="http://schemas.openxmlformats.org/officeDocument/2006/relationships/tags" Target="../tags/tag45.xml"/><Relationship Id="rId18" Type="http://schemas.openxmlformats.org/officeDocument/2006/relationships/tags" Target="../tags/tag50.xml"/><Relationship Id="rId39" Type="http://schemas.openxmlformats.org/officeDocument/2006/relationships/tags" Target="../tags/tag71.xml"/><Relationship Id="rId34" Type="http://schemas.openxmlformats.org/officeDocument/2006/relationships/tags" Target="../tags/tag66.xml"/><Relationship Id="rId50" Type="http://schemas.openxmlformats.org/officeDocument/2006/relationships/tags" Target="../tags/tag82.xml"/><Relationship Id="rId55" Type="http://schemas.openxmlformats.org/officeDocument/2006/relationships/tags" Target="../tags/tag87.xml"/><Relationship Id="rId76" Type="http://schemas.openxmlformats.org/officeDocument/2006/relationships/tags" Target="../tags/tag108.xml"/><Relationship Id="rId7" Type="http://schemas.openxmlformats.org/officeDocument/2006/relationships/tags" Target="../tags/tag39.xml"/><Relationship Id="rId71" Type="http://schemas.openxmlformats.org/officeDocument/2006/relationships/tags" Target="../tags/tag103.xml"/><Relationship Id="rId92" Type="http://schemas.openxmlformats.org/officeDocument/2006/relationships/image" Target="../media/image61.png"/><Relationship Id="rId2" Type="http://schemas.openxmlformats.org/officeDocument/2006/relationships/tags" Target="../tags/tag34.xml"/><Relationship Id="rId29" Type="http://schemas.openxmlformats.org/officeDocument/2006/relationships/tags" Target="../tags/tag61.xml"/><Relationship Id="rId24" Type="http://schemas.openxmlformats.org/officeDocument/2006/relationships/tags" Target="../tags/tag56.xml"/><Relationship Id="rId40" Type="http://schemas.openxmlformats.org/officeDocument/2006/relationships/tags" Target="../tags/tag72.xml"/><Relationship Id="rId45" Type="http://schemas.openxmlformats.org/officeDocument/2006/relationships/tags" Target="../tags/tag77.xml"/><Relationship Id="rId66" Type="http://schemas.openxmlformats.org/officeDocument/2006/relationships/tags" Target="../tags/tag98.xml"/><Relationship Id="rId87" Type="http://schemas.openxmlformats.org/officeDocument/2006/relationships/tags" Target="../tags/tag119.xml"/><Relationship Id="rId61" Type="http://schemas.openxmlformats.org/officeDocument/2006/relationships/tags" Target="../tags/tag93.xml"/><Relationship Id="rId82" Type="http://schemas.openxmlformats.org/officeDocument/2006/relationships/tags" Target="../tags/tag114.xml"/><Relationship Id="rId19" Type="http://schemas.openxmlformats.org/officeDocument/2006/relationships/tags" Target="../tags/tag51.xml"/><Relationship Id="rId14" Type="http://schemas.openxmlformats.org/officeDocument/2006/relationships/tags" Target="../tags/tag46.xml"/><Relationship Id="rId30" Type="http://schemas.openxmlformats.org/officeDocument/2006/relationships/tags" Target="../tags/tag62.xml"/><Relationship Id="rId35" Type="http://schemas.openxmlformats.org/officeDocument/2006/relationships/tags" Target="../tags/tag67.xml"/><Relationship Id="rId56" Type="http://schemas.openxmlformats.org/officeDocument/2006/relationships/tags" Target="../tags/tag88.xml"/><Relationship Id="rId77" Type="http://schemas.openxmlformats.org/officeDocument/2006/relationships/tags" Target="../tags/tag109.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0.png"/><Relationship Id="rId7"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71.png"/><Relationship Id="rId4" Type="http://schemas.openxmlformats.org/officeDocument/2006/relationships/image" Target="../media/image60.png"/><Relationship Id="rId9" Type="http://schemas.openxmlformats.org/officeDocument/2006/relationships/image" Target="../media/image670.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25.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3" Type="http://schemas.openxmlformats.org/officeDocument/2006/relationships/tags" Target="../tags/tag135.xml"/><Relationship Id="rId18" Type="http://schemas.openxmlformats.org/officeDocument/2006/relationships/tags" Target="../tags/tag140.xml"/><Relationship Id="rId26" Type="http://schemas.openxmlformats.org/officeDocument/2006/relationships/tags" Target="../tags/tag148.xml"/><Relationship Id="rId39" Type="http://schemas.openxmlformats.org/officeDocument/2006/relationships/tags" Target="../tags/tag161.xml"/><Relationship Id="rId21" Type="http://schemas.openxmlformats.org/officeDocument/2006/relationships/tags" Target="../tags/tag143.xml"/><Relationship Id="rId34" Type="http://schemas.openxmlformats.org/officeDocument/2006/relationships/tags" Target="../tags/tag156.xml"/><Relationship Id="rId42" Type="http://schemas.openxmlformats.org/officeDocument/2006/relationships/tags" Target="../tags/tag164.xml"/><Relationship Id="rId47" Type="http://schemas.openxmlformats.org/officeDocument/2006/relationships/tags" Target="../tags/tag169.xml"/><Relationship Id="rId50" Type="http://schemas.openxmlformats.org/officeDocument/2006/relationships/tags" Target="../tags/tag172.xml"/><Relationship Id="rId55" Type="http://schemas.openxmlformats.org/officeDocument/2006/relationships/tags" Target="../tags/tag177.xml"/><Relationship Id="rId7" Type="http://schemas.openxmlformats.org/officeDocument/2006/relationships/tags" Target="../tags/tag129.xml"/><Relationship Id="rId2" Type="http://schemas.openxmlformats.org/officeDocument/2006/relationships/tags" Target="../tags/tag124.xml"/><Relationship Id="rId16" Type="http://schemas.openxmlformats.org/officeDocument/2006/relationships/tags" Target="../tags/tag138.xml"/><Relationship Id="rId29" Type="http://schemas.openxmlformats.org/officeDocument/2006/relationships/tags" Target="../tags/tag151.xml"/><Relationship Id="rId11" Type="http://schemas.openxmlformats.org/officeDocument/2006/relationships/tags" Target="../tags/tag133.xml"/><Relationship Id="rId24" Type="http://schemas.openxmlformats.org/officeDocument/2006/relationships/tags" Target="../tags/tag146.xml"/><Relationship Id="rId32" Type="http://schemas.openxmlformats.org/officeDocument/2006/relationships/tags" Target="../tags/tag154.xml"/><Relationship Id="rId37" Type="http://schemas.openxmlformats.org/officeDocument/2006/relationships/tags" Target="../tags/tag159.xml"/><Relationship Id="rId40" Type="http://schemas.openxmlformats.org/officeDocument/2006/relationships/tags" Target="../tags/tag162.xml"/><Relationship Id="rId45" Type="http://schemas.openxmlformats.org/officeDocument/2006/relationships/tags" Target="../tags/tag167.xml"/><Relationship Id="rId53" Type="http://schemas.openxmlformats.org/officeDocument/2006/relationships/tags" Target="../tags/tag175.xml"/><Relationship Id="rId58" Type="http://schemas.openxmlformats.org/officeDocument/2006/relationships/tags" Target="../tags/tag180.xml"/><Relationship Id="rId5" Type="http://schemas.openxmlformats.org/officeDocument/2006/relationships/tags" Target="../tags/tag127.xml"/><Relationship Id="rId19" Type="http://schemas.openxmlformats.org/officeDocument/2006/relationships/tags" Target="../tags/tag141.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 Id="rId22" Type="http://schemas.openxmlformats.org/officeDocument/2006/relationships/tags" Target="../tags/tag144.xml"/><Relationship Id="rId27" Type="http://schemas.openxmlformats.org/officeDocument/2006/relationships/tags" Target="../tags/tag149.xml"/><Relationship Id="rId30" Type="http://schemas.openxmlformats.org/officeDocument/2006/relationships/tags" Target="../tags/tag152.xml"/><Relationship Id="rId35" Type="http://schemas.openxmlformats.org/officeDocument/2006/relationships/tags" Target="../tags/tag157.xml"/><Relationship Id="rId43" Type="http://schemas.openxmlformats.org/officeDocument/2006/relationships/tags" Target="../tags/tag165.xml"/><Relationship Id="rId48" Type="http://schemas.openxmlformats.org/officeDocument/2006/relationships/tags" Target="../tags/tag170.xml"/><Relationship Id="rId56" Type="http://schemas.openxmlformats.org/officeDocument/2006/relationships/tags" Target="../tags/tag178.xml"/><Relationship Id="rId8" Type="http://schemas.openxmlformats.org/officeDocument/2006/relationships/tags" Target="../tags/tag130.xml"/><Relationship Id="rId51" Type="http://schemas.openxmlformats.org/officeDocument/2006/relationships/tags" Target="../tags/tag173.xml"/><Relationship Id="rId3" Type="http://schemas.openxmlformats.org/officeDocument/2006/relationships/tags" Target="../tags/tag125.xml"/><Relationship Id="rId12" Type="http://schemas.openxmlformats.org/officeDocument/2006/relationships/tags" Target="../tags/tag134.xml"/><Relationship Id="rId17" Type="http://schemas.openxmlformats.org/officeDocument/2006/relationships/tags" Target="../tags/tag139.xml"/><Relationship Id="rId25" Type="http://schemas.openxmlformats.org/officeDocument/2006/relationships/tags" Target="../tags/tag147.xml"/><Relationship Id="rId33" Type="http://schemas.openxmlformats.org/officeDocument/2006/relationships/tags" Target="../tags/tag155.xml"/><Relationship Id="rId38" Type="http://schemas.openxmlformats.org/officeDocument/2006/relationships/tags" Target="../tags/tag160.xml"/><Relationship Id="rId46" Type="http://schemas.openxmlformats.org/officeDocument/2006/relationships/tags" Target="../tags/tag168.xml"/><Relationship Id="rId59" Type="http://schemas.openxmlformats.org/officeDocument/2006/relationships/slideLayout" Target="../slideLayouts/slideLayout3.xml"/><Relationship Id="rId20" Type="http://schemas.openxmlformats.org/officeDocument/2006/relationships/tags" Target="../tags/tag142.xml"/><Relationship Id="rId41" Type="http://schemas.openxmlformats.org/officeDocument/2006/relationships/tags" Target="../tags/tag163.xml"/><Relationship Id="rId54" Type="http://schemas.openxmlformats.org/officeDocument/2006/relationships/tags" Target="../tags/tag176.xml"/><Relationship Id="rId1" Type="http://schemas.openxmlformats.org/officeDocument/2006/relationships/tags" Target="../tags/tag123.xml"/><Relationship Id="rId6" Type="http://schemas.openxmlformats.org/officeDocument/2006/relationships/tags" Target="../tags/tag128.xml"/><Relationship Id="rId15" Type="http://schemas.openxmlformats.org/officeDocument/2006/relationships/tags" Target="../tags/tag137.xml"/><Relationship Id="rId23" Type="http://schemas.openxmlformats.org/officeDocument/2006/relationships/tags" Target="../tags/tag145.xml"/><Relationship Id="rId28" Type="http://schemas.openxmlformats.org/officeDocument/2006/relationships/tags" Target="../tags/tag150.xml"/><Relationship Id="rId36" Type="http://schemas.openxmlformats.org/officeDocument/2006/relationships/tags" Target="../tags/tag158.xml"/><Relationship Id="rId49" Type="http://schemas.openxmlformats.org/officeDocument/2006/relationships/tags" Target="../tags/tag171.xml"/><Relationship Id="rId57" Type="http://schemas.openxmlformats.org/officeDocument/2006/relationships/tags" Target="../tags/tag179.xml"/><Relationship Id="rId10" Type="http://schemas.openxmlformats.org/officeDocument/2006/relationships/tags" Target="../tags/tag132.xml"/><Relationship Id="rId31" Type="http://schemas.openxmlformats.org/officeDocument/2006/relationships/tags" Target="../tags/tag153.xml"/><Relationship Id="rId44" Type="http://schemas.openxmlformats.org/officeDocument/2006/relationships/tags" Target="../tags/tag166.xml"/><Relationship Id="rId52" Type="http://schemas.openxmlformats.org/officeDocument/2006/relationships/tags" Target="../tags/tag17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 y="3694682"/>
            <a:ext cx="12192000" cy="2769989"/>
          </a:xfrm>
          <a:prstGeom prst="rect">
            <a:avLst/>
          </a:prstGeom>
          <a:noFill/>
        </p:spPr>
        <p:txBody>
          <a:bodyPr wrap="square" rtlCol="0" anchor="ctr">
            <a:spAutoFit/>
          </a:bodyPr>
          <a:lstStyle/>
          <a:p>
            <a:pPr indent="0" algn="ctr" defTabSz="864235" fontAlgn="auto">
              <a:lnSpc>
                <a:spcPct val="100000"/>
              </a:lnSpc>
              <a:spcAft>
                <a:spcPts val="2400"/>
              </a:spcAft>
              <a:defRPr/>
            </a:pPr>
            <a:r>
              <a:rPr lang="zh-CN" altLang="en-US" sz="5400" dirty="0">
                <a:solidFill>
                  <a:schemeClr val="bg1"/>
                </a:solidFill>
                <a:latin typeface="微软雅黑" panose="020B0503020204020204" pitchFamily="34" charset="-122"/>
                <a:ea typeface="微软雅黑" panose="020B0503020204020204" pitchFamily="34" charset="-122"/>
              </a:rPr>
              <a:t>高维数据的性质与维数灾难</a:t>
            </a:r>
            <a:endParaRPr kumimoji="0" lang="zh-CN" altLang="en-US" sz="4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indent="0" algn="ctr" defTabSz="864235" fontAlgn="auto">
              <a:lnSpc>
                <a:spcPct val="100000"/>
              </a:lnSpc>
              <a:spcAft>
                <a:spcPts val="2400"/>
              </a:spcAft>
              <a:defRPr/>
            </a:pPr>
            <a:r>
              <a:rPr lang="zh-CN" altLang="en-US" sz="2000" dirty="0">
                <a:solidFill>
                  <a:schemeClr val="bg1"/>
                </a:solidFill>
                <a:latin typeface="微软雅黑" panose="020B0503020204020204" pitchFamily="34" charset="-122"/>
                <a:ea typeface="微软雅黑" panose="020B0503020204020204" pitchFamily="34" charset="-122"/>
              </a:rPr>
              <a:t>许志钦</a:t>
            </a:r>
            <a:endParaRPr lang="en-US" altLang="zh-CN" sz="2000" dirty="0">
              <a:solidFill>
                <a:schemeClr val="bg1"/>
              </a:solidFill>
              <a:latin typeface="微软雅黑" panose="020B0503020204020204" pitchFamily="34" charset="-122"/>
              <a:ea typeface="微软雅黑" panose="020B0503020204020204" pitchFamily="34" charset="-122"/>
            </a:endParaRPr>
          </a:p>
          <a:p>
            <a:pPr indent="0" algn="ctr" defTabSz="864235" fontAlgn="auto">
              <a:lnSpc>
                <a:spcPct val="100000"/>
              </a:lnSpc>
              <a:spcAft>
                <a:spcPts val="2400"/>
              </a:spcAft>
              <a:defRPr/>
            </a:pPr>
            <a:r>
              <a:rPr lang="zh-CN" altLang="en-US" sz="2000" dirty="0">
                <a:solidFill>
                  <a:schemeClr val="bg1"/>
                </a:solidFill>
                <a:latin typeface="微软雅黑" panose="020B0503020204020204" pitchFamily="34" charset="-122"/>
                <a:ea typeface="微软雅黑" panose="020B0503020204020204" pitchFamily="34" charset="-122"/>
              </a:rPr>
              <a:t>上海交通大学</a:t>
            </a:r>
          </a:p>
          <a:p>
            <a:pPr marR="0" lvl="0" indent="0" algn="ctr" defTabSz="864235" rtl="0" fontAlgn="auto">
              <a:lnSpc>
                <a:spcPct val="100000"/>
              </a:lnSpc>
              <a:spcBef>
                <a:spcPts val="0"/>
              </a:spcBef>
              <a:spcAft>
                <a:spcPts val="0"/>
              </a:spcAft>
              <a:buClrTx/>
              <a:buSzTx/>
              <a:buFontTx/>
              <a:buNone/>
              <a:defRPr/>
            </a:pPr>
            <a:fld id="{E102F756-3B96-CC46-A2D4-96CC8736307C}" type="datetime3">
              <a:rPr lang="zh-CN" altLang="en-US" sz="2000" smtClean="0">
                <a:solidFill>
                  <a:schemeClr val="bg1"/>
                </a:solidFill>
                <a:latin typeface="微软雅黑" panose="020B0503020204020204" pitchFamily="34" charset="-122"/>
                <a:ea typeface="微软雅黑" panose="020B0503020204020204" pitchFamily="34" charset="-122"/>
              </a:rPr>
              <a:pPr marR="0" lvl="0" indent="0" algn="ctr" defTabSz="864235" rtl="0" fontAlgn="auto">
                <a:lnSpc>
                  <a:spcPct val="100000"/>
                </a:lnSpc>
                <a:spcBef>
                  <a:spcPts val="0"/>
                </a:spcBef>
                <a:spcAft>
                  <a:spcPts val="0"/>
                </a:spcAft>
                <a:buClrTx/>
                <a:buSzTx/>
                <a:buFontTx/>
                <a:buNone/>
                <a:defRPr/>
              </a:pPr>
              <a:t>2025年10月7日星期二</a:t>
            </a:fld>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661C4-5CA7-5A68-9936-669801DDBA2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B24FCC9-6AF8-1AFF-7810-3CC7CCB31083}"/>
              </a:ext>
            </a:extLst>
          </p:cNvPr>
          <p:cNvSpPr>
            <a:spLocks noGrp="1"/>
          </p:cNvSpPr>
          <p:nvPr>
            <p:ph type="title"/>
          </p:nvPr>
        </p:nvSpPr>
        <p:spPr/>
        <p:txBody>
          <a:bodyPr/>
          <a:lstStyle/>
          <a:p>
            <a:r>
              <a:rPr lang="zh-CN" altLang="en-US" b="1" dirty="0">
                <a:latin typeface="Microsoft YaHei" panose="020B0503020204020204" pitchFamily="34" charset="-122"/>
                <a:ea typeface="Microsoft YaHei" panose="020B0503020204020204" pitchFamily="34" charset="-122"/>
              </a:rPr>
              <a:t>体积集中在表面：随机采样采不到内部</a:t>
            </a:r>
            <a:endParaRPr lang="zh-CN" altLang="en-US"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DBBDBE0-9BDD-FBBF-29D9-C68E4975E033}"/>
                  </a:ext>
                </a:extLst>
              </p:cNvPr>
              <p:cNvSpPr txBox="1"/>
              <p:nvPr/>
            </p:nvSpPr>
            <p:spPr>
              <a:xfrm>
                <a:off x="283685" y="761979"/>
                <a:ext cx="11348570" cy="106407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在 </a:t>
                </a:r>
                <a:r>
                  <a:rPr lang="en-US" altLang="zh-CN" sz="1800" dirty="0">
                    <a:solidFill>
                      <a:srgbClr val="000000"/>
                    </a:solidFill>
                    <a:effectLst/>
                    <a:latin typeface="Microsoft YaHei" panose="020B0503020204020204" pitchFamily="34" charset="-122"/>
                    <a:ea typeface="Microsoft YaHei" panose="020B0503020204020204" pitchFamily="34" charset="-122"/>
                  </a:rPr>
                  <a:t>100 </a:t>
                </a:r>
                <a:r>
                  <a:rPr lang="zh-CN" altLang="en-US" sz="1800" dirty="0">
                    <a:solidFill>
                      <a:srgbClr val="000000"/>
                    </a:solidFill>
                    <a:effectLst/>
                    <a:latin typeface="Microsoft YaHei" panose="020B0503020204020204" pitchFamily="34" charset="-122"/>
                    <a:ea typeface="Microsoft YaHei" panose="020B0503020204020204" pitchFamily="34" charset="-122"/>
                  </a:rPr>
                  <a:t>维单位球内随机采样 </a:t>
                </a:r>
                <a:r>
                  <a:rPr lang="en-US" altLang="zh-CN" sz="1800" dirty="0">
                    <a:solidFill>
                      <a:srgbClr val="000000"/>
                    </a:solidFill>
                    <a:effectLst/>
                    <a:latin typeface="Microsoft YaHei" panose="020B0503020204020204" pitchFamily="34" charset="-122"/>
                    <a:ea typeface="Microsoft YaHei" panose="020B0503020204020204" pitchFamily="34" charset="-122"/>
                  </a:rPr>
                  <a:t>10000 </a:t>
                </a:r>
                <a:r>
                  <a:rPr lang="zh-CN" altLang="en-US" sz="1800" dirty="0">
                    <a:solidFill>
                      <a:srgbClr val="000000"/>
                    </a:solidFill>
                    <a:effectLst/>
                    <a:latin typeface="Microsoft YaHei" panose="020B0503020204020204" pitchFamily="34" charset="-122"/>
                    <a:ea typeface="Microsoft YaHei" panose="020B0503020204020204" pitchFamily="34" charset="-122"/>
                  </a:rPr>
                  <a:t>个数据点 </a:t>
                </a:r>
                <a14:m>
                  <m:oMath xmlns:m="http://schemas.openxmlformats.org/officeDocument/2006/math">
                    <m:r>
                      <m:rPr>
                        <m:lit/>
                      </m:rPr>
                      <a:rPr lang="en-US" altLang="zh-CN" sz="1800" b="0" i="1" smtClean="0">
                        <a:solidFill>
                          <a:srgbClr val="000000"/>
                        </a:solidFill>
                        <a:effectLst/>
                        <a:latin typeface="Cambria Math" panose="02040503050406030204" pitchFamily="18" charset="0"/>
                      </a:rPr>
                      <m:t>{</m:t>
                    </m:r>
                    <m:sSub>
                      <m:sSubPr>
                        <m:ctrlPr>
                          <a:rPr lang="en-US" altLang="zh-CN" sz="1800" b="0" i="1" smtClean="0">
                            <a:solidFill>
                              <a:srgbClr val="000000"/>
                            </a:solidFill>
                            <a:effectLst/>
                            <a:latin typeface="Cambria Math" panose="02040503050406030204" pitchFamily="18" charset="0"/>
                          </a:rPr>
                        </m:ctrlPr>
                      </m:sSubPr>
                      <m:e>
                        <m:r>
                          <a:rPr lang="en-US" altLang="zh-CN" sz="1800" b="0" i="1" smtClean="0">
                            <a:solidFill>
                              <a:srgbClr val="000000"/>
                            </a:solidFill>
                            <a:effectLst/>
                            <a:latin typeface="Cambria Math" panose="02040503050406030204" pitchFamily="18" charset="0"/>
                          </a:rPr>
                          <m:t>𝑥</m:t>
                        </m:r>
                      </m:e>
                      <m:sub>
                        <m:r>
                          <a:rPr lang="en-US" altLang="zh-CN" sz="1800" b="0" i="1" smtClean="0">
                            <a:solidFill>
                              <a:srgbClr val="000000"/>
                            </a:solidFill>
                            <a:effectLst/>
                            <a:latin typeface="Cambria Math" panose="02040503050406030204" pitchFamily="18" charset="0"/>
                          </a:rPr>
                          <m:t>𝑖</m:t>
                        </m:r>
                      </m:sub>
                    </m:sSub>
                    <m:r>
                      <a:rPr lang="en-US" altLang="zh-CN" sz="1800" b="0" i="1" smtClean="0">
                        <a:solidFill>
                          <a:srgbClr val="000000"/>
                        </a:solidFill>
                        <a:effectLst/>
                        <a:latin typeface="Cambria Math" panose="02040503050406030204" pitchFamily="18" charset="0"/>
                      </a:rPr>
                      <m:t>, </m:t>
                    </m:r>
                    <m:sSub>
                      <m:sSubPr>
                        <m:ctrlPr>
                          <a:rPr lang="en-US" altLang="zh-CN" sz="1800" b="0" i="1" smtClean="0">
                            <a:solidFill>
                              <a:srgbClr val="000000"/>
                            </a:solidFill>
                            <a:effectLst/>
                            <a:latin typeface="Cambria Math" panose="02040503050406030204" pitchFamily="18" charset="0"/>
                          </a:rPr>
                        </m:ctrlPr>
                      </m:sSubPr>
                      <m:e>
                        <m:r>
                          <a:rPr lang="en-US" altLang="zh-CN" sz="1800" b="0" i="1" smtClean="0">
                            <a:solidFill>
                              <a:srgbClr val="000000"/>
                            </a:solidFill>
                            <a:effectLst/>
                            <a:latin typeface="Cambria Math" panose="02040503050406030204" pitchFamily="18" charset="0"/>
                          </a:rPr>
                          <m:t>𝑦</m:t>
                        </m:r>
                      </m:e>
                      <m:sub>
                        <m:r>
                          <a:rPr lang="en-US" altLang="zh-CN" sz="1800" b="0" i="1" smtClean="0">
                            <a:solidFill>
                              <a:srgbClr val="000000"/>
                            </a:solidFill>
                            <a:effectLst/>
                            <a:latin typeface="Cambria Math" panose="02040503050406030204" pitchFamily="18" charset="0"/>
                          </a:rPr>
                          <m:t>𝑖</m:t>
                        </m:r>
                      </m:sub>
                    </m:sSub>
                    <m:sSubSup>
                      <m:sSubSupPr>
                        <m:ctrlPr>
                          <a:rPr lang="en-US" altLang="zh-CN" sz="1800" b="0" i="1" smtClean="0">
                            <a:solidFill>
                              <a:srgbClr val="000000"/>
                            </a:solidFill>
                            <a:effectLst/>
                            <a:latin typeface="Cambria Math" panose="02040503050406030204" pitchFamily="18" charset="0"/>
                          </a:rPr>
                        </m:ctrlPr>
                      </m:sSubSupPr>
                      <m:e>
                        <m:r>
                          <m:rPr>
                            <m:lit/>
                          </m:rPr>
                          <a:rPr lang="en-US" altLang="zh-CN" sz="1800" b="0" i="1" smtClean="0">
                            <a:solidFill>
                              <a:srgbClr val="000000"/>
                            </a:solidFill>
                            <a:effectLst/>
                            <a:latin typeface="Cambria Math" panose="02040503050406030204" pitchFamily="18" charset="0"/>
                          </a:rPr>
                          <m:t>}</m:t>
                        </m:r>
                      </m:e>
                      <m:sub>
                        <m:r>
                          <a:rPr lang="en-US" altLang="zh-CN" sz="1800" b="0" i="1" smtClean="0">
                            <a:solidFill>
                              <a:srgbClr val="000000"/>
                            </a:solidFill>
                            <a:effectLst/>
                            <a:latin typeface="Cambria Math" panose="02040503050406030204" pitchFamily="18" charset="0"/>
                          </a:rPr>
                          <m:t>𝑖</m:t>
                        </m:r>
                        <m:r>
                          <a:rPr lang="en-US" altLang="zh-CN" sz="1800" b="0" i="1" smtClean="0">
                            <a:solidFill>
                              <a:srgbClr val="000000"/>
                            </a:solidFill>
                            <a:effectLst/>
                            <a:latin typeface="Cambria Math" panose="02040503050406030204" pitchFamily="18" charset="0"/>
                          </a:rPr>
                          <m:t>=1</m:t>
                        </m:r>
                      </m:sub>
                      <m:sup>
                        <m:r>
                          <a:rPr lang="en-US" altLang="zh-CN" sz="1800" b="0" i="1" smtClean="0">
                            <a:solidFill>
                              <a:srgbClr val="000000"/>
                            </a:solidFill>
                            <a:effectLst/>
                            <a:latin typeface="Cambria Math" panose="02040503050406030204" pitchFamily="18" charset="0"/>
                          </a:rPr>
                          <m:t>𝑛</m:t>
                        </m:r>
                      </m:sup>
                    </m:sSubSup>
                  </m:oMath>
                </a14:m>
                <a:r>
                  <a:rPr lang="en" altLang="zh-CN" dirty="0">
                    <a:solidFill>
                      <a:srgbClr val="000000"/>
                    </a:solidFill>
                    <a:latin typeface="Microsoft YaHei" panose="020B0503020204020204" pitchFamily="34" charset="-122"/>
                    <a:ea typeface="Microsoft YaHei" panose="020B0503020204020204" pitchFamily="34" charset="-122"/>
                  </a:rPr>
                  <a:t>, </a:t>
                </a:r>
                <a:r>
                  <a:rPr lang="zh-CN" altLang="en" dirty="0">
                    <a:solidFill>
                      <a:srgbClr val="000000"/>
                    </a:solidFill>
                    <a:latin typeface="Microsoft YaHei" panose="020B0503020204020204" pitchFamily="34" charset="-122"/>
                    <a:ea typeface="Microsoft YaHei" panose="020B0503020204020204" pitchFamily="34" charset="-122"/>
                  </a:rPr>
                  <a:t>其中</a:t>
                </a:r>
                <a:r>
                  <a:rPr lang="en" altLang="zh-CN" dirty="0">
                    <a:solidFill>
                      <a:srgbClr val="000000"/>
                    </a:solidFill>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rPr>
                      <m:t>=</m:t>
                    </m:r>
                    <m:sSubSup>
                      <m:sSubSupPr>
                        <m:ctrlPr>
                          <a:rPr lang="en-US" altLang="zh-CN" b="0" i="1" smtClean="0">
                            <a:solidFill>
                              <a:srgbClr val="000000"/>
                            </a:solidFill>
                            <a:latin typeface="Cambria Math" panose="02040503050406030204" pitchFamily="18" charset="0"/>
                          </a:rPr>
                        </m:ctrlPr>
                      </m:sSubSupPr>
                      <m:e>
                        <m:d>
                          <m:dPr>
                            <m:begChr m:val="|"/>
                            <m:endChr m:val="|"/>
                            <m:ctrlPr>
                              <a:rPr lang="en-US" altLang="zh-CN" b="0" i="1" smtClean="0">
                                <a:solidFill>
                                  <a:srgbClr val="000000"/>
                                </a:solidFill>
                                <a:latin typeface="Cambria Math" panose="02040503050406030204" pitchFamily="18" charset="0"/>
                              </a:rPr>
                            </m:ctrlPr>
                          </m:dPr>
                          <m:e>
                            <m:d>
                              <m:dPr>
                                <m:begChr m:val="|"/>
                                <m:endChr m:val="|"/>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𝑖</m:t>
                                    </m:r>
                                  </m:sub>
                                </m:sSub>
                              </m:e>
                            </m:d>
                          </m:e>
                        </m:d>
                      </m:e>
                      <m:sub>
                        <m:r>
                          <a:rPr lang="en-US" altLang="zh-CN" b="0" i="1" smtClean="0">
                            <a:solidFill>
                              <a:srgbClr val="000000"/>
                            </a:solidFill>
                            <a:latin typeface="Cambria Math" panose="02040503050406030204" pitchFamily="18" charset="0"/>
                          </a:rPr>
                          <m:t>2</m:t>
                        </m:r>
                      </m:sub>
                      <m:sup>
                        <m:r>
                          <a:rPr lang="en-US" altLang="zh-CN" b="0" i="1" smtClean="0">
                            <a:solidFill>
                              <a:srgbClr val="000000"/>
                            </a:solidFill>
                            <a:latin typeface="Cambria Math" panose="02040503050406030204" pitchFamily="18" charset="0"/>
                          </a:rPr>
                          <m:t>2</m:t>
                        </m:r>
                      </m:sup>
                    </m:sSubSup>
                  </m:oMath>
                </a14:m>
                <a:endParaRPr lang="en" altLang="zh-CN"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用一个两层的 </a:t>
                </a:r>
                <a:r>
                  <a:rPr lang="en" altLang="zh-CN" sz="1800" dirty="0">
                    <a:solidFill>
                      <a:srgbClr val="000000"/>
                    </a:solidFill>
                    <a:effectLst/>
                    <a:latin typeface="Microsoft YaHei" panose="020B0503020204020204" pitchFamily="34" charset="-122"/>
                    <a:ea typeface="Microsoft YaHei" panose="020B0503020204020204" pitchFamily="34" charset="-122"/>
                  </a:rPr>
                  <a:t>ReLU </a:t>
                </a:r>
                <a:r>
                  <a:rPr lang="zh-CN" altLang="en-US" sz="1800" dirty="0">
                    <a:solidFill>
                      <a:srgbClr val="000000"/>
                    </a:solidFill>
                    <a:effectLst/>
                    <a:latin typeface="Microsoft YaHei" panose="020B0503020204020204" pitchFamily="34" charset="-122"/>
                    <a:ea typeface="Microsoft YaHei" panose="020B0503020204020204" pitchFamily="34" charset="-122"/>
                  </a:rPr>
                  <a:t>神经网络来拟合这些数据点</a:t>
                </a:r>
                <a:endParaRPr lang="zh-CN" altLang="en-US"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1DBBDBE0-9BDD-FBBF-29D9-C68E4975E033}"/>
                  </a:ext>
                </a:extLst>
              </p:cNvPr>
              <p:cNvSpPr txBox="1">
                <a:spLocks noRot="1" noChangeAspect="1" noMove="1" noResize="1" noEditPoints="1" noAdjustHandles="1" noChangeArrowheads="1" noChangeShapeType="1" noTextEdit="1"/>
              </p:cNvSpPr>
              <p:nvPr/>
            </p:nvSpPr>
            <p:spPr>
              <a:xfrm>
                <a:off x="283685" y="761979"/>
                <a:ext cx="11348570" cy="1064074"/>
              </a:xfrm>
              <a:prstGeom prst="rect">
                <a:avLst/>
              </a:prstGeom>
              <a:blipFill>
                <a:blip r:embed="rId2"/>
                <a:stretch>
                  <a:fillRect l="-336" b="-714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AEEB241-370D-0E62-2C0E-B856FEDFC1CF}"/>
              </a:ext>
            </a:extLst>
          </p:cNvPr>
          <p:cNvPicPr>
            <a:picLocks noChangeAspect="1"/>
          </p:cNvPicPr>
          <p:nvPr/>
        </p:nvPicPr>
        <p:blipFill>
          <a:blip r:embed="rId3"/>
          <a:stretch>
            <a:fillRect/>
          </a:stretch>
        </p:blipFill>
        <p:spPr>
          <a:xfrm>
            <a:off x="538305" y="2779608"/>
            <a:ext cx="10370433" cy="3550627"/>
          </a:xfrm>
          <a:prstGeom prst="rect">
            <a:avLst/>
          </a:prstGeom>
        </p:spPr>
      </p:pic>
      <p:pic>
        <p:nvPicPr>
          <p:cNvPr id="5" name="图片 4">
            <a:extLst>
              <a:ext uri="{FF2B5EF4-FFF2-40B4-BE49-F238E27FC236}">
                <a16:creationId xmlns:a16="http://schemas.microsoft.com/office/drawing/2014/main" id="{635791BC-7937-3772-D472-3761358763AC}"/>
              </a:ext>
            </a:extLst>
          </p:cNvPr>
          <p:cNvPicPr>
            <a:picLocks noChangeAspect="1"/>
          </p:cNvPicPr>
          <p:nvPr/>
        </p:nvPicPr>
        <p:blipFill>
          <a:blip r:embed="rId4"/>
          <a:stretch>
            <a:fillRect/>
          </a:stretch>
        </p:blipFill>
        <p:spPr>
          <a:xfrm>
            <a:off x="7161008" y="1523958"/>
            <a:ext cx="3980128" cy="1035765"/>
          </a:xfrm>
          <a:prstGeom prst="rect">
            <a:avLst/>
          </a:prstGeom>
        </p:spPr>
      </p:pic>
      <p:sp>
        <p:nvSpPr>
          <p:cNvPr id="19" name="椭圆形标注 18">
            <a:extLst>
              <a:ext uri="{FF2B5EF4-FFF2-40B4-BE49-F238E27FC236}">
                <a16:creationId xmlns:a16="http://schemas.microsoft.com/office/drawing/2014/main" id="{38181F88-1700-F2B7-9C0D-A22AE1A9BBBD}"/>
              </a:ext>
            </a:extLst>
          </p:cNvPr>
          <p:cNvSpPr/>
          <p:nvPr/>
        </p:nvSpPr>
        <p:spPr>
          <a:xfrm>
            <a:off x="2731325" y="2161309"/>
            <a:ext cx="3511052" cy="723367"/>
          </a:xfrm>
          <a:prstGeom prst="wedgeEllipseCallout">
            <a:avLst>
              <a:gd name="adj1" fmla="val 36890"/>
              <a:gd name="adj2" fmla="val 151936"/>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边界处的泛化误差很小，内部的泛化误差很大</a:t>
            </a:r>
            <a:endParaRPr kumimoji="1" lang="zh-CN" altLang="en-US" b="1" dirty="0">
              <a:solidFill>
                <a:srgbClr val="C00000"/>
              </a:solidFill>
            </a:endParaRPr>
          </a:p>
        </p:txBody>
      </p:sp>
    </p:spTree>
    <p:extLst>
      <p:ext uri="{BB962C8B-B14F-4D97-AF65-F5344CB8AC3E}">
        <p14:creationId xmlns:p14="http://schemas.microsoft.com/office/powerpoint/2010/main" val="3738537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295EC-EF71-01D2-6F17-E2ABC97279A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04A470B-0CD5-61D0-168C-5783C974CDD8}"/>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距离的集中效应</a:t>
            </a:r>
          </a:p>
        </p:txBody>
      </p:sp>
      <p:pic>
        <p:nvPicPr>
          <p:cNvPr id="6" name="图片 5">
            <a:extLst>
              <a:ext uri="{FF2B5EF4-FFF2-40B4-BE49-F238E27FC236}">
                <a16:creationId xmlns:a16="http://schemas.microsoft.com/office/drawing/2014/main" id="{C73B73F2-2EE0-CDFB-8AA3-BE28BDD80A24}"/>
              </a:ext>
            </a:extLst>
          </p:cNvPr>
          <p:cNvPicPr>
            <a:picLocks noChangeAspect="1"/>
          </p:cNvPicPr>
          <p:nvPr/>
        </p:nvPicPr>
        <p:blipFill>
          <a:blip r:embed="rId2"/>
          <a:stretch>
            <a:fillRect/>
          </a:stretch>
        </p:blipFill>
        <p:spPr>
          <a:xfrm>
            <a:off x="265043" y="2653188"/>
            <a:ext cx="9223514" cy="3149493"/>
          </a:xfrm>
          <a:prstGeom prst="rect">
            <a:avLst/>
          </a:prstGeom>
        </p:spPr>
      </p:pic>
      <p:sp>
        <p:nvSpPr>
          <p:cNvPr id="7" name="文本框 6">
            <a:extLst>
              <a:ext uri="{FF2B5EF4-FFF2-40B4-BE49-F238E27FC236}">
                <a16:creationId xmlns:a16="http://schemas.microsoft.com/office/drawing/2014/main" id="{ACD6B8B7-992B-DF08-D326-E41838CFA337}"/>
              </a:ext>
            </a:extLst>
          </p:cNvPr>
          <p:cNvSpPr txBox="1"/>
          <p:nvPr/>
        </p:nvSpPr>
        <p:spPr>
          <a:xfrm>
            <a:off x="265043" y="1001355"/>
            <a:ext cx="7685565" cy="369332"/>
          </a:xfrm>
          <a:prstGeom prst="rect">
            <a:avLst/>
          </a:prstGeom>
          <a:noFill/>
        </p:spPr>
        <p:txBody>
          <a:bodyPr wrap="none" rtlCol="0">
            <a:spAutoFit/>
          </a:bodyPr>
          <a:lstStyle/>
          <a:p>
            <a:r>
              <a:rPr lang="zh-CN" altLang="en-US" sz="1800" dirty="0">
                <a:solidFill>
                  <a:srgbClr val="000000"/>
                </a:solidFill>
                <a:effectLst/>
                <a:latin typeface="Microsoft YaHei" panose="020B0503020204020204" pitchFamily="34" charset="-122"/>
                <a:ea typeface="Microsoft YaHei" panose="020B0503020204020204" pitchFamily="34" charset="-122"/>
              </a:rPr>
              <a:t>在 </a:t>
            </a:r>
            <a:r>
              <a:rPr lang="en" altLang="zh-CN" sz="1800" dirty="0">
                <a:solidFill>
                  <a:srgbClr val="000000"/>
                </a:solidFill>
                <a:effectLst/>
                <a:latin typeface="Microsoft YaHei" panose="020B0503020204020204" pitchFamily="34" charset="-122"/>
                <a:ea typeface="Microsoft YaHei" panose="020B0503020204020204" pitchFamily="34" charset="-122"/>
              </a:rPr>
              <a:t>d </a:t>
            </a:r>
            <a:r>
              <a:rPr lang="zh-CN" altLang="en-US" sz="1800" dirty="0">
                <a:solidFill>
                  <a:srgbClr val="000000"/>
                </a:solidFill>
                <a:effectLst/>
                <a:latin typeface="Microsoft YaHei" panose="020B0503020204020204" pitchFamily="34" charset="-122"/>
                <a:ea typeface="Microsoft YaHei" panose="020B0503020204020204" pitchFamily="34" charset="-122"/>
              </a:rPr>
              <a:t>维单位球内随机采样两个点 </a:t>
            </a:r>
            <a:r>
              <a:rPr lang="en" altLang="zh-CN" sz="1800" dirty="0">
                <a:solidFill>
                  <a:srgbClr val="000000"/>
                </a:solidFill>
                <a:effectLst/>
                <a:latin typeface="Microsoft YaHei" panose="020B0503020204020204" pitchFamily="34" charset="-122"/>
                <a:ea typeface="Microsoft YaHei" panose="020B0503020204020204" pitchFamily="34" charset="-122"/>
              </a:rPr>
              <a:t>x </a:t>
            </a:r>
            <a:r>
              <a:rPr lang="zh-CN" altLang="en-US" sz="1800" dirty="0">
                <a:solidFill>
                  <a:srgbClr val="000000"/>
                </a:solidFill>
                <a:effectLst/>
                <a:latin typeface="Microsoft YaHei" panose="020B0503020204020204" pitchFamily="34" charset="-122"/>
                <a:ea typeface="Microsoft YaHei" panose="020B0503020204020204" pitchFamily="34" charset="-122"/>
              </a:rPr>
              <a:t>和 </a:t>
            </a:r>
            <a:r>
              <a:rPr lang="en" altLang="zh-CN" sz="1800" dirty="0">
                <a:solidFill>
                  <a:srgbClr val="000000"/>
                </a:solidFill>
                <a:effectLst/>
                <a:latin typeface="Microsoft YaHei" panose="020B0503020204020204" pitchFamily="34" charset="-122"/>
                <a:ea typeface="Microsoft YaHei" panose="020B0503020204020204" pitchFamily="34" charset="-122"/>
              </a:rPr>
              <a:t>y, </a:t>
            </a:r>
            <a:r>
              <a:rPr lang="zh-CN" altLang="en-US" sz="1800" dirty="0">
                <a:solidFill>
                  <a:srgbClr val="000000"/>
                </a:solidFill>
                <a:effectLst/>
                <a:latin typeface="Microsoft YaHei" panose="020B0503020204020204" pitchFamily="34" charset="-122"/>
                <a:ea typeface="Microsoft YaHei" panose="020B0503020204020204" pitchFamily="34" charset="-122"/>
              </a:rPr>
              <a:t>它们之间的欧氏距离可以表示为</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 </a:t>
            </a:r>
            <a:endParaRPr lang="zh-CN" altLang="en-US" dirty="0">
              <a:solidFill>
                <a:srgbClr val="00000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B82525D0-ADA2-8551-6050-4073ACFABBD5}"/>
              </a:ext>
            </a:extLst>
          </p:cNvPr>
          <p:cNvPicPr>
            <a:picLocks noChangeAspect="1"/>
          </p:cNvPicPr>
          <p:nvPr/>
        </p:nvPicPr>
        <p:blipFill>
          <a:blip r:embed="rId3"/>
          <a:stretch>
            <a:fillRect/>
          </a:stretch>
        </p:blipFill>
        <p:spPr>
          <a:xfrm>
            <a:off x="2596772" y="1347669"/>
            <a:ext cx="4013200" cy="1168400"/>
          </a:xfrm>
          <a:prstGeom prst="rect">
            <a:avLst/>
          </a:prstGeom>
        </p:spPr>
      </p:pic>
      <p:pic>
        <p:nvPicPr>
          <p:cNvPr id="9" name="Picture 2" descr="random generation - How to generate uniformly distributed points on the  surface of the 3-d unit sphere? - Cross Validated">
            <a:extLst>
              <a:ext uri="{FF2B5EF4-FFF2-40B4-BE49-F238E27FC236}">
                <a16:creationId xmlns:a16="http://schemas.microsoft.com/office/drawing/2014/main" id="{ED18A89A-C8FF-749D-ADA1-1562855EF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398" y="841218"/>
            <a:ext cx="2094360" cy="220300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D1BD9EF0-566C-DC2D-BF0E-39CB08AC48DA}"/>
              </a:ext>
            </a:extLst>
          </p:cNvPr>
          <p:cNvSpPr/>
          <p:nvPr/>
        </p:nvSpPr>
        <p:spPr>
          <a:xfrm>
            <a:off x="9592354" y="3091968"/>
            <a:ext cx="2342447" cy="319956"/>
          </a:xfrm>
          <a:prstGeom prst="rect">
            <a:avLst/>
          </a:prstGeom>
          <a:solidFill>
            <a:schemeClr val="accent1">
              <a:lumMod val="20000"/>
              <a:lumOff val="80000"/>
            </a:schemeClr>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单位球内随机采样</a:t>
            </a:r>
          </a:p>
        </p:txBody>
      </p:sp>
      <mc:AlternateContent xmlns:mc="http://schemas.openxmlformats.org/markup-compatibility/2006" xmlns:a14="http://schemas.microsoft.com/office/drawing/2010/main">
        <mc:Choice Requires="a14">
          <p:sp>
            <p:nvSpPr>
              <p:cNvPr id="12" name="椭圆形标注 11">
                <a:extLst>
                  <a:ext uri="{FF2B5EF4-FFF2-40B4-BE49-F238E27FC236}">
                    <a16:creationId xmlns:a16="http://schemas.microsoft.com/office/drawing/2014/main" id="{1EE18C08-48B7-F2CD-1D51-44EA208F90E5}"/>
                  </a:ext>
                </a:extLst>
              </p:cNvPr>
              <p:cNvSpPr/>
              <p:nvPr/>
            </p:nvSpPr>
            <p:spPr>
              <a:xfrm>
                <a:off x="9362224" y="4799182"/>
                <a:ext cx="2802705" cy="679783"/>
              </a:xfrm>
              <a:prstGeom prst="wedgeEllipseCallout">
                <a:avLst>
                  <a:gd name="adj1" fmla="val -85843"/>
                  <a:gd name="adj2" fmla="val -17792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距离集中在</a:t>
                </a:r>
                <a:r>
                  <a:rPr kumimoji="1" lang="en-US" altLang="zh-CN" b="1" dirty="0">
                    <a:solidFill>
                      <a:srgbClr val="C00000"/>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b="1" i="1" smtClean="0">
                        <a:solidFill>
                          <a:srgbClr val="C00000"/>
                        </a:solidFill>
                        <a:latin typeface="Cambria Math" panose="02040503050406030204" pitchFamily="18" charset="0"/>
                        <a:ea typeface="Microsoft YaHei" panose="020B0503020204020204" pitchFamily="34" charset="-122"/>
                      </a:rPr>
                      <m:t>√</m:t>
                    </m:r>
                    <m:r>
                      <a:rPr kumimoji="1" lang="en-US" altLang="zh-CN" b="1" i="1" smtClean="0">
                        <a:solidFill>
                          <a:srgbClr val="C00000"/>
                        </a:solidFill>
                        <a:latin typeface="Cambria Math" panose="02040503050406030204" pitchFamily="18" charset="0"/>
                        <a:ea typeface="Microsoft YaHei" panose="020B0503020204020204" pitchFamily="34" charset="-122"/>
                      </a:rPr>
                      <m:t>𝟐</m:t>
                    </m:r>
                  </m:oMath>
                </a14:m>
                <a:endParaRPr kumimoji="1" lang="zh-CN" altLang="en-US" b="1" dirty="0">
                  <a:solidFill>
                    <a:srgbClr val="C00000"/>
                  </a:solidFill>
                </a:endParaRPr>
              </a:p>
            </p:txBody>
          </p:sp>
        </mc:Choice>
        <mc:Fallback xmlns="">
          <p:sp>
            <p:nvSpPr>
              <p:cNvPr id="12" name="椭圆形标注 11">
                <a:extLst>
                  <a:ext uri="{FF2B5EF4-FFF2-40B4-BE49-F238E27FC236}">
                    <a16:creationId xmlns:a16="http://schemas.microsoft.com/office/drawing/2014/main" id="{1EE18C08-48B7-F2CD-1D51-44EA208F90E5}"/>
                  </a:ext>
                </a:extLst>
              </p:cNvPr>
              <p:cNvSpPr>
                <a:spLocks noRot="1" noChangeAspect="1" noMove="1" noResize="1" noEditPoints="1" noAdjustHandles="1" noChangeArrowheads="1" noChangeShapeType="1" noTextEdit="1"/>
              </p:cNvSpPr>
              <p:nvPr/>
            </p:nvSpPr>
            <p:spPr>
              <a:xfrm>
                <a:off x="9362224" y="4799182"/>
                <a:ext cx="2802705" cy="679783"/>
              </a:xfrm>
              <a:prstGeom prst="wedgeEllipseCallout">
                <a:avLst>
                  <a:gd name="adj1" fmla="val -85843"/>
                  <a:gd name="adj2" fmla="val -177924"/>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A6D9A0D-2082-52F1-7DDA-2DC1242FC11F}"/>
                  </a:ext>
                </a:extLst>
              </p:cNvPr>
              <p:cNvSpPr txBox="1"/>
              <p:nvPr/>
            </p:nvSpPr>
            <p:spPr>
              <a:xfrm>
                <a:off x="9588455" y="3566206"/>
                <a:ext cx="2476575" cy="31995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1</m:t>
                          </m:r>
                        </m:sub>
                        <m:sup>
                          <m:r>
                            <a:rPr kumimoji="1" lang="en-US" altLang="zh-CN" sz="2000" b="0" i="1" smtClean="0">
                              <a:latin typeface="Cambria Math" panose="02040503050406030204" pitchFamily="18" charset="0"/>
                            </a:rPr>
                            <m:t>2</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2</m:t>
                          </m:r>
                        </m:sub>
                        <m:sup>
                          <m:r>
                            <a:rPr kumimoji="1" lang="en-US" altLang="zh-CN" sz="2000" b="0" i="1" smtClean="0">
                              <a:latin typeface="Cambria Math" panose="02040503050406030204" pitchFamily="18" charset="0"/>
                            </a:rPr>
                            <m:t>2</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𝑑</m:t>
                          </m:r>
                        </m:sub>
                        <m:sup>
                          <m:r>
                            <a:rPr kumimoji="1" lang="en-US" altLang="zh-CN" sz="2000" b="0" i="1" smtClean="0">
                              <a:latin typeface="Cambria Math" panose="02040503050406030204" pitchFamily="18" charset="0"/>
                            </a:rPr>
                            <m:t>2</m:t>
                          </m:r>
                        </m:sup>
                      </m:sSubSup>
                      <m:r>
                        <a:rPr kumimoji="1" lang="en-US" altLang="zh-CN" sz="2000" b="0" i="1" smtClean="0">
                          <a:latin typeface="Cambria Math" panose="02040503050406030204" pitchFamily="18" charset="0"/>
                        </a:rPr>
                        <m:t>≤1</m:t>
                      </m:r>
                    </m:oMath>
                  </m:oMathPara>
                </a14:m>
                <a:endParaRPr kumimoji="1" lang="zh-CN" altLang="en-US" sz="2000" dirty="0"/>
              </a:p>
            </p:txBody>
          </p:sp>
        </mc:Choice>
        <mc:Fallback xmlns="">
          <p:sp>
            <p:nvSpPr>
              <p:cNvPr id="13" name="文本框 12">
                <a:extLst>
                  <a:ext uri="{FF2B5EF4-FFF2-40B4-BE49-F238E27FC236}">
                    <a16:creationId xmlns:a16="http://schemas.microsoft.com/office/drawing/2014/main" id="{EA6D9A0D-2082-52F1-7DDA-2DC1242FC11F}"/>
                  </a:ext>
                </a:extLst>
              </p:cNvPr>
              <p:cNvSpPr txBox="1">
                <a:spLocks noRot="1" noChangeAspect="1" noMove="1" noResize="1" noEditPoints="1" noAdjustHandles="1" noChangeArrowheads="1" noChangeShapeType="1" noTextEdit="1"/>
              </p:cNvSpPr>
              <p:nvPr/>
            </p:nvSpPr>
            <p:spPr>
              <a:xfrm>
                <a:off x="9588455" y="3566206"/>
                <a:ext cx="2476575" cy="319959"/>
              </a:xfrm>
              <a:prstGeom prst="rect">
                <a:avLst/>
              </a:prstGeom>
              <a:blipFill>
                <a:blip r:embed="rId7"/>
                <a:stretch>
                  <a:fillRect l="-1026" r="-2051" b="-19231"/>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D679A1A4-CAFF-02DF-7761-E35D6B052E7D}"/>
              </a:ext>
            </a:extLst>
          </p:cNvPr>
          <p:cNvSpPr txBox="1"/>
          <p:nvPr/>
        </p:nvSpPr>
        <p:spPr>
          <a:xfrm>
            <a:off x="662589" y="5802681"/>
            <a:ext cx="8392511" cy="400110"/>
          </a:xfrm>
          <a:prstGeom prst="rect">
            <a:avLst/>
          </a:prstGeom>
          <a:noFill/>
        </p:spPr>
        <p:txBody>
          <a:bodyPr wrap="square" rtlCol="0">
            <a:spAutoFit/>
          </a:bodyPr>
          <a:lstStyle/>
          <a:p>
            <a:pPr algn="l"/>
            <a:r>
              <a:rPr lang="zh-CN" altLang="en-US" sz="2000" dirty="0"/>
              <a:t>思考：距离都一样，那会带来什么问题？</a:t>
            </a:r>
          </a:p>
        </p:txBody>
      </p:sp>
    </p:spTree>
    <p:extLst>
      <p:ext uri="{BB962C8B-B14F-4D97-AF65-F5344CB8AC3E}">
        <p14:creationId xmlns:p14="http://schemas.microsoft.com/office/powerpoint/2010/main" val="2196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3255-8CCD-8539-8DE2-8534BFA8F29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3A01E3B-260C-5F35-035C-7D702F2B89F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距离的集中效应</a:t>
            </a:r>
          </a:p>
        </p:txBody>
      </p:sp>
      <p:pic>
        <p:nvPicPr>
          <p:cNvPr id="6" name="图片 5">
            <a:extLst>
              <a:ext uri="{FF2B5EF4-FFF2-40B4-BE49-F238E27FC236}">
                <a16:creationId xmlns:a16="http://schemas.microsoft.com/office/drawing/2014/main" id="{9CA29C14-FF1A-FD07-7EE9-65DEEB1F4E37}"/>
              </a:ext>
            </a:extLst>
          </p:cNvPr>
          <p:cNvPicPr>
            <a:picLocks noChangeAspect="1"/>
          </p:cNvPicPr>
          <p:nvPr/>
        </p:nvPicPr>
        <p:blipFill>
          <a:blip r:embed="rId2"/>
          <a:stretch>
            <a:fillRect/>
          </a:stretch>
        </p:blipFill>
        <p:spPr>
          <a:xfrm>
            <a:off x="265043" y="2653188"/>
            <a:ext cx="9223514" cy="3149493"/>
          </a:xfrm>
          <a:prstGeom prst="rect">
            <a:avLst/>
          </a:prstGeom>
        </p:spPr>
      </p:pic>
      <p:sp>
        <p:nvSpPr>
          <p:cNvPr id="7" name="文本框 6">
            <a:extLst>
              <a:ext uri="{FF2B5EF4-FFF2-40B4-BE49-F238E27FC236}">
                <a16:creationId xmlns:a16="http://schemas.microsoft.com/office/drawing/2014/main" id="{7FA339A6-F43B-43AF-4377-1284210DFAC3}"/>
              </a:ext>
            </a:extLst>
          </p:cNvPr>
          <p:cNvSpPr txBox="1"/>
          <p:nvPr/>
        </p:nvSpPr>
        <p:spPr>
          <a:xfrm>
            <a:off x="265043" y="1001355"/>
            <a:ext cx="7685565" cy="369332"/>
          </a:xfrm>
          <a:prstGeom prst="rect">
            <a:avLst/>
          </a:prstGeom>
          <a:noFill/>
        </p:spPr>
        <p:txBody>
          <a:bodyPr wrap="none" rtlCol="0">
            <a:spAutoFit/>
          </a:bodyPr>
          <a:lstStyle/>
          <a:p>
            <a:r>
              <a:rPr lang="zh-CN" altLang="en-US" sz="1800" dirty="0">
                <a:solidFill>
                  <a:srgbClr val="000000"/>
                </a:solidFill>
                <a:effectLst/>
                <a:latin typeface="Microsoft YaHei" panose="020B0503020204020204" pitchFamily="34" charset="-122"/>
                <a:ea typeface="Microsoft YaHei" panose="020B0503020204020204" pitchFamily="34" charset="-122"/>
              </a:rPr>
              <a:t>在 </a:t>
            </a:r>
            <a:r>
              <a:rPr lang="en" altLang="zh-CN" sz="1800" dirty="0">
                <a:solidFill>
                  <a:srgbClr val="000000"/>
                </a:solidFill>
                <a:effectLst/>
                <a:latin typeface="Microsoft YaHei" panose="020B0503020204020204" pitchFamily="34" charset="-122"/>
                <a:ea typeface="Microsoft YaHei" panose="020B0503020204020204" pitchFamily="34" charset="-122"/>
              </a:rPr>
              <a:t>d </a:t>
            </a:r>
            <a:r>
              <a:rPr lang="zh-CN" altLang="en-US" sz="1800" dirty="0">
                <a:solidFill>
                  <a:srgbClr val="000000"/>
                </a:solidFill>
                <a:effectLst/>
                <a:latin typeface="Microsoft YaHei" panose="020B0503020204020204" pitchFamily="34" charset="-122"/>
                <a:ea typeface="Microsoft YaHei" panose="020B0503020204020204" pitchFamily="34" charset="-122"/>
              </a:rPr>
              <a:t>维单位球内随机采样两个点 </a:t>
            </a:r>
            <a:r>
              <a:rPr lang="en" altLang="zh-CN" sz="1800" dirty="0">
                <a:solidFill>
                  <a:srgbClr val="000000"/>
                </a:solidFill>
                <a:effectLst/>
                <a:latin typeface="Microsoft YaHei" panose="020B0503020204020204" pitchFamily="34" charset="-122"/>
                <a:ea typeface="Microsoft YaHei" panose="020B0503020204020204" pitchFamily="34" charset="-122"/>
              </a:rPr>
              <a:t>x </a:t>
            </a:r>
            <a:r>
              <a:rPr lang="zh-CN" altLang="en-US" sz="1800" dirty="0">
                <a:solidFill>
                  <a:srgbClr val="000000"/>
                </a:solidFill>
                <a:effectLst/>
                <a:latin typeface="Microsoft YaHei" panose="020B0503020204020204" pitchFamily="34" charset="-122"/>
                <a:ea typeface="Microsoft YaHei" panose="020B0503020204020204" pitchFamily="34" charset="-122"/>
              </a:rPr>
              <a:t>和 </a:t>
            </a:r>
            <a:r>
              <a:rPr lang="en" altLang="zh-CN" sz="1800" dirty="0">
                <a:solidFill>
                  <a:srgbClr val="000000"/>
                </a:solidFill>
                <a:effectLst/>
                <a:latin typeface="Microsoft YaHei" panose="020B0503020204020204" pitchFamily="34" charset="-122"/>
                <a:ea typeface="Microsoft YaHei" panose="020B0503020204020204" pitchFamily="34" charset="-122"/>
              </a:rPr>
              <a:t>y, </a:t>
            </a:r>
            <a:r>
              <a:rPr lang="zh-CN" altLang="en-US" sz="1800" dirty="0">
                <a:solidFill>
                  <a:srgbClr val="000000"/>
                </a:solidFill>
                <a:effectLst/>
                <a:latin typeface="Microsoft YaHei" panose="020B0503020204020204" pitchFamily="34" charset="-122"/>
                <a:ea typeface="Microsoft YaHei" panose="020B0503020204020204" pitchFamily="34" charset="-122"/>
              </a:rPr>
              <a:t>它们之间的欧氏距离可以表示为</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 </a:t>
            </a:r>
            <a:endParaRPr lang="zh-CN" altLang="en-US" dirty="0">
              <a:solidFill>
                <a:srgbClr val="00000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77CAC3C7-B734-6C21-394C-25A5E412C6D6}"/>
              </a:ext>
            </a:extLst>
          </p:cNvPr>
          <p:cNvPicPr>
            <a:picLocks noChangeAspect="1"/>
          </p:cNvPicPr>
          <p:nvPr/>
        </p:nvPicPr>
        <p:blipFill>
          <a:blip r:embed="rId3"/>
          <a:stretch>
            <a:fillRect/>
          </a:stretch>
        </p:blipFill>
        <p:spPr>
          <a:xfrm>
            <a:off x="2596772" y="1347669"/>
            <a:ext cx="4013200" cy="1168400"/>
          </a:xfrm>
          <a:prstGeom prst="rect">
            <a:avLst/>
          </a:prstGeom>
        </p:spPr>
      </p:pic>
      <p:pic>
        <p:nvPicPr>
          <p:cNvPr id="9" name="Picture 2" descr="random generation - How to generate uniformly distributed points on the  surface of the 3-d unit sphere? - Cross Validated">
            <a:extLst>
              <a:ext uri="{FF2B5EF4-FFF2-40B4-BE49-F238E27FC236}">
                <a16:creationId xmlns:a16="http://schemas.microsoft.com/office/drawing/2014/main" id="{093FFCF0-813F-7867-C340-4C511C33F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398" y="841218"/>
            <a:ext cx="2094360" cy="22030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1FD0342-C5C3-3413-69DA-B1B2BEBD5574}"/>
                  </a:ext>
                </a:extLst>
              </p:cNvPr>
              <p:cNvSpPr txBox="1"/>
              <p:nvPr/>
            </p:nvSpPr>
            <p:spPr>
              <a:xfrm>
                <a:off x="644710" y="5835032"/>
                <a:ext cx="7888698" cy="413190"/>
              </a:xfrm>
              <a:prstGeom prst="rect">
                <a:avLst/>
              </a:prstGeom>
              <a:noFill/>
            </p:spPr>
            <p:txBody>
              <a:bodyPr wrap="none" rtlCol="0">
                <a:spAutoFit/>
              </a:bodyPr>
              <a:lstStyle/>
              <a:p>
                <a:pPr algn="l">
                  <a:lnSpc>
                    <a:spcPct val="125000"/>
                  </a:lnSpc>
                </a:pPr>
                <a14:m>
                  <m:oMath xmlns:m="http://schemas.openxmlformats.org/officeDocument/2006/math">
                    <m:r>
                      <a:rPr kumimoji="1" lang="zh-CN" altLang="en-US" b="1" i="1" smtClean="0">
                        <a:solidFill>
                          <a:srgbClr val="B61516"/>
                        </a:solidFill>
                        <a:latin typeface="Cambria Math" panose="02040503050406030204" pitchFamily="18" charset="0"/>
                        <a:ea typeface="Microsoft YaHei" panose="020B0503020204020204" pitchFamily="34" charset="-122"/>
                      </a:rPr>
                      <m:t>⟹</m:t>
                    </m:r>
                  </m:oMath>
                </a14:m>
                <a:r>
                  <a:rPr kumimoji="1" lang="zh-CN" altLang="en-US" b="1" dirty="0">
                    <a:solidFill>
                      <a:srgbClr val="B61516"/>
                    </a:solidFill>
                    <a:latin typeface="Microsoft YaHei" panose="020B0503020204020204" pitchFamily="34" charset="-122"/>
                    <a:ea typeface="Microsoft YaHei" panose="020B0503020204020204" pitchFamily="34" charset="-122"/>
                  </a:rPr>
                  <a:t> 一些基于距离的机器学习算法在高维很可能失效，例如 </a:t>
                </a:r>
                <a:r>
                  <a:rPr kumimoji="1" lang="en-US" altLang="zh-CN" b="1" dirty="0">
                    <a:solidFill>
                      <a:srgbClr val="B61516"/>
                    </a:solidFill>
                    <a:latin typeface="Microsoft YaHei" panose="020B0503020204020204" pitchFamily="34" charset="-122"/>
                    <a:ea typeface="Microsoft YaHei" panose="020B0503020204020204" pitchFamily="34" charset="-122"/>
                  </a:rPr>
                  <a:t>KNN</a:t>
                </a:r>
                <a:r>
                  <a:rPr kumimoji="1" lang="zh-CN" altLang="en-US" b="1" dirty="0">
                    <a:solidFill>
                      <a:srgbClr val="B61516"/>
                    </a:solidFill>
                    <a:latin typeface="Microsoft YaHei" panose="020B0503020204020204" pitchFamily="34" charset="-122"/>
                    <a:ea typeface="Microsoft YaHei" panose="020B0503020204020204" pitchFamily="34" charset="-122"/>
                  </a:rPr>
                  <a:t> 最近邻方法</a:t>
                </a:r>
              </a:p>
            </p:txBody>
          </p:sp>
        </mc:Choice>
        <mc:Fallback xmlns="">
          <p:sp>
            <p:nvSpPr>
              <p:cNvPr id="10" name="文本框 9">
                <a:extLst>
                  <a:ext uri="{FF2B5EF4-FFF2-40B4-BE49-F238E27FC236}">
                    <a16:creationId xmlns:a16="http://schemas.microsoft.com/office/drawing/2014/main" id="{E559ABDD-FE45-FAC8-0D4E-C37FCC6E12DF}"/>
                  </a:ext>
                </a:extLst>
              </p:cNvPr>
              <p:cNvSpPr txBox="1">
                <a:spLocks noRot="1" noChangeAspect="1" noMove="1" noResize="1" noEditPoints="1" noAdjustHandles="1" noChangeArrowheads="1" noChangeShapeType="1" noTextEdit="1"/>
              </p:cNvSpPr>
              <p:nvPr/>
            </p:nvSpPr>
            <p:spPr>
              <a:xfrm>
                <a:off x="644710" y="5835032"/>
                <a:ext cx="7888698" cy="413190"/>
              </a:xfrm>
              <a:prstGeom prst="rect">
                <a:avLst/>
              </a:prstGeom>
              <a:blipFill>
                <a:blip r:embed="rId5"/>
                <a:stretch>
                  <a:fillRect b="-17647"/>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88854DD3-BB89-7316-7673-247910395E1B}"/>
              </a:ext>
            </a:extLst>
          </p:cNvPr>
          <p:cNvSpPr/>
          <p:nvPr/>
        </p:nvSpPr>
        <p:spPr>
          <a:xfrm>
            <a:off x="9592354" y="3091968"/>
            <a:ext cx="2342447" cy="319956"/>
          </a:xfrm>
          <a:prstGeom prst="rect">
            <a:avLst/>
          </a:prstGeom>
          <a:solidFill>
            <a:schemeClr val="accent1">
              <a:lumMod val="20000"/>
              <a:lumOff val="80000"/>
            </a:schemeClr>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单位球内随机采样</a:t>
            </a:r>
          </a:p>
        </p:txBody>
      </p:sp>
      <mc:AlternateContent xmlns:mc="http://schemas.openxmlformats.org/markup-compatibility/2006" xmlns:a14="http://schemas.microsoft.com/office/drawing/2010/main">
        <mc:Choice Requires="a14">
          <p:sp>
            <p:nvSpPr>
              <p:cNvPr id="12" name="椭圆形标注 11">
                <a:extLst>
                  <a:ext uri="{FF2B5EF4-FFF2-40B4-BE49-F238E27FC236}">
                    <a16:creationId xmlns:a16="http://schemas.microsoft.com/office/drawing/2014/main" id="{7467BDC6-1E33-9A34-AA56-026A980DE47F}"/>
                  </a:ext>
                </a:extLst>
              </p:cNvPr>
              <p:cNvSpPr/>
              <p:nvPr/>
            </p:nvSpPr>
            <p:spPr>
              <a:xfrm>
                <a:off x="9362224" y="4799182"/>
                <a:ext cx="2802705" cy="679783"/>
              </a:xfrm>
              <a:prstGeom prst="wedgeEllipseCallout">
                <a:avLst>
                  <a:gd name="adj1" fmla="val -85843"/>
                  <a:gd name="adj2" fmla="val -17792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距离集中在</a:t>
                </a:r>
                <a:r>
                  <a:rPr kumimoji="1" lang="en-US" altLang="zh-CN" b="1" dirty="0">
                    <a:solidFill>
                      <a:srgbClr val="C00000"/>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b="1" i="1" smtClean="0">
                        <a:solidFill>
                          <a:srgbClr val="C00000"/>
                        </a:solidFill>
                        <a:latin typeface="Cambria Math" panose="02040503050406030204" pitchFamily="18" charset="0"/>
                        <a:ea typeface="Microsoft YaHei" panose="020B0503020204020204" pitchFamily="34" charset="-122"/>
                      </a:rPr>
                      <m:t>√</m:t>
                    </m:r>
                    <m:r>
                      <a:rPr kumimoji="1" lang="en-US" altLang="zh-CN" b="1" i="1" smtClean="0">
                        <a:solidFill>
                          <a:srgbClr val="C00000"/>
                        </a:solidFill>
                        <a:latin typeface="Cambria Math" panose="02040503050406030204" pitchFamily="18" charset="0"/>
                        <a:ea typeface="Microsoft YaHei" panose="020B0503020204020204" pitchFamily="34" charset="-122"/>
                      </a:rPr>
                      <m:t>𝟐</m:t>
                    </m:r>
                  </m:oMath>
                </a14:m>
                <a:endParaRPr kumimoji="1" lang="zh-CN" altLang="en-US" b="1" dirty="0">
                  <a:solidFill>
                    <a:srgbClr val="C00000"/>
                  </a:solidFill>
                </a:endParaRPr>
              </a:p>
            </p:txBody>
          </p:sp>
        </mc:Choice>
        <mc:Fallback xmlns="">
          <p:sp>
            <p:nvSpPr>
              <p:cNvPr id="12" name="椭圆形标注 11">
                <a:extLst>
                  <a:ext uri="{FF2B5EF4-FFF2-40B4-BE49-F238E27FC236}">
                    <a16:creationId xmlns:a16="http://schemas.microsoft.com/office/drawing/2014/main" id="{1EE18C08-48B7-F2CD-1D51-44EA208F90E5}"/>
                  </a:ext>
                </a:extLst>
              </p:cNvPr>
              <p:cNvSpPr>
                <a:spLocks noRot="1" noChangeAspect="1" noMove="1" noResize="1" noEditPoints="1" noAdjustHandles="1" noChangeArrowheads="1" noChangeShapeType="1" noTextEdit="1"/>
              </p:cNvSpPr>
              <p:nvPr/>
            </p:nvSpPr>
            <p:spPr>
              <a:xfrm>
                <a:off x="9362224" y="4799182"/>
                <a:ext cx="2802705" cy="679783"/>
              </a:xfrm>
              <a:prstGeom prst="wedgeEllipseCallout">
                <a:avLst>
                  <a:gd name="adj1" fmla="val -85843"/>
                  <a:gd name="adj2" fmla="val -177924"/>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7CB484C-70CA-1856-AD36-EB9F99A6548E}"/>
                  </a:ext>
                </a:extLst>
              </p:cNvPr>
              <p:cNvSpPr txBox="1"/>
              <p:nvPr/>
            </p:nvSpPr>
            <p:spPr>
              <a:xfrm>
                <a:off x="9588455" y="3566206"/>
                <a:ext cx="2476575" cy="31995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1</m:t>
                          </m:r>
                        </m:sub>
                        <m:sup>
                          <m:r>
                            <a:rPr kumimoji="1" lang="en-US" altLang="zh-CN" sz="2000" b="0" i="1" smtClean="0">
                              <a:latin typeface="Cambria Math" panose="02040503050406030204" pitchFamily="18" charset="0"/>
                            </a:rPr>
                            <m:t>2</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2</m:t>
                          </m:r>
                        </m:sub>
                        <m:sup>
                          <m:r>
                            <a:rPr kumimoji="1" lang="en-US" altLang="zh-CN" sz="2000" b="0" i="1" smtClean="0">
                              <a:latin typeface="Cambria Math" panose="02040503050406030204" pitchFamily="18" charset="0"/>
                            </a:rPr>
                            <m:t>2</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𝑑</m:t>
                          </m:r>
                        </m:sub>
                        <m:sup>
                          <m:r>
                            <a:rPr kumimoji="1" lang="en-US" altLang="zh-CN" sz="2000" b="0" i="1" smtClean="0">
                              <a:latin typeface="Cambria Math" panose="02040503050406030204" pitchFamily="18" charset="0"/>
                            </a:rPr>
                            <m:t>2</m:t>
                          </m:r>
                        </m:sup>
                      </m:sSubSup>
                      <m:r>
                        <a:rPr kumimoji="1" lang="en-US" altLang="zh-CN" sz="2000" b="0" i="1" smtClean="0">
                          <a:latin typeface="Cambria Math" panose="02040503050406030204" pitchFamily="18" charset="0"/>
                        </a:rPr>
                        <m:t>≤1</m:t>
                      </m:r>
                    </m:oMath>
                  </m:oMathPara>
                </a14:m>
                <a:endParaRPr kumimoji="1" lang="zh-CN" altLang="en-US" sz="2000" dirty="0"/>
              </a:p>
            </p:txBody>
          </p:sp>
        </mc:Choice>
        <mc:Fallback xmlns="">
          <p:sp>
            <p:nvSpPr>
              <p:cNvPr id="13" name="文本框 12">
                <a:extLst>
                  <a:ext uri="{FF2B5EF4-FFF2-40B4-BE49-F238E27FC236}">
                    <a16:creationId xmlns:a16="http://schemas.microsoft.com/office/drawing/2014/main" id="{EA6D9A0D-2082-52F1-7DDA-2DC1242FC11F}"/>
                  </a:ext>
                </a:extLst>
              </p:cNvPr>
              <p:cNvSpPr txBox="1">
                <a:spLocks noRot="1" noChangeAspect="1" noMove="1" noResize="1" noEditPoints="1" noAdjustHandles="1" noChangeArrowheads="1" noChangeShapeType="1" noTextEdit="1"/>
              </p:cNvSpPr>
              <p:nvPr/>
            </p:nvSpPr>
            <p:spPr>
              <a:xfrm>
                <a:off x="9588455" y="3566206"/>
                <a:ext cx="2476575" cy="319959"/>
              </a:xfrm>
              <a:prstGeom prst="rect">
                <a:avLst/>
              </a:prstGeom>
              <a:blipFill>
                <a:blip r:embed="rId7"/>
                <a:stretch>
                  <a:fillRect l="-1026" r="-2051" b="-19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1365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A441-0398-A08D-1AED-EAB912864A8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015D67E-DF7B-0ADB-4C26-5FC2E6F3F01B}"/>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角度的集中效应</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正交性</a:t>
            </a:r>
          </a:p>
        </p:txBody>
      </p:sp>
      <p:pic>
        <p:nvPicPr>
          <p:cNvPr id="9" name="Picture 2" descr="random generation - How to generate uniformly distributed points on the  surface of the 3-d unit sphere? - Cross Validated">
            <a:extLst>
              <a:ext uri="{FF2B5EF4-FFF2-40B4-BE49-F238E27FC236}">
                <a16:creationId xmlns:a16="http://schemas.microsoft.com/office/drawing/2014/main" id="{5B08BAA3-7539-9230-26B3-9106294B4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398" y="841218"/>
            <a:ext cx="2094360" cy="220300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9B1E72FF-7B8E-99E6-1BC5-248A185D5EA9}"/>
              </a:ext>
            </a:extLst>
          </p:cNvPr>
          <p:cNvSpPr/>
          <p:nvPr/>
        </p:nvSpPr>
        <p:spPr>
          <a:xfrm>
            <a:off x="9592354" y="3091968"/>
            <a:ext cx="2342447" cy="319956"/>
          </a:xfrm>
          <a:prstGeom prst="rect">
            <a:avLst/>
          </a:prstGeom>
          <a:solidFill>
            <a:schemeClr val="accent1">
              <a:lumMod val="20000"/>
              <a:lumOff val="80000"/>
            </a:schemeClr>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单位球内随机采样</a:t>
            </a:r>
          </a:p>
        </p:txBody>
      </p:sp>
      <p:pic>
        <p:nvPicPr>
          <p:cNvPr id="2" name="图片 1">
            <a:extLst>
              <a:ext uri="{FF2B5EF4-FFF2-40B4-BE49-F238E27FC236}">
                <a16:creationId xmlns:a16="http://schemas.microsoft.com/office/drawing/2014/main" id="{1479F234-CCB2-D353-F7B1-0A7DDAFB53DA}"/>
              </a:ext>
            </a:extLst>
          </p:cNvPr>
          <p:cNvPicPr>
            <a:picLocks noChangeAspect="1"/>
          </p:cNvPicPr>
          <p:nvPr/>
        </p:nvPicPr>
        <p:blipFill>
          <a:blip r:embed="rId3"/>
          <a:stretch>
            <a:fillRect/>
          </a:stretch>
        </p:blipFill>
        <p:spPr>
          <a:xfrm>
            <a:off x="79019" y="2466351"/>
            <a:ext cx="9526411" cy="3159980"/>
          </a:xfrm>
          <a:prstGeom prst="rect">
            <a:avLst/>
          </a:prstGeom>
        </p:spPr>
      </p:pic>
      <p:sp>
        <p:nvSpPr>
          <p:cNvPr id="4" name="文本框 3">
            <a:extLst>
              <a:ext uri="{FF2B5EF4-FFF2-40B4-BE49-F238E27FC236}">
                <a16:creationId xmlns:a16="http://schemas.microsoft.com/office/drawing/2014/main" id="{B3643BF7-FF55-C54F-93BF-0E87349DC1C6}"/>
              </a:ext>
            </a:extLst>
          </p:cNvPr>
          <p:cNvSpPr txBox="1"/>
          <p:nvPr/>
        </p:nvSpPr>
        <p:spPr>
          <a:xfrm>
            <a:off x="331676" y="841218"/>
            <a:ext cx="8201732" cy="753220"/>
          </a:xfrm>
          <a:prstGeom prst="rect">
            <a:avLst/>
          </a:prstGeom>
          <a:noFill/>
        </p:spPr>
        <p:txBody>
          <a:bodyPr wrap="none" rtlCol="0">
            <a:spAutoFit/>
          </a:bodyPr>
          <a:lstStyle/>
          <a:p>
            <a:pPr>
              <a:lnSpc>
                <a:spcPct val="125000"/>
              </a:lnSpc>
            </a:pPr>
            <a:r>
              <a:rPr lang="zh-CN" altLang="en-US" sz="1800" dirty="0">
                <a:solidFill>
                  <a:srgbClr val="000000"/>
                </a:solidFill>
                <a:effectLst/>
                <a:latin typeface="Microsoft YaHei" panose="020B0503020204020204" pitchFamily="34" charset="-122"/>
                <a:ea typeface="Microsoft YaHei" panose="020B0503020204020204" pitchFamily="34" charset="-122"/>
              </a:rPr>
              <a:t>在 </a:t>
            </a:r>
            <a:r>
              <a:rPr lang="en" altLang="zh-CN" sz="1800" dirty="0">
                <a:solidFill>
                  <a:srgbClr val="000000"/>
                </a:solidFill>
                <a:effectLst/>
                <a:latin typeface="Microsoft YaHei" panose="020B0503020204020204" pitchFamily="34" charset="-122"/>
                <a:ea typeface="Microsoft YaHei" panose="020B0503020204020204" pitchFamily="34" charset="-122"/>
              </a:rPr>
              <a:t>d </a:t>
            </a:r>
            <a:r>
              <a:rPr lang="zh-CN" altLang="en-US" sz="1800" dirty="0">
                <a:solidFill>
                  <a:srgbClr val="000000"/>
                </a:solidFill>
                <a:effectLst/>
                <a:latin typeface="Microsoft YaHei" panose="020B0503020204020204" pitchFamily="34" charset="-122"/>
                <a:ea typeface="Microsoft YaHei" panose="020B0503020204020204" pitchFamily="34" charset="-122"/>
              </a:rPr>
              <a:t>维单位球内随机采样两个点 </a:t>
            </a:r>
            <a:r>
              <a:rPr lang="en" altLang="zh-CN" sz="1800" dirty="0">
                <a:solidFill>
                  <a:srgbClr val="000000"/>
                </a:solidFill>
                <a:effectLst/>
                <a:latin typeface="Microsoft YaHei" panose="020B0503020204020204" pitchFamily="34" charset="-122"/>
                <a:ea typeface="Microsoft YaHei" panose="020B0503020204020204" pitchFamily="34" charset="-122"/>
              </a:rPr>
              <a:t>x </a:t>
            </a:r>
            <a:r>
              <a:rPr lang="zh-CN" altLang="en-US" sz="1800" dirty="0">
                <a:solidFill>
                  <a:srgbClr val="000000"/>
                </a:solidFill>
                <a:effectLst/>
                <a:latin typeface="Microsoft YaHei" panose="020B0503020204020204" pitchFamily="34" charset="-122"/>
                <a:ea typeface="Microsoft YaHei" panose="020B0503020204020204" pitchFamily="34" charset="-122"/>
              </a:rPr>
              <a:t>和 </a:t>
            </a:r>
            <a:r>
              <a:rPr lang="en" altLang="zh-CN" sz="1800" dirty="0">
                <a:solidFill>
                  <a:srgbClr val="000000"/>
                </a:solidFill>
                <a:effectLst/>
                <a:latin typeface="Microsoft YaHei" panose="020B0503020204020204" pitchFamily="34" charset="-122"/>
                <a:ea typeface="Microsoft YaHei" panose="020B0503020204020204" pitchFamily="34" charset="-122"/>
              </a:rPr>
              <a:t>y, </a:t>
            </a:r>
            <a:r>
              <a:rPr lang="zh-CN" altLang="en-US" sz="1800" dirty="0">
                <a:solidFill>
                  <a:srgbClr val="000000"/>
                </a:solidFill>
                <a:effectLst/>
                <a:latin typeface="Microsoft YaHei" panose="020B0503020204020204" pitchFamily="34" charset="-122"/>
                <a:ea typeface="Microsoft YaHei" panose="020B0503020204020204" pitchFamily="34" charset="-122"/>
              </a:rPr>
              <a:t>它 们之间的夹角 </a:t>
            </a:r>
            <a:r>
              <a:rPr lang="el-GR" altLang="zh-CN" sz="1800" dirty="0">
                <a:solidFill>
                  <a:srgbClr val="000000"/>
                </a:solidFill>
                <a:effectLst/>
                <a:latin typeface="Microsoft YaHei" panose="020B0503020204020204" pitchFamily="34" charset="-122"/>
                <a:ea typeface="Microsoft YaHei" panose="020B0503020204020204" pitchFamily="34" charset="-122"/>
              </a:rPr>
              <a:t>θ </a:t>
            </a:r>
            <a:r>
              <a:rPr lang="zh-CN" altLang="en-US" sz="1800" dirty="0">
                <a:solidFill>
                  <a:srgbClr val="000000"/>
                </a:solidFill>
                <a:effectLst/>
                <a:latin typeface="Microsoft YaHei" panose="020B0503020204020204" pitchFamily="34" charset="-122"/>
                <a:ea typeface="Microsoft YaHei" panose="020B0503020204020204" pitchFamily="34" charset="-122"/>
              </a:rPr>
              <a:t>可以通过点积计算</a:t>
            </a:r>
            <a:r>
              <a:rPr lang="en-US" altLang="zh-CN" sz="1800" dirty="0">
                <a:solidFill>
                  <a:srgbClr val="000000"/>
                </a:solidFill>
                <a:effectLst/>
                <a:latin typeface="Microsoft YaHei" panose="020B0503020204020204" pitchFamily="34" charset="-122"/>
                <a:ea typeface="Microsoft YaHei" panose="020B0503020204020204" pitchFamily="34" charset="-122"/>
              </a:rPr>
              <a:t>: </a:t>
            </a:r>
            <a:endParaRPr lang="zh-CN" altLang="en-US" dirty="0">
              <a:solidFill>
                <a:srgbClr val="000000"/>
              </a:solidFill>
              <a:latin typeface="Microsoft YaHei" panose="020B0503020204020204" pitchFamily="34" charset="-122"/>
              <a:ea typeface="Microsoft YaHei" panose="020B0503020204020204" pitchFamily="34" charset="-122"/>
            </a:endParaRPr>
          </a:p>
          <a:p>
            <a:pPr algn="l">
              <a:lnSpc>
                <a:spcPct val="125000"/>
              </a:lnSpc>
            </a:pPr>
            <a:endParaRPr kumimoji="1" lang="zh-CN" altLang="en-US" dirty="0">
              <a:solidFill>
                <a:srgbClr val="000000"/>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645C28A1-E782-BA82-B582-0699E4733066}"/>
              </a:ext>
            </a:extLst>
          </p:cNvPr>
          <p:cNvPicPr>
            <a:picLocks noChangeAspect="1"/>
          </p:cNvPicPr>
          <p:nvPr/>
        </p:nvPicPr>
        <p:blipFill>
          <a:blip r:embed="rId4"/>
          <a:stretch>
            <a:fillRect/>
          </a:stretch>
        </p:blipFill>
        <p:spPr>
          <a:xfrm>
            <a:off x="2451846" y="1203924"/>
            <a:ext cx="2781300" cy="1054100"/>
          </a:xfrm>
          <a:prstGeom prst="rect">
            <a:avLst/>
          </a:prstGeom>
        </p:spPr>
      </p:pic>
      <mc:AlternateContent xmlns:mc="http://schemas.openxmlformats.org/markup-compatibility/2006" xmlns:a14="http://schemas.microsoft.com/office/drawing/2010/main">
        <mc:Choice Requires="a14">
          <p:sp>
            <p:nvSpPr>
              <p:cNvPr id="12" name="椭圆形标注 11">
                <a:extLst>
                  <a:ext uri="{FF2B5EF4-FFF2-40B4-BE49-F238E27FC236}">
                    <a16:creationId xmlns:a16="http://schemas.microsoft.com/office/drawing/2014/main" id="{DB2141E6-85BF-AB63-41B0-93DCD9C372DB}"/>
                  </a:ext>
                </a:extLst>
              </p:cNvPr>
              <p:cNvSpPr/>
              <p:nvPr/>
            </p:nvSpPr>
            <p:spPr>
              <a:xfrm>
                <a:off x="9362224" y="4799182"/>
                <a:ext cx="2802705" cy="679783"/>
              </a:xfrm>
              <a:prstGeom prst="wedgeEllipseCallout">
                <a:avLst>
                  <a:gd name="adj1" fmla="val -93470"/>
                  <a:gd name="adj2" fmla="val -28274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角度集中在</a:t>
                </a:r>
                <a:r>
                  <a:rPr kumimoji="1" lang="en-US" altLang="zh-CN" b="1" dirty="0">
                    <a:solidFill>
                      <a:srgbClr val="C00000"/>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b="1" i="1" smtClean="0">
                        <a:solidFill>
                          <a:srgbClr val="C00000"/>
                        </a:solidFill>
                        <a:latin typeface="Cambria Math" panose="02040503050406030204" pitchFamily="18" charset="0"/>
                        <a:ea typeface="Microsoft YaHei" panose="020B0503020204020204" pitchFamily="34" charset="-122"/>
                      </a:rPr>
                      <m:t>𝟗𝟎</m:t>
                    </m:r>
                  </m:oMath>
                </a14:m>
                <a:r>
                  <a:rPr kumimoji="1" lang="zh-CN" altLang="en-US" b="1" dirty="0">
                    <a:solidFill>
                      <a:srgbClr val="C00000"/>
                    </a:solidFill>
                    <a:latin typeface="Microsoft YaHei" panose="020B0503020204020204" pitchFamily="34" charset="-122"/>
                    <a:ea typeface="Microsoft YaHei" panose="020B0503020204020204" pitchFamily="34" charset="-122"/>
                  </a:rPr>
                  <a:t> 度</a:t>
                </a:r>
              </a:p>
            </p:txBody>
          </p:sp>
        </mc:Choice>
        <mc:Fallback xmlns="">
          <p:sp>
            <p:nvSpPr>
              <p:cNvPr id="12" name="椭圆形标注 11">
                <a:extLst>
                  <a:ext uri="{FF2B5EF4-FFF2-40B4-BE49-F238E27FC236}">
                    <a16:creationId xmlns:a16="http://schemas.microsoft.com/office/drawing/2014/main" id="{DB2141E6-85BF-AB63-41B0-93DCD9C372DB}"/>
                  </a:ext>
                </a:extLst>
              </p:cNvPr>
              <p:cNvSpPr>
                <a:spLocks noRot="1" noChangeAspect="1" noMove="1" noResize="1" noEditPoints="1" noAdjustHandles="1" noChangeArrowheads="1" noChangeShapeType="1" noTextEdit="1"/>
              </p:cNvSpPr>
              <p:nvPr/>
            </p:nvSpPr>
            <p:spPr>
              <a:xfrm>
                <a:off x="9362224" y="4799182"/>
                <a:ext cx="2802705" cy="679783"/>
              </a:xfrm>
              <a:prstGeom prst="wedgeEllipseCallout">
                <a:avLst>
                  <a:gd name="adj1" fmla="val -93470"/>
                  <a:gd name="adj2" fmla="val -282740"/>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93606C8-88D4-13FF-CC8C-FA72B2F7FB6B}"/>
                  </a:ext>
                </a:extLst>
              </p:cNvPr>
              <p:cNvSpPr txBox="1"/>
              <p:nvPr/>
            </p:nvSpPr>
            <p:spPr>
              <a:xfrm>
                <a:off x="180454" y="5806658"/>
                <a:ext cx="11143372" cy="369332"/>
              </a:xfrm>
              <a:prstGeom prst="rect">
                <a:avLst/>
              </a:prstGeom>
              <a:noFill/>
            </p:spPr>
            <p:txBody>
              <a:bodyPr wrap="none" rtlCol="0">
                <a:spAutoFit/>
              </a:bodyPr>
              <a:lstStyle/>
              <a:p>
                <a14:m>
                  <m:oMath xmlns:m="http://schemas.openxmlformats.org/officeDocument/2006/math">
                    <m:r>
                      <a:rPr lang="zh-CN" altLang="en-US" sz="1800" b="1" i="1" smtClean="0">
                        <a:solidFill>
                          <a:srgbClr val="B61516"/>
                        </a:solidFill>
                        <a:effectLst/>
                        <a:latin typeface="Cambria Math" panose="02040503050406030204" pitchFamily="18" charset="0"/>
                        <a:ea typeface="Microsoft YaHei" panose="020B0503020204020204" pitchFamily="34" charset="-122"/>
                      </a:rPr>
                      <m:t>⟹</m:t>
                    </m:r>
                  </m:oMath>
                </a14:m>
                <a:r>
                  <a:rPr lang="zh-CN" altLang="en-US" sz="1800" b="1" dirty="0">
                    <a:solidFill>
                      <a:srgbClr val="B61516"/>
                    </a:solidFill>
                    <a:effectLst/>
                    <a:latin typeface="Microsoft YaHei" panose="020B0503020204020204" pitchFamily="34" charset="-122"/>
                    <a:ea typeface="Microsoft YaHei" panose="020B0503020204020204" pitchFamily="34" charset="-122"/>
                  </a:rPr>
                  <a:t> 当我们做随机投影时（</a:t>
                </a:r>
                <a:r>
                  <a:rPr lang="zh-CN" altLang="en-US" b="1" dirty="0">
                    <a:solidFill>
                      <a:srgbClr val="B61516"/>
                    </a:solidFill>
                    <a:latin typeface="Microsoft YaHei" panose="020B0503020204020204" pitchFamily="34" charset="-122"/>
                    <a:ea typeface="Microsoft YaHei" panose="020B0503020204020204" pitchFamily="34" charset="-122"/>
                  </a:rPr>
                  <a:t>如</a:t>
                </a:r>
                <a:r>
                  <a:rPr lang="zh-CN" altLang="en-US" sz="1800" b="1" dirty="0">
                    <a:solidFill>
                      <a:srgbClr val="B61516"/>
                    </a:solidFill>
                    <a:effectLst/>
                    <a:latin typeface="Microsoft YaHei" panose="020B0503020204020204" pitchFamily="34" charset="-122"/>
                    <a:ea typeface="Microsoft YaHei" panose="020B0503020204020204" pitchFamily="34" charset="-122"/>
                  </a:rPr>
                  <a:t>自然语言处理中的</a:t>
                </a:r>
                <a:r>
                  <a:rPr lang="en-US" altLang="zh-CN" sz="1800" b="1" dirty="0">
                    <a:solidFill>
                      <a:srgbClr val="B61516"/>
                    </a:solidFill>
                    <a:effectLst/>
                    <a:latin typeface="Microsoft YaHei" panose="020B0503020204020204" pitchFamily="34" charset="-122"/>
                    <a:ea typeface="Microsoft YaHei" panose="020B0503020204020204" pitchFamily="34" charset="-122"/>
                  </a:rPr>
                  <a:t>Embedding</a:t>
                </a:r>
                <a:r>
                  <a:rPr lang="zh-CN" altLang="en-US" sz="1800" b="1" dirty="0">
                    <a:solidFill>
                      <a:srgbClr val="B61516"/>
                    </a:solidFill>
                    <a:effectLst/>
                    <a:latin typeface="Microsoft YaHei" panose="020B0503020204020204" pitchFamily="34" charset="-122"/>
                    <a:ea typeface="Microsoft YaHei" panose="020B0503020204020204" pitchFamily="34" charset="-122"/>
                  </a:rPr>
                  <a:t> 层）</a:t>
                </a:r>
                <a:r>
                  <a:rPr lang="en-US" altLang="zh-CN" sz="1800" b="1" dirty="0">
                    <a:solidFill>
                      <a:srgbClr val="B61516"/>
                    </a:solidFill>
                    <a:effectLst/>
                    <a:latin typeface="Microsoft YaHei" panose="020B0503020204020204" pitchFamily="34" charset="-122"/>
                    <a:ea typeface="Microsoft YaHei" panose="020B0503020204020204" pitchFamily="34" charset="-122"/>
                  </a:rPr>
                  <a:t>, </a:t>
                </a:r>
                <a:r>
                  <a:rPr lang="zh-CN" altLang="en-US" sz="1800" b="1" dirty="0">
                    <a:solidFill>
                      <a:srgbClr val="B61516"/>
                    </a:solidFill>
                    <a:effectLst/>
                    <a:latin typeface="Microsoft YaHei" panose="020B0503020204020204" pitchFamily="34" charset="-122"/>
                    <a:ea typeface="Microsoft YaHei" panose="020B0503020204020204" pitchFamily="34" charset="-122"/>
                  </a:rPr>
                  <a:t>随机选取的投影向量很可能是近似正交的</a:t>
                </a:r>
                <a:r>
                  <a:rPr lang="en-US" altLang="zh-CN" sz="1800" b="1" dirty="0">
                    <a:solidFill>
                      <a:srgbClr val="B61516"/>
                    </a:solidFill>
                    <a:effectLst/>
                    <a:latin typeface="Microsoft YaHei" panose="020B0503020204020204" pitchFamily="34" charset="-122"/>
                    <a:ea typeface="Microsoft YaHei" panose="020B0503020204020204" pitchFamily="34" charset="-122"/>
                  </a:rPr>
                  <a:t> </a:t>
                </a:r>
                <a:endParaRPr lang="zh-CN" altLang="en-US" b="1" dirty="0">
                  <a:solidFill>
                    <a:srgbClr val="B61516"/>
                  </a:solidFill>
                  <a:effectLst/>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B93606C8-88D4-13FF-CC8C-FA72B2F7FB6B}"/>
                  </a:ext>
                </a:extLst>
              </p:cNvPr>
              <p:cNvSpPr txBox="1">
                <a:spLocks noRot="1" noChangeAspect="1" noMove="1" noResize="1" noEditPoints="1" noAdjustHandles="1" noChangeArrowheads="1" noChangeShapeType="1" noTextEdit="1"/>
              </p:cNvSpPr>
              <p:nvPr/>
            </p:nvSpPr>
            <p:spPr>
              <a:xfrm>
                <a:off x="180454" y="5806658"/>
                <a:ext cx="11143372" cy="369332"/>
              </a:xfrm>
              <a:prstGeom prst="rect">
                <a:avLst/>
              </a:prstGeom>
              <a:blipFill>
                <a:blip r:embed="rId6"/>
                <a:stretch>
                  <a:fillRect t="-666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4C3A196-D6A7-DEE5-9DDD-67F0D9F75F17}"/>
                  </a:ext>
                </a:extLst>
              </p:cNvPr>
              <p:cNvSpPr txBox="1"/>
              <p:nvPr/>
            </p:nvSpPr>
            <p:spPr>
              <a:xfrm>
                <a:off x="9588455" y="3566206"/>
                <a:ext cx="2476575" cy="31995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1</m:t>
                          </m:r>
                        </m:sub>
                        <m:sup>
                          <m:r>
                            <a:rPr kumimoji="1" lang="en-US" altLang="zh-CN" sz="2000" b="0" i="1" smtClean="0">
                              <a:latin typeface="Cambria Math" panose="02040503050406030204" pitchFamily="18" charset="0"/>
                            </a:rPr>
                            <m:t>2</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2</m:t>
                          </m:r>
                        </m:sub>
                        <m:sup>
                          <m:r>
                            <a:rPr kumimoji="1" lang="en-US" altLang="zh-CN" sz="2000" b="0" i="1" smtClean="0">
                              <a:latin typeface="Cambria Math" panose="02040503050406030204" pitchFamily="18" charset="0"/>
                            </a:rPr>
                            <m:t>2</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𝑑</m:t>
                          </m:r>
                        </m:sub>
                        <m:sup>
                          <m:r>
                            <a:rPr kumimoji="1" lang="en-US" altLang="zh-CN" sz="2000" b="0" i="1" smtClean="0">
                              <a:latin typeface="Cambria Math" panose="02040503050406030204" pitchFamily="18" charset="0"/>
                            </a:rPr>
                            <m:t>2</m:t>
                          </m:r>
                        </m:sup>
                      </m:sSubSup>
                      <m:r>
                        <a:rPr kumimoji="1" lang="en-US" altLang="zh-CN" sz="2000" b="0" i="1" smtClean="0">
                          <a:latin typeface="Cambria Math" panose="02040503050406030204" pitchFamily="18" charset="0"/>
                        </a:rPr>
                        <m:t>≤1</m:t>
                      </m:r>
                    </m:oMath>
                  </m:oMathPara>
                </a14:m>
                <a:endParaRPr kumimoji="1" lang="zh-CN" altLang="en-US" sz="2000" dirty="0"/>
              </a:p>
            </p:txBody>
          </p:sp>
        </mc:Choice>
        <mc:Fallback xmlns="">
          <p:sp>
            <p:nvSpPr>
              <p:cNvPr id="14" name="文本框 13">
                <a:extLst>
                  <a:ext uri="{FF2B5EF4-FFF2-40B4-BE49-F238E27FC236}">
                    <a16:creationId xmlns:a16="http://schemas.microsoft.com/office/drawing/2014/main" id="{D4C3A196-D6A7-DEE5-9DDD-67F0D9F75F17}"/>
                  </a:ext>
                </a:extLst>
              </p:cNvPr>
              <p:cNvSpPr txBox="1">
                <a:spLocks noRot="1" noChangeAspect="1" noMove="1" noResize="1" noEditPoints="1" noAdjustHandles="1" noChangeArrowheads="1" noChangeShapeType="1" noTextEdit="1"/>
              </p:cNvSpPr>
              <p:nvPr/>
            </p:nvSpPr>
            <p:spPr>
              <a:xfrm>
                <a:off x="9588455" y="3566206"/>
                <a:ext cx="2476575" cy="319959"/>
              </a:xfrm>
              <a:prstGeom prst="rect">
                <a:avLst/>
              </a:prstGeom>
              <a:blipFill>
                <a:blip r:embed="rId7"/>
                <a:stretch>
                  <a:fillRect l="-1026" r="-2051" b="-19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1541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BBA7-B90B-0823-17F9-A7011D3C8758}"/>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A053F916-DAAF-D91A-AE2F-043757D0CD1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26038" y="3288304"/>
            <a:ext cx="8132868" cy="3048724"/>
          </a:xfrm>
          <a:prstGeom prst="rect">
            <a:avLst/>
          </a:prstGeom>
        </p:spPr>
      </p:pic>
      <p:sp>
        <p:nvSpPr>
          <p:cNvPr id="3" name="标题 2">
            <a:extLst>
              <a:ext uri="{FF2B5EF4-FFF2-40B4-BE49-F238E27FC236}">
                <a16:creationId xmlns:a16="http://schemas.microsoft.com/office/drawing/2014/main" id="{85FB7AF7-A2A6-0E38-48E4-6A107A0CC80C}"/>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理解距离和角度的集中效应</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F836471-3FCC-8C7B-CBEF-3DB08C061737}"/>
                  </a:ext>
                </a:extLst>
              </p:cNvPr>
              <p:cNvSpPr txBox="1"/>
              <p:nvPr/>
            </p:nvSpPr>
            <p:spPr>
              <a:xfrm>
                <a:off x="288794" y="828963"/>
                <a:ext cx="11521964" cy="2507418"/>
              </a:xfrm>
              <a:prstGeom prst="rect">
                <a:avLst/>
              </a:prstGeom>
              <a:noFill/>
            </p:spPr>
            <p:txBody>
              <a:bodyPr wrap="square" rtlCol="0">
                <a:spAutoFit/>
              </a:bodyPr>
              <a:lstStyle/>
              <a:p>
                <a:pPr marL="285750" indent="-285750">
                  <a:lnSpc>
                    <a:spcPct val="125000"/>
                  </a:lnSpc>
                  <a:buFont typeface="Wingdings" pitchFamily="2" charset="2"/>
                  <a:buChar char="p"/>
                </a:pPr>
                <a:r>
                  <a:rPr lang="zh-CN" altLang="en-US" b="1" dirty="0">
                    <a:solidFill>
                      <a:srgbClr val="000000"/>
                    </a:solidFill>
                    <a:latin typeface="Microsoft YaHei" panose="020B0503020204020204" pitchFamily="34" charset="-122"/>
                    <a:ea typeface="Microsoft YaHei" panose="020B0503020204020204" pitchFamily="34" charset="-122"/>
                  </a:rPr>
                  <a:t>体积集中在表面：</a:t>
                </a:r>
                <a:r>
                  <a:rPr lang="zh-CN" altLang="en-US" sz="1800" dirty="0">
                    <a:solidFill>
                      <a:srgbClr val="000000"/>
                    </a:solidFill>
                    <a:effectLst/>
                    <a:latin typeface="Microsoft YaHei" panose="020B0503020204020204" pitchFamily="34" charset="-122"/>
                    <a:ea typeface="Microsoft YaHei" panose="020B0503020204020204" pitchFamily="34" charset="-122"/>
                  </a:rPr>
                  <a:t>至少有 </a:t>
                </a:r>
                <a14:m>
                  <m:oMath xmlns:m="http://schemas.openxmlformats.org/officeDocument/2006/math">
                    <m:r>
                      <a:rPr lang="en-US" altLang="zh-CN" sz="1800" b="0" i="1" smtClean="0">
                        <a:solidFill>
                          <a:srgbClr val="000000"/>
                        </a:solidFill>
                        <a:effectLst/>
                        <a:latin typeface="Cambria Math" panose="02040503050406030204" pitchFamily="18" charset="0"/>
                        <a:ea typeface="Microsoft YaHei" panose="020B0503020204020204" pitchFamily="34" charset="-122"/>
                      </a:rPr>
                      <m:t>1−</m:t>
                    </m:r>
                    <m:sSup>
                      <m:sSupPr>
                        <m:ctrlPr>
                          <a:rPr lang="en-US" altLang="zh-CN" b="0" i="1" smtClean="0">
                            <a:solidFill>
                              <a:srgbClr val="000000"/>
                            </a:solidFill>
                            <a:latin typeface="Cambria Math" panose="02040503050406030204" pitchFamily="18" charset="0"/>
                            <a:ea typeface="Microsoft YaHei" panose="020B0503020204020204" pitchFamily="34" charset="-122"/>
                          </a:rPr>
                        </m:ctrlPr>
                      </m:sSupPr>
                      <m:e>
                        <m:r>
                          <m:rPr>
                            <m:sty m:val="p"/>
                          </m:rPr>
                          <a:rPr lang="en-US" altLang="zh-CN" i="1">
                            <a:solidFill>
                              <a:srgbClr val="000000"/>
                            </a:solidFill>
                            <a:latin typeface="Cambria Math" panose="02040503050406030204" pitchFamily="18" charset="0"/>
                            <a:ea typeface="Microsoft YaHei" panose="020B0503020204020204" pitchFamily="34" charset="-122"/>
                          </a:rPr>
                          <m:t>e</m:t>
                        </m:r>
                      </m:e>
                      <m:sup>
                        <m:r>
                          <a:rPr lang="en-US" altLang="zh-CN" b="0" i="1" smtClean="0">
                            <a:solidFill>
                              <a:srgbClr val="000000"/>
                            </a:solidFill>
                            <a:latin typeface="Cambria Math" panose="02040503050406030204" pitchFamily="18" charset="0"/>
                            <a:ea typeface="Microsoft YaHei" panose="020B0503020204020204" pitchFamily="34" charset="-122"/>
                          </a:rPr>
                          <m:t>−</m:t>
                        </m:r>
                        <m:r>
                          <a:rPr lang="en-US" altLang="zh-CN" b="0" i="1" smtClean="0">
                            <a:solidFill>
                              <a:srgbClr val="000000"/>
                            </a:solidFill>
                            <a:latin typeface="Cambria Math" panose="02040503050406030204" pitchFamily="18" charset="0"/>
                            <a:ea typeface="Microsoft YaHei" panose="020B0503020204020204" pitchFamily="34" charset="-122"/>
                          </a:rPr>
                          <m:t>𝜀</m:t>
                        </m:r>
                        <m:r>
                          <a:rPr lang="en-US" altLang="zh-CN" b="0" i="1" smtClean="0">
                            <a:solidFill>
                              <a:srgbClr val="000000"/>
                            </a:solidFill>
                            <a:latin typeface="Cambria Math" panose="02040503050406030204" pitchFamily="18" charset="0"/>
                            <a:ea typeface="Microsoft YaHei" panose="020B0503020204020204" pitchFamily="34" charset="-122"/>
                          </a:rPr>
                          <m:t>𝑑</m:t>
                        </m:r>
                      </m:sup>
                    </m:sSup>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比例的体积集中在单位球的边缘一小块厚度为 </a:t>
                </a:r>
                <a:r>
                  <a:rPr lang="el-GR" altLang="zh-CN" sz="1800" dirty="0">
                    <a:solidFill>
                      <a:srgbClr val="000000"/>
                    </a:solidFill>
                    <a:effectLst/>
                    <a:latin typeface="Microsoft YaHei" panose="020B0503020204020204" pitchFamily="34" charset="-122"/>
                    <a:ea typeface="Microsoft YaHei" panose="020B0503020204020204" pitchFamily="34" charset="-122"/>
                  </a:rPr>
                  <a:t>ε </a:t>
                </a:r>
                <a:r>
                  <a:rPr lang="zh-CN" altLang="en-US" sz="1800" dirty="0">
                    <a:solidFill>
                      <a:srgbClr val="000000"/>
                    </a:solidFill>
                    <a:effectLst/>
                    <a:latin typeface="Microsoft YaHei" panose="020B0503020204020204" pitchFamily="34" charset="-122"/>
                    <a:ea typeface="Microsoft YaHei" panose="020B0503020204020204" pitchFamily="34" charset="-122"/>
                  </a:rPr>
                  <a:t>的球壳中</a:t>
                </a:r>
                <a:endParaRPr lang="en-US"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14:m>
                  <m:oMath xmlns:m="http://schemas.openxmlformats.org/officeDocument/2006/math">
                    <m:r>
                      <a:rPr lang="zh-CN" altLang="en-US" sz="1800" i="1" smtClean="0">
                        <a:solidFill>
                          <a:srgbClr val="000000"/>
                        </a:solidFill>
                        <a:effectLst/>
                        <a:latin typeface="Cambria Math" panose="02040503050406030204" pitchFamily="18" charset="0"/>
                        <a:ea typeface="Microsoft YaHei" panose="020B0503020204020204" pitchFamily="34" charset="-122"/>
                      </a:rPr>
                      <m:t>⟹</m:t>
                    </m:r>
                  </m:oMath>
                </a14:m>
                <a:r>
                  <a:rPr lang="zh-CN" altLang="en-US" sz="1800" dirty="0">
                    <a:solidFill>
                      <a:srgbClr val="000000"/>
                    </a:solidFill>
                    <a:effectLst/>
                    <a:latin typeface="Microsoft YaHei" panose="020B0503020204020204" pitchFamily="34" charset="-122"/>
                    <a:ea typeface="Microsoft YaHei" panose="020B0503020204020204" pitchFamily="34" charset="-122"/>
                  </a:rPr>
                  <a:t> 高维单位球的大部分体积集中在接近边界的</a:t>
                </a:r>
                <a:r>
                  <a:rPr lang="zh-CN" altLang="en-US" b="1" dirty="0">
                    <a:solidFill>
                      <a:srgbClr val="B61516"/>
                    </a:solidFill>
                    <a:latin typeface="Microsoft YaHei" panose="020B0503020204020204" pitchFamily="34" charset="-122"/>
                    <a:ea typeface="Microsoft YaHei" panose="020B0503020204020204" pitchFamily="34" charset="-122"/>
                  </a:rPr>
                  <a:t>厚</a:t>
                </a:r>
                <a:r>
                  <a:rPr lang="zh-CN" altLang="en-US" sz="1800" b="1" dirty="0">
                    <a:solidFill>
                      <a:srgbClr val="B61516"/>
                    </a:solidFill>
                    <a:effectLst/>
                    <a:latin typeface="Microsoft YaHei" panose="020B0503020204020204" pitchFamily="34" charset="-122"/>
                    <a:ea typeface="Microsoft YaHei" panose="020B0503020204020204" pitchFamily="34" charset="-122"/>
                  </a:rPr>
                  <a:t>度约为 </a:t>
                </a:r>
                <a:r>
                  <a:rPr lang="en" altLang="zh-CN" sz="1800" b="1" dirty="0">
                    <a:solidFill>
                      <a:srgbClr val="B61516"/>
                    </a:solidFill>
                    <a:effectLst/>
                    <a:latin typeface="Microsoft YaHei" panose="020B0503020204020204" pitchFamily="34" charset="-122"/>
                    <a:ea typeface="Microsoft YaHei" panose="020B0503020204020204" pitchFamily="34" charset="-122"/>
                  </a:rPr>
                  <a:t>1/d </a:t>
                </a:r>
                <a:r>
                  <a:rPr lang="zh-CN" altLang="en-US" sz="1800" b="1" dirty="0">
                    <a:solidFill>
                      <a:srgbClr val="B61516"/>
                    </a:solidFill>
                    <a:effectLst/>
                    <a:latin typeface="Microsoft YaHei" panose="020B0503020204020204" pitchFamily="34" charset="-122"/>
                    <a:ea typeface="Microsoft YaHei" panose="020B0503020204020204" pitchFamily="34" charset="-122"/>
                  </a:rPr>
                  <a:t>的球壳</a:t>
                </a:r>
                <a:r>
                  <a:rPr lang="zh-CN" altLang="en-US" sz="1800" dirty="0">
                    <a:solidFill>
                      <a:srgbClr val="000000"/>
                    </a:solidFill>
                    <a:effectLst/>
                    <a:latin typeface="Microsoft YaHei" panose="020B0503020204020204" pitchFamily="34" charset="-122"/>
                    <a:ea typeface="Microsoft YaHei" panose="020B0503020204020204" pitchFamily="34" charset="-122"/>
                  </a:rPr>
                  <a:t>中 </a:t>
                </a:r>
                <a:endParaRPr lang="en-US" altLang="zh-CN"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p"/>
                </a:pPr>
                <a:r>
                  <a:rPr lang="zh-CN" altLang="en-US" b="1" dirty="0">
                    <a:solidFill>
                      <a:srgbClr val="000000"/>
                    </a:solidFill>
                    <a:latin typeface="Microsoft YaHei" panose="020B0503020204020204" pitchFamily="34" charset="-122"/>
                    <a:ea typeface="Microsoft YaHei" panose="020B0503020204020204" pitchFamily="34" charset="-122"/>
                  </a:rPr>
                  <a:t>体积集中在“赤道”：</a:t>
                </a:r>
                <a:r>
                  <a:rPr lang="zh-CN" altLang="en-US" sz="1800" dirty="0">
                    <a:solidFill>
                      <a:srgbClr val="000000"/>
                    </a:solidFill>
                    <a:effectLst/>
                    <a:latin typeface="Microsoft YaHei" panose="020B0503020204020204" pitchFamily="34" charset="-122"/>
                    <a:ea typeface="Microsoft YaHei" panose="020B0503020204020204" pitchFamily="34" charset="-122"/>
                  </a:rPr>
                  <a:t>对于单位球面上的任何</a:t>
                </a:r>
                <a:r>
                  <a:rPr lang="zh-CN" altLang="en-US" dirty="0">
                    <a:solidFill>
                      <a:srgbClr val="000000"/>
                    </a:solidFill>
                    <a:latin typeface="Microsoft YaHei" panose="020B0503020204020204" pitchFamily="34" charset="-122"/>
                    <a:ea typeface="Microsoft YaHei" panose="020B0503020204020204" pitchFamily="34" charset="-122"/>
                  </a:rPr>
                  <a:t>固定</a:t>
                </a:r>
                <a:r>
                  <a:rPr lang="zh-CN" altLang="en-US" sz="1800" dirty="0">
                    <a:solidFill>
                      <a:srgbClr val="000000"/>
                    </a:solidFill>
                    <a:effectLst/>
                    <a:latin typeface="Microsoft YaHei" panose="020B0503020204020204" pitchFamily="34" charset="-122"/>
                    <a:ea typeface="Microsoft YaHei" panose="020B0503020204020204" pitchFamily="34" charset="-122"/>
                  </a:rPr>
                  <a:t>向量 </a:t>
                </a:r>
                <a14:m>
                  <m:oMath xmlns:m="http://schemas.openxmlformats.org/officeDocument/2006/math">
                    <m:r>
                      <a:rPr lang="en-US" altLang="zh-CN" sz="1800" b="0" i="1" smtClean="0">
                        <a:solidFill>
                          <a:srgbClr val="000000"/>
                        </a:solidFill>
                        <a:effectLst/>
                        <a:latin typeface="Cambria Math" panose="02040503050406030204" pitchFamily="18" charset="0"/>
                        <a:ea typeface="Microsoft YaHei" panose="020B0503020204020204" pitchFamily="34" charset="-122"/>
                      </a:rPr>
                      <m:t>𝑣</m:t>
                    </m:r>
                  </m:oMath>
                </a14:m>
                <a:r>
                  <a:rPr lang="zh-CN" altLang="en-US" dirty="0">
                    <a:solidFill>
                      <a:srgbClr val="000000"/>
                    </a:solidFill>
                    <a:latin typeface="Microsoft YaHei" panose="020B0503020204020204" pitchFamily="34" charset="-122"/>
                    <a:ea typeface="Microsoft YaHei" panose="020B0503020204020204" pitchFamily="34" charset="-122"/>
                  </a:rPr>
                  <a:t>，</a:t>
                </a:r>
                <a:r>
                  <a:rPr lang="zh-CN" altLang="en" dirty="0">
                    <a:solidFill>
                      <a:srgbClr val="000000"/>
                    </a:solidFill>
                    <a:latin typeface="Microsoft YaHei" panose="020B0503020204020204" pitchFamily="34" charset="-122"/>
                    <a:ea typeface="Microsoft YaHei" panose="020B0503020204020204" pitchFamily="34" charset="-122"/>
                  </a:rPr>
                  <a:t>不妨</a:t>
                </a:r>
                <a:r>
                  <a:rPr lang="zh-CN" altLang="en-US" dirty="0">
                    <a:solidFill>
                      <a:srgbClr val="000000"/>
                    </a:solidFill>
                    <a:latin typeface="Microsoft YaHei" panose="020B0503020204020204" pitchFamily="34" charset="-122"/>
                    <a:ea typeface="Microsoft YaHei" panose="020B0503020204020204" pitchFamily="34" charset="-122"/>
                  </a:rPr>
                  <a:t>设其为 </a:t>
                </a:r>
                <a14:m>
                  <m:oMath xmlns:m="http://schemas.openxmlformats.org/officeDocument/2006/math">
                    <m:r>
                      <a:rPr lang="en-US" altLang="zh-CN" b="0" i="1" smtClean="0">
                        <a:solidFill>
                          <a:srgbClr val="000000"/>
                        </a:solidFill>
                        <a:latin typeface="Cambria Math" panose="02040503050406030204" pitchFamily="18" charset="0"/>
                        <a:ea typeface="Microsoft YaHei" panose="020B0503020204020204" pitchFamily="34" charset="-122"/>
                      </a:rPr>
                      <m:t>𝑣</m:t>
                    </m:r>
                    <m:r>
                      <a:rPr lang="en-US" altLang="zh-CN" b="0" i="1" smtClean="0">
                        <a:solidFill>
                          <a:srgbClr val="000000"/>
                        </a:solidFill>
                        <a:latin typeface="Cambria Math" panose="02040503050406030204" pitchFamily="18" charset="0"/>
                        <a:ea typeface="Microsoft YaHei" panose="020B0503020204020204" pitchFamily="34" charset="-122"/>
                      </a:rPr>
                      <m:t>=</m:t>
                    </m:r>
                    <m:sSup>
                      <m:sSupPr>
                        <m:ctrlPr>
                          <a:rPr lang="en-US" altLang="zh-CN" b="0" i="1" smtClean="0">
                            <a:solidFill>
                              <a:srgbClr val="000000"/>
                            </a:solidFill>
                            <a:latin typeface="Cambria Math" panose="02040503050406030204" pitchFamily="18" charset="0"/>
                            <a:ea typeface="Microsoft YaHei" panose="020B0503020204020204" pitchFamily="34" charset="-122"/>
                          </a:rPr>
                        </m:ctrlPr>
                      </m:sSupPr>
                      <m:e>
                        <m:d>
                          <m:dPr>
                            <m:begChr m:val="["/>
                            <m:endChr m:val="]"/>
                            <m:ctrlPr>
                              <a:rPr lang="en-US" altLang="zh-CN" b="0" i="1" smtClean="0">
                                <a:solidFill>
                                  <a:srgbClr val="000000"/>
                                </a:solidFill>
                                <a:latin typeface="Cambria Math" panose="02040503050406030204" pitchFamily="18" charset="0"/>
                                <a:ea typeface="Microsoft YaHei" panose="020B0503020204020204" pitchFamily="34" charset="-122"/>
                              </a:rPr>
                            </m:ctrlPr>
                          </m:dPr>
                          <m:e>
                            <m:r>
                              <a:rPr lang="en-US" altLang="zh-CN" b="0" i="1" smtClean="0">
                                <a:solidFill>
                                  <a:srgbClr val="000000"/>
                                </a:solidFill>
                                <a:latin typeface="Cambria Math" panose="02040503050406030204" pitchFamily="18" charset="0"/>
                                <a:ea typeface="Microsoft YaHei" panose="020B0503020204020204" pitchFamily="34" charset="-122"/>
                              </a:rPr>
                              <m:t>1, 0, ⋯,0</m:t>
                            </m:r>
                          </m:e>
                        </m:d>
                      </m:e>
                      <m:sup>
                        <m:r>
                          <a:rPr lang="en-US" altLang="zh-CN" b="0" i="1" smtClean="0">
                            <a:solidFill>
                              <a:srgbClr val="000000"/>
                            </a:solidFill>
                            <a:latin typeface="Cambria Math" panose="02040503050406030204" pitchFamily="18" charset="0"/>
                            <a:ea typeface="Microsoft YaHei" panose="020B0503020204020204" pitchFamily="34" charset="-122"/>
                          </a:rPr>
                          <m:t>⊤</m:t>
                        </m:r>
                      </m:sup>
                    </m:sSup>
                    <m:r>
                      <a:rPr lang="en-US" altLang="zh-CN" b="0" i="1" smtClean="0">
                        <a:solidFill>
                          <a:srgbClr val="000000"/>
                        </a:solidFill>
                        <a:latin typeface="Cambria Math" panose="02040503050406030204" pitchFamily="18" charset="0"/>
                        <a:ea typeface="Microsoft YaHei" panose="020B0503020204020204" pitchFamily="34" charset="-122"/>
                      </a:rPr>
                      <m:t>,</m:t>
                    </m:r>
                  </m:oMath>
                </a14:m>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球面上点 </a:t>
                </a:r>
                <a14:m>
                  <m:oMath xmlns:m="http://schemas.openxmlformats.org/officeDocument/2006/math">
                    <m:r>
                      <a:rPr lang="en-US" altLang="zh-CN" b="0" i="1" smtClean="0">
                        <a:solidFill>
                          <a:srgbClr val="000000"/>
                        </a:solidFill>
                        <a:latin typeface="Cambria Math" panose="02040503050406030204" pitchFamily="18" charset="0"/>
                      </a:rPr>
                      <m:t>𝑥</m:t>
                    </m:r>
                  </m:oMath>
                </a14:m>
                <a:r>
                  <a:rPr lang="en"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在该方向上的投影为 </a:t>
                </a:r>
                <a14:m>
                  <m:oMath xmlns:m="http://schemas.openxmlformats.org/officeDocument/2006/math">
                    <m:r>
                      <a:rPr lang="en-US" altLang="zh-CN" b="0" i="0"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𝑣</m:t>
                    </m:r>
                    <m:r>
                      <a:rPr lang="en-US" altLang="zh-CN" b="0" i="1" smtClean="0">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oMath>
                </a14:m>
                <a:r>
                  <a:rPr lang="en" altLang="zh-CN" dirty="0">
                    <a:solidFill>
                      <a:srgbClr val="000000"/>
                    </a:solidFill>
                    <a:latin typeface="Microsoft YaHei" panose="020B0503020204020204" pitchFamily="34" charset="-122"/>
                    <a:ea typeface="Microsoft YaHei" panose="020B0503020204020204" pitchFamily="34" charset="-122"/>
                  </a:rPr>
                  <a:t>​</a:t>
                </a:r>
                <a:endParaRPr lang="en-US" altLang="zh-CN" dirty="0">
                  <a:solidFill>
                    <a:srgbClr val="000000"/>
                  </a:solidFill>
                  <a:latin typeface="Microsoft YaHei" panose="020B0503020204020204" pitchFamily="34" charset="-122"/>
                  <a:ea typeface="Microsoft YaHei" panose="020B0503020204020204" pitchFamily="34" charset="-122"/>
                </a:endParaRPr>
              </a:p>
              <a:p>
                <a:pPr marL="742950" lvl="1" indent="-285750">
                  <a:lnSpc>
                    <a:spcPct val="125000"/>
                  </a:lnSpc>
                  <a:buFont typeface="Wingdings" pitchFamily="2" charset="2"/>
                  <a:buChar char="p"/>
                </a:pPr>
                <a:r>
                  <a:rPr lang="zh-CN" altLang="en-US" dirty="0">
                    <a:solidFill>
                      <a:srgbClr val="000000"/>
                    </a:solidFill>
                    <a:latin typeface="Microsoft YaHei" panose="020B0503020204020204" pitchFamily="34" charset="-122"/>
                    <a:ea typeface="Microsoft YaHei" panose="020B0503020204020204" pitchFamily="34" charset="-122"/>
                  </a:rPr>
                  <a:t>单位球面满足 </a:t>
                </a:r>
                <a14:m>
                  <m:oMath xmlns:m="http://schemas.openxmlformats.org/officeDocument/2006/math">
                    <m:sSubSup>
                      <m:sSubSupPr>
                        <m:ctrlPr>
                          <a:rPr lang="en-US" altLang="zh-CN" b="0" i="1" smtClean="0">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1</m:t>
                        </m:r>
                      </m:sub>
                      <m:sup>
                        <m:r>
                          <a:rPr lang="en-US" altLang="zh-CN" b="0" i="1" smtClean="0">
                            <a:solidFill>
                              <a:srgbClr val="000000"/>
                            </a:solidFill>
                            <a:latin typeface="Cambria Math" panose="02040503050406030204" pitchFamily="18" charset="0"/>
                          </a:rPr>
                          <m:t>2</m:t>
                        </m:r>
                      </m:sup>
                    </m:sSubSup>
                    <m:r>
                      <a:rPr lang="en-US" altLang="zh-CN" b="0" i="1" smtClean="0">
                        <a:solidFill>
                          <a:srgbClr val="000000"/>
                        </a:solidFill>
                        <a:latin typeface="Cambria Math" panose="02040503050406030204" pitchFamily="18" charset="0"/>
                      </a:rPr>
                      <m:t>+⋯+</m:t>
                    </m:r>
                    <m:sSubSup>
                      <m:sSubSupPr>
                        <m:ctrlPr>
                          <a:rPr lang="en-US" altLang="zh-CN" b="0" i="1" smtClean="0">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𝑑</m:t>
                        </m:r>
                      </m:sub>
                      <m:sup>
                        <m:r>
                          <a:rPr lang="en-US" altLang="zh-CN" b="0" i="1" smtClean="0">
                            <a:solidFill>
                              <a:srgbClr val="000000"/>
                            </a:solidFill>
                            <a:latin typeface="Cambria Math" panose="02040503050406030204" pitchFamily="18" charset="0"/>
                          </a:rPr>
                          <m:t>2</m:t>
                        </m:r>
                      </m:sup>
                    </m:sSubSup>
                    <m:r>
                      <a:rPr lang="en-US" altLang="zh-CN" b="0" i="1" smtClean="0">
                        <a:solidFill>
                          <a:srgbClr val="000000"/>
                        </a:solidFill>
                        <a:latin typeface="Cambria Math" panose="02040503050406030204" pitchFamily="18" charset="0"/>
                      </a:rPr>
                      <m:t>=1</m:t>
                    </m:r>
                  </m:oMath>
                </a14:m>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由对称性，每个分量的方差近似为 </a:t>
                </a:r>
                <a14:m>
                  <m:oMath xmlns:m="http://schemas.openxmlformats.org/officeDocument/2006/math">
                    <m:f>
                      <m:fPr>
                        <m:ctrlPr>
                          <a:rPr lang="en-US" altLang="zh-CN" b="0" i="1" smtClean="0">
                            <a:solidFill>
                              <a:srgbClr val="000000"/>
                            </a:solidFill>
                            <a:latin typeface="Cambria Math" panose="02040503050406030204" pitchFamily="18" charset="0"/>
                            <a:ea typeface="Microsoft YaHei" panose="020B0503020204020204" pitchFamily="34" charset="-122"/>
                          </a:rPr>
                        </m:ctrlPr>
                      </m:fPr>
                      <m:num>
                        <m:r>
                          <a:rPr lang="en-US" altLang="zh-CN" b="0" i="1" smtClean="0">
                            <a:solidFill>
                              <a:srgbClr val="000000"/>
                            </a:solidFill>
                            <a:latin typeface="Cambria Math" panose="02040503050406030204" pitchFamily="18" charset="0"/>
                            <a:ea typeface="Microsoft YaHei" panose="020B0503020204020204" pitchFamily="34" charset="-122"/>
                          </a:rPr>
                          <m:t>1</m:t>
                        </m:r>
                      </m:num>
                      <m:den>
                        <m:r>
                          <a:rPr lang="en-US" altLang="zh-CN" b="0" i="1" smtClean="0">
                            <a:solidFill>
                              <a:srgbClr val="000000"/>
                            </a:solidFill>
                            <a:latin typeface="Cambria Math" panose="02040503050406030204" pitchFamily="18" charset="0"/>
                            <a:ea typeface="Microsoft YaHei" panose="020B0503020204020204" pitchFamily="34" charset="-122"/>
                          </a:rPr>
                          <m:t>𝑑</m:t>
                        </m:r>
                      </m:den>
                    </m:f>
                  </m:oMath>
                </a14:m>
                <a:endParaRPr lang="en-US" altLang="zh-CN" dirty="0">
                  <a:solidFill>
                    <a:srgbClr val="000000"/>
                  </a:solidFill>
                  <a:latin typeface="Microsoft YaHei" panose="020B0503020204020204" pitchFamily="34" charset="-122"/>
                  <a:ea typeface="Microsoft YaHei" panose="020B0503020204020204" pitchFamily="34" charset="-122"/>
                </a:endParaRPr>
              </a:p>
              <a:p>
                <a:pPr marL="742950" lvl="1" indent="-285750">
                  <a:lnSpc>
                    <a:spcPct val="125000"/>
                  </a:lnSpc>
                  <a:buFont typeface="Wingdings" pitchFamily="2" charset="2"/>
                  <a:buChar char="p"/>
                </a:pPr>
                <a:r>
                  <a:rPr lang="zh-CN" altLang="en-US" b="1" dirty="0">
                    <a:solidFill>
                      <a:srgbClr val="B61516"/>
                    </a:solidFill>
                    <a:latin typeface="Microsoft YaHei" panose="020B0503020204020204" pitchFamily="34" charset="-122"/>
                    <a:ea typeface="Microsoft YaHei" panose="020B0503020204020204" pitchFamily="34" charset="-122"/>
                  </a:rPr>
                  <a:t>单位球面上随机采样得到的 </a:t>
                </a:r>
                <a14:m>
                  <m:oMath xmlns:m="http://schemas.openxmlformats.org/officeDocument/2006/math">
                    <m:r>
                      <a:rPr lang="en-US" altLang="zh-CN" b="1" i="1" smtClean="0">
                        <a:solidFill>
                          <a:srgbClr val="B61516"/>
                        </a:solidFill>
                        <a:latin typeface="Cambria Math" panose="02040503050406030204" pitchFamily="18" charset="0"/>
                        <a:ea typeface="Microsoft YaHei" panose="020B0503020204020204" pitchFamily="34" charset="-122"/>
                      </a:rPr>
                      <m:t>𝒙</m:t>
                    </m:r>
                  </m:oMath>
                </a14:m>
                <a:r>
                  <a:rPr lang="en-US" altLang="zh-CN" b="1" dirty="0">
                    <a:solidFill>
                      <a:srgbClr val="B61516"/>
                    </a:solidFill>
                    <a:latin typeface="Microsoft YaHei" panose="020B0503020204020204" pitchFamily="34" charset="-122"/>
                    <a:ea typeface="Microsoft YaHei" panose="020B0503020204020204" pitchFamily="34" charset="-122"/>
                  </a:rPr>
                  <a:t> </a:t>
                </a:r>
                <a:r>
                  <a:rPr lang="zh-CN" altLang="en-US" b="1" dirty="0">
                    <a:solidFill>
                      <a:srgbClr val="B61516"/>
                    </a:solidFill>
                    <a:latin typeface="Microsoft YaHei" panose="020B0503020204020204" pitchFamily="34" charset="-122"/>
                    <a:ea typeface="Microsoft YaHei" panose="020B0503020204020204" pitchFamily="34" charset="-122"/>
                  </a:rPr>
                  <a:t>与该向量内积约为 </a:t>
                </a:r>
                <a14:m>
                  <m:oMath xmlns:m="http://schemas.openxmlformats.org/officeDocument/2006/math">
                    <m:f>
                      <m:fPr>
                        <m:ctrlPr>
                          <a:rPr lang="en-US" altLang="zh-CN" b="1" i="1" smtClean="0">
                            <a:solidFill>
                              <a:srgbClr val="B61516"/>
                            </a:solidFill>
                            <a:latin typeface="Cambria Math" panose="02040503050406030204" pitchFamily="18" charset="0"/>
                            <a:ea typeface="Microsoft YaHei" panose="020B0503020204020204" pitchFamily="34" charset="-122"/>
                          </a:rPr>
                        </m:ctrlPr>
                      </m:fPr>
                      <m:num>
                        <m:r>
                          <a:rPr lang="en-US" altLang="zh-CN" b="1" i="1" smtClean="0">
                            <a:solidFill>
                              <a:srgbClr val="B61516"/>
                            </a:solidFill>
                            <a:latin typeface="Cambria Math" panose="02040503050406030204" pitchFamily="18" charset="0"/>
                            <a:ea typeface="Microsoft YaHei" panose="020B0503020204020204" pitchFamily="34" charset="-122"/>
                          </a:rPr>
                          <m:t>𝟏</m:t>
                        </m:r>
                      </m:num>
                      <m:den>
                        <m:r>
                          <a:rPr lang="en-US" altLang="zh-CN" b="1" i="1" smtClean="0">
                            <a:solidFill>
                              <a:srgbClr val="B61516"/>
                            </a:solidFill>
                            <a:latin typeface="Cambria Math" panose="02040503050406030204" pitchFamily="18" charset="0"/>
                            <a:ea typeface="Microsoft YaHei" panose="020B0503020204020204" pitchFamily="34" charset="-122"/>
                          </a:rPr>
                          <m:t>√</m:t>
                        </m:r>
                        <m:r>
                          <a:rPr lang="en-US" altLang="zh-CN" b="1" i="1" smtClean="0">
                            <a:solidFill>
                              <a:srgbClr val="B61516"/>
                            </a:solidFill>
                            <a:latin typeface="Cambria Math" panose="02040503050406030204" pitchFamily="18" charset="0"/>
                            <a:ea typeface="Microsoft YaHei" panose="020B0503020204020204" pitchFamily="34" charset="-122"/>
                          </a:rPr>
                          <m:t>𝒅</m:t>
                        </m:r>
                      </m:den>
                    </m:f>
                    <m:r>
                      <a:rPr lang="en-US" altLang="zh-CN" b="1" i="1" smtClean="0">
                        <a:solidFill>
                          <a:srgbClr val="B61516"/>
                        </a:solidFill>
                        <a:latin typeface="Cambria Math" panose="02040503050406030204" pitchFamily="18" charset="0"/>
                        <a:ea typeface="Microsoft YaHei" panose="020B0503020204020204" pitchFamily="34" charset="-122"/>
                      </a:rPr>
                      <m:t> </m:t>
                    </m:r>
                  </m:oMath>
                </a14:m>
                <a:r>
                  <a:rPr lang="zh-CN" altLang="en-US" b="1" dirty="0">
                    <a:solidFill>
                      <a:srgbClr val="B61516"/>
                    </a:solidFill>
                    <a:latin typeface="Microsoft YaHei" panose="020B0503020204020204" pitchFamily="34" charset="-122"/>
                    <a:ea typeface="Microsoft YaHei" panose="020B0503020204020204" pitchFamily="34" charset="-122"/>
                  </a:rPr>
                  <a:t>，当 </a:t>
                </a:r>
                <a14:m>
                  <m:oMath xmlns:m="http://schemas.openxmlformats.org/officeDocument/2006/math">
                    <m:r>
                      <a:rPr lang="en-US" altLang="zh-CN" b="1" i="1" smtClean="0">
                        <a:solidFill>
                          <a:srgbClr val="B61516"/>
                        </a:solidFill>
                        <a:latin typeface="Cambria Math" panose="02040503050406030204" pitchFamily="18" charset="0"/>
                        <a:ea typeface="Microsoft YaHei" panose="020B0503020204020204" pitchFamily="34" charset="-122"/>
                      </a:rPr>
                      <m:t>𝒅</m:t>
                    </m:r>
                    <m:r>
                      <a:rPr lang="en-US" altLang="zh-CN" b="1" i="1" smtClean="0">
                        <a:solidFill>
                          <a:srgbClr val="B61516"/>
                        </a:solidFill>
                        <a:latin typeface="Cambria Math" panose="02040503050406030204" pitchFamily="18" charset="0"/>
                        <a:ea typeface="Microsoft YaHei" panose="020B0503020204020204" pitchFamily="34" charset="-122"/>
                      </a:rPr>
                      <m:t>→∞</m:t>
                    </m:r>
                    <m:r>
                      <a:rPr lang="en-US" altLang="zh-CN" b="1" i="0" smtClean="0">
                        <a:solidFill>
                          <a:srgbClr val="B61516"/>
                        </a:solidFill>
                        <a:latin typeface="Cambria Math" panose="02040503050406030204" pitchFamily="18" charset="0"/>
                        <a:ea typeface="Microsoft YaHei" panose="020B0503020204020204" pitchFamily="34" charset="-122"/>
                      </a:rPr>
                      <m:t> </m:t>
                    </m:r>
                  </m:oMath>
                </a14:m>
                <a:r>
                  <a:rPr lang="en-US" altLang="zh-CN" b="1" dirty="0">
                    <a:solidFill>
                      <a:srgbClr val="B61516"/>
                    </a:solidFill>
                    <a:latin typeface="Microsoft YaHei" panose="020B0503020204020204" pitchFamily="34" charset="-122"/>
                    <a:ea typeface="Microsoft YaHei" panose="020B0503020204020204" pitchFamily="34" charset="-122"/>
                  </a:rPr>
                  <a:t>⟹ </a:t>
                </a:r>
                <a:r>
                  <a:rPr lang="zh-CN" altLang="en-US" b="1" dirty="0">
                    <a:solidFill>
                      <a:srgbClr val="B61516"/>
                    </a:solidFill>
                    <a:latin typeface="Microsoft YaHei" panose="020B0503020204020204" pitchFamily="34" charset="-122"/>
                    <a:ea typeface="Microsoft YaHei" panose="020B0503020204020204" pitchFamily="34" charset="-122"/>
                  </a:rPr>
                  <a:t>内积趋于零 ⟹ 正交</a:t>
                </a:r>
              </a:p>
            </p:txBody>
          </p:sp>
        </mc:Choice>
        <mc:Fallback xmlns="">
          <p:sp>
            <p:nvSpPr>
              <p:cNvPr id="7" name="文本框 6">
                <a:extLst>
                  <a:ext uri="{FF2B5EF4-FFF2-40B4-BE49-F238E27FC236}">
                    <a16:creationId xmlns:a16="http://schemas.microsoft.com/office/drawing/2014/main" id="{DF836471-3FCC-8C7B-CBEF-3DB08C061737}"/>
                  </a:ext>
                </a:extLst>
              </p:cNvPr>
              <p:cNvSpPr txBox="1">
                <a:spLocks noRot="1" noChangeAspect="1" noMove="1" noResize="1" noEditPoints="1" noAdjustHandles="1" noChangeArrowheads="1" noChangeShapeType="1" noTextEdit="1"/>
              </p:cNvSpPr>
              <p:nvPr/>
            </p:nvSpPr>
            <p:spPr>
              <a:xfrm>
                <a:off x="288794" y="828963"/>
                <a:ext cx="11521964" cy="2507418"/>
              </a:xfrm>
              <a:prstGeom prst="rect">
                <a:avLst/>
              </a:prstGeom>
              <a:blipFill>
                <a:blip r:embed="rId3"/>
                <a:stretch>
                  <a:fillRect l="-33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107C5647-C824-1E94-F7A6-29D94FEA505E}"/>
              </a:ext>
            </a:extLst>
          </p:cNvPr>
          <p:cNvSpPr txBox="1"/>
          <p:nvPr/>
        </p:nvSpPr>
        <p:spPr>
          <a:xfrm>
            <a:off x="122255" y="6392801"/>
            <a:ext cx="10575234" cy="338554"/>
          </a:xfrm>
          <a:prstGeom prst="rect">
            <a:avLst/>
          </a:prstGeom>
          <a:noFill/>
        </p:spPr>
        <p:txBody>
          <a:bodyPr wrap="square" rtlCol="0">
            <a:spAutoFit/>
          </a:bodyPr>
          <a:lstStyle/>
          <a:p>
            <a:r>
              <a:rPr lang="en" altLang="zh-CN" sz="1600" dirty="0">
                <a:solidFill>
                  <a:schemeClr val="bg1"/>
                </a:solidFill>
                <a:effectLst/>
                <a:latin typeface="Times New Roman" panose="02020603050405020304" pitchFamily="18" charset="0"/>
                <a:cs typeface="Times New Roman" panose="02020603050405020304" pitchFamily="18" charset="0"/>
              </a:rPr>
              <a:t>Blum, A., Hopcroft, J. &amp; Kannan, R. (2020), High-Dimensional Space, Cambridge University Press, p. 4–28.</a:t>
            </a:r>
            <a:endParaRPr lang="en" altLang="zh-C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742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F05F1-DF60-BA32-9B54-077544E1405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BC68676-CD00-EF73-1837-1BB09F277A62}"/>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高斯环带定理</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88C71B9-A167-4468-CB63-97712970A27C}"/>
                  </a:ext>
                </a:extLst>
              </p:cNvPr>
              <p:cNvSpPr txBox="1"/>
              <p:nvPr/>
            </p:nvSpPr>
            <p:spPr>
              <a:xfrm>
                <a:off x="526021" y="927686"/>
                <a:ext cx="9170504" cy="369332"/>
              </a:xfrm>
              <a:prstGeom prst="rect">
                <a:avLst/>
              </a:prstGeom>
              <a:noFill/>
            </p:spPr>
            <p:txBody>
              <a:bodyPr wrap="square">
                <a:spAutoFit/>
              </a:bodyPr>
              <a:lstStyle/>
              <a:p>
                <a:r>
                  <a:rPr lang="zh-CN" altLang="en-US" sz="1800" dirty="0">
                    <a:solidFill>
                      <a:srgbClr val="000000"/>
                    </a:solidFill>
                    <a:effectLst/>
                    <a:latin typeface="Microsoft YaHei" panose="020B0503020204020204" pitchFamily="34" charset="-122"/>
                    <a:ea typeface="Microsoft YaHei" panose="020B0503020204020204" pitchFamily="34" charset="-122"/>
                  </a:rPr>
                  <a:t>考虑一个具有单位协方差的 </a:t>
                </a:r>
                <a:r>
                  <a:rPr lang="en" altLang="zh-CN" sz="1800" dirty="0">
                    <a:solidFill>
                      <a:srgbClr val="000000"/>
                    </a:solidFill>
                    <a:effectLst/>
                    <a:latin typeface="Microsoft YaHei" panose="020B0503020204020204" pitchFamily="34" charset="-122"/>
                    <a:ea typeface="Microsoft YaHei" panose="020B0503020204020204" pitchFamily="34" charset="-122"/>
                  </a:rPr>
                  <a:t>d </a:t>
                </a:r>
                <a:r>
                  <a:rPr lang="zh-CN" altLang="en-US" sz="1800" dirty="0">
                    <a:solidFill>
                      <a:srgbClr val="000000"/>
                    </a:solidFill>
                    <a:effectLst/>
                    <a:latin typeface="Microsoft YaHei" panose="020B0503020204020204" pitchFamily="34" charset="-122"/>
                    <a:ea typeface="Microsoft YaHei" panose="020B0503020204020204" pitchFamily="34" charset="-122"/>
                  </a:rPr>
                  <a:t>维高斯分布 </a:t>
                </a:r>
                <a14:m>
                  <m:oMath xmlns:m="http://schemas.openxmlformats.org/officeDocument/2006/math">
                    <m:r>
                      <m:rPr>
                        <m:sty m:val="p"/>
                      </m:rPr>
                      <a:rPr lang="en-US" altLang="zh-CN" i="1" dirty="0">
                        <a:solidFill>
                          <a:srgbClr val="000000"/>
                        </a:solidFill>
                        <a:latin typeface="Cambria Math" panose="02040503050406030204" pitchFamily="18" charset="0"/>
                        <a:ea typeface="Microsoft YaHei" panose="020B0503020204020204" pitchFamily="34" charset="-122"/>
                      </a:rPr>
                      <m:t>N</m:t>
                    </m:r>
                    <m:r>
                      <a:rPr lang="en-US" altLang="zh-CN" b="0" i="1" dirty="0" smtClean="0">
                        <a:solidFill>
                          <a:srgbClr val="000000"/>
                        </a:solidFill>
                        <a:latin typeface="Cambria Math" panose="02040503050406030204" pitchFamily="18" charset="0"/>
                        <a:ea typeface="Microsoft YaHei" panose="020B0503020204020204" pitchFamily="34" charset="-122"/>
                      </a:rPr>
                      <m:t>(0, </m:t>
                    </m:r>
                    <m:sSub>
                      <m:sSubPr>
                        <m:ctrlPr>
                          <a:rPr lang="en-US" altLang="zh-CN" b="0" i="1" dirty="0" smtClean="0">
                            <a:solidFill>
                              <a:srgbClr val="000000"/>
                            </a:solidFill>
                            <a:latin typeface="Cambria Math" panose="02040503050406030204" pitchFamily="18" charset="0"/>
                            <a:ea typeface="Microsoft YaHei" panose="020B0503020204020204" pitchFamily="34" charset="-122"/>
                          </a:rPr>
                        </m:ctrlPr>
                      </m:sSubPr>
                      <m:e>
                        <m:r>
                          <a:rPr lang="en-US" altLang="zh-CN" b="0" i="1" dirty="0" smtClean="0">
                            <a:solidFill>
                              <a:srgbClr val="000000"/>
                            </a:solidFill>
                            <a:latin typeface="Cambria Math" panose="02040503050406030204" pitchFamily="18" charset="0"/>
                            <a:ea typeface="Microsoft YaHei" panose="020B0503020204020204" pitchFamily="34" charset="-122"/>
                          </a:rPr>
                          <m:t>𝐼</m:t>
                        </m:r>
                      </m:e>
                      <m:sub>
                        <m:r>
                          <a:rPr lang="en-US" altLang="zh-CN" b="0" i="1" dirty="0" smtClean="0">
                            <a:solidFill>
                              <a:srgbClr val="000000"/>
                            </a:solidFill>
                            <a:latin typeface="Cambria Math" panose="02040503050406030204" pitchFamily="18" charset="0"/>
                            <a:ea typeface="Microsoft YaHei" panose="020B0503020204020204" pitchFamily="34" charset="-122"/>
                          </a:rPr>
                          <m:t>𝑑</m:t>
                        </m:r>
                      </m:sub>
                    </m:sSub>
                    <m:r>
                      <a:rPr lang="en-US" altLang="zh-CN" b="0" i="1" dirty="0" smtClean="0">
                        <a:solidFill>
                          <a:srgbClr val="000000"/>
                        </a:solidFill>
                        <a:latin typeface="Cambria Math" panose="02040503050406030204" pitchFamily="18" charset="0"/>
                        <a:ea typeface="Microsoft YaHei" panose="020B0503020204020204" pitchFamily="34" charset="-122"/>
                      </a:rPr>
                      <m:t>)</m:t>
                    </m:r>
                  </m:oMath>
                </a14:m>
                <a:r>
                  <a:rPr lang="zh-CN" altLang="en" sz="1800" dirty="0">
                    <a:solidFill>
                      <a:srgbClr val="000000"/>
                    </a:solidFill>
                    <a:effectLst/>
                    <a:latin typeface="Microsoft YaHei" panose="020B0503020204020204" pitchFamily="34" charset="-122"/>
                    <a:ea typeface="Microsoft YaHei" panose="020B0503020204020204" pitchFamily="34" charset="-122"/>
                  </a:rPr>
                  <a:t>，</a:t>
                </a:r>
                <a:r>
                  <a:rPr lang="zh-CN" altLang="en-US" sz="1800" dirty="0">
                    <a:solidFill>
                      <a:srgbClr val="000000"/>
                    </a:solidFill>
                    <a:effectLst/>
                    <a:latin typeface="Microsoft YaHei" panose="020B0503020204020204" pitchFamily="34" charset="-122"/>
                    <a:ea typeface="Microsoft YaHei" panose="020B0503020204020204" pitchFamily="34" charset="-122"/>
                  </a:rPr>
                  <a:t>其概率密度函数为</a:t>
                </a:r>
                <a:r>
                  <a:rPr lang="en-US" altLang="zh-CN" sz="1800" dirty="0">
                    <a:solidFill>
                      <a:srgbClr val="000000"/>
                    </a:solidFill>
                    <a:effectLst/>
                    <a:latin typeface="Microsoft YaHei" panose="020B0503020204020204" pitchFamily="34" charset="-122"/>
                    <a:ea typeface="Microsoft YaHei" panose="020B0503020204020204" pitchFamily="34" charset="-122"/>
                  </a:rPr>
                  <a:t>: </a:t>
                </a:r>
                <a:endParaRPr lang="zh-CN" altLang="en-US"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A88C71B9-A167-4468-CB63-97712970A27C}"/>
                  </a:ext>
                </a:extLst>
              </p:cNvPr>
              <p:cNvSpPr txBox="1">
                <a:spLocks noRot="1" noChangeAspect="1" noMove="1" noResize="1" noEditPoints="1" noAdjustHandles="1" noChangeArrowheads="1" noChangeShapeType="1" noTextEdit="1"/>
              </p:cNvSpPr>
              <p:nvPr/>
            </p:nvSpPr>
            <p:spPr>
              <a:xfrm>
                <a:off x="526021" y="927686"/>
                <a:ext cx="9170504" cy="369332"/>
              </a:xfrm>
              <a:prstGeom prst="rect">
                <a:avLst/>
              </a:prstGeom>
              <a:blipFill>
                <a:blip r:embed="rId2"/>
                <a:stretch>
                  <a:fillRect l="-553" t="-3226" b="-1935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B2214EB-C7D6-1A2B-285C-F9817E21CB51}"/>
              </a:ext>
            </a:extLst>
          </p:cNvPr>
          <p:cNvPicPr>
            <a:picLocks noChangeAspect="1"/>
          </p:cNvPicPr>
          <p:nvPr/>
        </p:nvPicPr>
        <p:blipFill>
          <a:blip r:embed="rId3"/>
          <a:stretch>
            <a:fillRect/>
          </a:stretch>
        </p:blipFill>
        <p:spPr>
          <a:xfrm>
            <a:off x="3249895" y="1460892"/>
            <a:ext cx="4597400" cy="1193800"/>
          </a:xfrm>
          <a:prstGeom prst="rect">
            <a:avLst/>
          </a:prstGeom>
        </p:spPr>
      </p:pic>
      <p:pic>
        <p:nvPicPr>
          <p:cNvPr id="5" name="图片 4">
            <a:extLst>
              <a:ext uri="{FF2B5EF4-FFF2-40B4-BE49-F238E27FC236}">
                <a16:creationId xmlns:a16="http://schemas.microsoft.com/office/drawing/2014/main" id="{624FE144-8991-D8E7-93C3-8430F1BEC44F}"/>
              </a:ext>
            </a:extLst>
          </p:cNvPr>
          <p:cNvPicPr>
            <a:picLocks noChangeAspect="1"/>
          </p:cNvPicPr>
          <p:nvPr/>
        </p:nvPicPr>
        <p:blipFill>
          <a:blip r:embed="rId4"/>
          <a:stretch>
            <a:fillRect/>
          </a:stretch>
        </p:blipFill>
        <p:spPr>
          <a:xfrm>
            <a:off x="888954" y="3326072"/>
            <a:ext cx="9808535" cy="2898454"/>
          </a:xfrm>
          <a:prstGeom prst="rect">
            <a:avLst/>
          </a:prstGeom>
        </p:spPr>
      </p:pic>
      <p:sp>
        <p:nvSpPr>
          <p:cNvPr id="9" name="文本框 8">
            <a:extLst>
              <a:ext uri="{FF2B5EF4-FFF2-40B4-BE49-F238E27FC236}">
                <a16:creationId xmlns:a16="http://schemas.microsoft.com/office/drawing/2014/main" id="{86071D96-5247-A6A2-3F67-45E44364E46D}"/>
              </a:ext>
            </a:extLst>
          </p:cNvPr>
          <p:cNvSpPr txBox="1"/>
          <p:nvPr/>
        </p:nvSpPr>
        <p:spPr>
          <a:xfrm>
            <a:off x="526021" y="2788465"/>
            <a:ext cx="8584401" cy="369332"/>
          </a:xfrm>
          <a:prstGeom prst="rect">
            <a:avLst/>
          </a:prstGeom>
          <a:noFill/>
        </p:spPr>
        <p:txBody>
          <a:bodyPr wrap="none" rtlCol="0">
            <a:spAutoFit/>
          </a:bodyPr>
          <a:lstStyle/>
          <a:p>
            <a:r>
              <a:rPr lang="zh-CN" altLang="en-US" sz="1800" dirty="0">
                <a:solidFill>
                  <a:srgbClr val="000000"/>
                </a:solidFill>
                <a:effectLst/>
                <a:latin typeface="Microsoft YaHei" panose="020B0503020204020204" pitchFamily="34" charset="-122"/>
                <a:ea typeface="Microsoft YaHei" panose="020B0503020204020204" pitchFamily="34" charset="-122"/>
              </a:rPr>
              <a:t>从 </a:t>
            </a:r>
            <a:r>
              <a:rPr lang="en-US" altLang="zh-CN" sz="1800" dirty="0">
                <a:solidFill>
                  <a:srgbClr val="000000"/>
                </a:solidFill>
                <a:effectLst/>
                <a:latin typeface="Microsoft YaHei" panose="020B0503020204020204" pitchFamily="34" charset="-122"/>
                <a:ea typeface="Microsoft YaHei" panose="020B0503020204020204" pitchFamily="34" charset="-122"/>
              </a:rPr>
              <a:t>1 </a:t>
            </a:r>
            <a:r>
              <a:rPr lang="zh-CN" altLang="en-US" sz="1800" dirty="0">
                <a:solidFill>
                  <a:srgbClr val="000000"/>
                </a:solidFill>
                <a:effectLst/>
                <a:latin typeface="Microsoft YaHei" panose="020B0503020204020204" pitchFamily="34" charset="-122"/>
                <a:ea typeface="Microsoft YaHei" panose="020B0503020204020204" pitchFamily="34" charset="-122"/>
              </a:rPr>
              <a:t>维、</a:t>
            </a:r>
            <a:r>
              <a:rPr lang="en-US" altLang="zh-CN" sz="1800" dirty="0">
                <a:solidFill>
                  <a:srgbClr val="000000"/>
                </a:solidFill>
                <a:effectLst/>
                <a:latin typeface="Microsoft YaHei" panose="020B0503020204020204" pitchFamily="34" charset="-122"/>
                <a:ea typeface="Microsoft YaHei" panose="020B0503020204020204" pitchFamily="34" charset="-122"/>
              </a:rPr>
              <a:t>10 </a:t>
            </a:r>
            <a:r>
              <a:rPr lang="zh-CN" altLang="en-US" sz="1800" dirty="0">
                <a:solidFill>
                  <a:srgbClr val="000000"/>
                </a:solidFill>
                <a:effectLst/>
                <a:latin typeface="Microsoft YaHei" panose="020B0503020204020204" pitchFamily="34" charset="-122"/>
                <a:ea typeface="Microsoft YaHei" panose="020B0503020204020204" pitchFamily="34" charset="-122"/>
              </a:rPr>
              <a:t>维和 </a:t>
            </a:r>
            <a:r>
              <a:rPr lang="en-US" altLang="zh-CN" sz="1800" dirty="0">
                <a:solidFill>
                  <a:srgbClr val="000000"/>
                </a:solidFill>
                <a:effectLst/>
                <a:latin typeface="Microsoft YaHei" panose="020B0503020204020204" pitchFamily="34" charset="-122"/>
                <a:ea typeface="Microsoft YaHei" panose="020B0503020204020204" pitchFamily="34" charset="-122"/>
              </a:rPr>
              <a:t>1000 </a:t>
            </a:r>
            <a:r>
              <a:rPr lang="zh-CN" altLang="en-US" sz="1800" dirty="0">
                <a:solidFill>
                  <a:srgbClr val="000000"/>
                </a:solidFill>
                <a:effectLst/>
                <a:latin typeface="Microsoft YaHei" panose="020B0503020204020204" pitchFamily="34" charset="-122"/>
                <a:ea typeface="Microsoft YaHei" panose="020B0503020204020204" pitchFamily="34" charset="-122"/>
              </a:rPr>
              <a:t>维高斯分布中采样的 </a:t>
            </a:r>
            <a:r>
              <a:rPr lang="en-US" altLang="zh-CN" sz="1800" dirty="0">
                <a:solidFill>
                  <a:srgbClr val="000000"/>
                </a:solidFill>
                <a:effectLst/>
                <a:latin typeface="Microsoft YaHei" panose="020B0503020204020204" pitchFamily="34" charset="-122"/>
                <a:ea typeface="Microsoft YaHei" panose="020B0503020204020204" pitchFamily="34" charset="-122"/>
              </a:rPr>
              <a:t>10000 </a:t>
            </a:r>
            <a:r>
              <a:rPr lang="zh-CN" altLang="en-US" sz="1800" dirty="0">
                <a:solidFill>
                  <a:srgbClr val="000000"/>
                </a:solidFill>
                <a:effectLst/>
                <a:latin typeface="Microsoft YaHei" panose="020B0503020204020204" pitchFamily="34" charset="-122"/>
                <a:ea typeface="Microsoft YaHei" panose="020B0503020204020204" pitchFamily="34" charset="-122"/>
              </a:rPr>
              <a:t>个数据点距离原点的距离分布 </a:t>
            </a:r>
            <a:endParaRPr lang="zh-CN" altLang="en-US" dirty="0">
              <a:solidFill>
                <a:srgbClr val="000000"/>
              </a:solidFill>
              <a:effectLst/>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椭圆形标注 9">
                <a:extLst>
                  <a:ext uri="{FF2B5EF4-FFF2-40B4-BE49-F238E27FC236}">
                    <a16:creationId xmlns:a16="http://schemas.microsoft.com/office/drawing/2014/main" id="{1DBF9C20-B187-5272-07B7-D3BF5F704024}"/>
                  </a:ext>
                </a:extLst>
              </p:cNvPr>
              <p:cNvSpPr/>
              <p:nvPr/>
            </p:nvSpPr>
            <p:spPr>
              <a:xfrm>
                <a:off x="9296136" y="1971653"/>
                <a:ext cx="2802705" cy="679783"/>
              </a:xfrm>
              <a:prstGeom prst="wedgeEllipseCallout">
                <a:avLst>
                  <a:gd name="adj1" fmla="val -48557"/>
                  <a:gd name="adj2" fmla="val 32868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距离集中在 </a:t>
                </a:r>
                <a14:m>
                  <m:oMath xmlns:m="http://schemas.openxmlformats.org/officeDocument/2006/math">
                    <m:r>
                      <a:rPr kumimoji="1" lang="en-US" altLang="zh-CN" b="1" i="1" smtClean="0">
                        <a:solidFill>
                          <a:srgbClr val="C00000"/>
                        </a:solidFill>
                        <a:latin typeface="Cambria Math" panose="02040503050406030204" pitchFamily="18" charset="0"/>
                        <a:ea typeface="Microsoft YaHei" panose="020B0503020204020204" pitchFamily="34" charset="-122"/>
                      </a:rPr>
                      <m:t>√</m:t>
                    </m:r>
                    <m:r>
                      <a:rPr kumimoji="1" lang="en-US" altLang="zh-CN" b="1" i="1" smtClean="0">
                        <a:solidFill>
                          <a:srgbClr val="C00000"/>
                        </a:solidFill>
                        <a:latin typeface="Cambria Math" panose="02040503050406030204" pitchFamily="18" charset="0"/>
                        <a:ea typeface="Microsoft YaHei" panose="020B0503020204020204" pitchFamily="34" charset="-122"/>
                      </a:rPr>
                      <m:t>𝒅</m:t>
                    </m:r>
                  </m:oMath>
                </a14:m>
                <a:endParaRPr kumimoji="1" lang="zh-CN" altLang="en-US" b="1"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10" name="椭圆形标注 9">
                <a:extLst>
                  <a:ext uri="{FF2B5EF4-FFF2-40B4-BE49-F238E27FC236}">
                    <a16:creationId xmlns:a16="http://schemas.microsoft.com/office/drawing/2014/main" id="{1DBF9C20-B187-5272-07B7-D3BF5F704024}"/>
                  </a:ext>
                </a:extLst>
              </p:cNvPr>
              <p:cNvSpPr>
                <a:spLocks noRot="1" noChangeAspect="1" noMove="1" noResize="1" noEditPoints="1" noAdjustHandles="1" noChangeArrowheads="1" noChangeShapeType="1" noTextEdit="1"/>
              </p:cNvSpPr>
              <p:nvPr/>
            </p:nvSpPr>
            <p:spPr>
              <a:xfrm>
                <a:off x="9296136" y="1971653"/>
                <a:ext cx="2802705" cy="679783"/>
              </a:xfrm>
              <a:prstGeom prst="wedgeEllipseCallout">
                <a:avLst>
                  <a:gd name="adj1" fmla="val -48557"/>
                  <a:gd name="adj2" fmla="val 328685"/>
                </a:avLst>
              </a:prstGeom>
              <a:blipFill>
                <a:blip r:embed="rId5"/>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3913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95740-D433-C16F-3182-DA656BAF7291}"/>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AD7753B-9FBD-E025-F257-86F440D1E7BF}"/>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理解高斯环带定理</a:t>
            </a:r>
          </a:p>
        </p:txBody>
      </p:sp>
      <p:sp>
        <p:nvSpPr>
          <p:cNvPr id="8" name="文本框 7">
            <a:extLst>
              <a:ext uri="{FF2B5EF4-FFF2-40B4-BE49-F238E27FC236}">
                <a16:creationId xmlns:a16="http://schemas.microsoft.com/office/drawing/2014/main" id="{72B059AA-6370-D587-9BD8-314B3CCEF021}"/>
              </a:ext>
            </a:extLst>
          </p:cNvPr>
          <p:cNvSpPr txBox="1"/>
          <p:nvPr/>
        </p:nvSpPr>
        <p:spPr>
          <a:xfrm>
            <a:off x="122255" y="6392801"/>
            <a:ext cx="10575234" cy="338554"/>
          </a:xfrm>
          <a:prstGeom prst="rect">
            <a:avLst/>
          </a:prstGeom>
          <a:noFill/>
        </p:spPr>
        <p:txBody>
          <a:bodyPr wrap="square" rtlCol="0">
            <a:spAutoFit/>
          </a:bodyPr>
          <a:lstStyle/>
          <a:p>
            <a:r>
              <a:rPr lang="en" altLang="zh-CN" sz="1600" dirty="0">
                <a:solidFill>
                  <a:schemeClr val="bg1"/>
                </a:solidFill>
                <a:effectLst/>
                <a:latin typeface="Times New Roman" panose="02020603050405020304" pitchFamily="18" charset="0"/>
                <a:cs typeface="Times New Roman" panose="02020603050405020304" pitchFamily="18" charset="0"/>
              </a:rPr>
              <a:t>Blum, A., Hopcroft, J. &amp; Kannan, R. (2020), High-Dimensional Space, Cambridge University Press, p. 4–28.</a:t>
            </a:r>
            <a:endParaRPr lang="en" altLang="zh-CN" sz="1600"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12819B81-CCF1-67DB-B85B-C0F393A6C22C}"/>
              </a:ext>
            </a:extLst>
          </p:cNvPr>
          <p:cNvSpPr txBox="1"/>
          <p:nvPr/>
        </p:nvSpPr>
        <p:spPr>
          <a:xfrm>
            <a:off x="288842" y="1828085"/>
            <a:ext cx="11555896" cy="961225"/>
          </a:xfrm>
          <a:prstGeom prst="rect">
            <a:avLst/>
          </a:prstGeom>
          <a:noFill/>
        </p:spPr>
        <p:txBody>
          <a:bodyPr wrap="square" rtlCol="0">
            <a:spAutoFit/>
          </a:bodyPr>
          <a:lstStyle/>
          <a:p>
            <a:pPr marL="285750" indent="-285750">
              <a:lnSpc>
                <a:spcPct val="150000"/>
              </a:lnSpc>
              <a:buFont typeface="Wingdings" pitchFamily="2" charset="2"/>
              <a:buChar char="p"/>
            </a:pPr>
            <a:r>
              <a:rPr kumimoji="1" lang="zh-CN" altLang="en-US" sz="2000" dirty="0">
                <a:solidFill>
                  <a:srgbClr val="000000"/>
                </a:solidFill>
                <a:ea typeface="Microsoft YaHei" panose="020B0503020204020204" pitchFamily="34" charset="-122"/>
              </a:rPr>
              <a:t>但高维空间中原点附近实际上包含的体积极小</a:t>
            </a:r>
            <a:endParaRPr kumimoji="1" lang="en-US" altLang="zh-CN" sz="2000" dirty="0">
              <a:solidFill>
                <a:srgbClr val="000000"/>
              </a:solidFill>
              <a:ea typeface="Microsoft YaHei" panose="020B0503020204020204" pitchFamily="34" charset="-122"/>
            </a:endParaRPr>
          </a:p>
          <a:p>
            <a:pPr marL="285750" indent="-285750">
              <a:lnSpc>
                <a:spcPct val="150000"/>
              </a:lnSpc>
              <a:buFont typeface="Wingdings" pitchFamily="2" charset="2"/>
              <a:buChar char="p"/>
            </a:pPr>
            <a:r>
              <a:rPr lang="en" altLang="zh-CN" sz="2000" dirty="0">
                <a:solidFill>
                  <a:srgbClr val="000000"/>
                </a:solidFill>
                <a:effectLst/>
                <a:latin typeface="Microsoft YaHei" panose="020B0503020204020204" pitchFamily="34" charset="-122"/>
                <a:ea typeface="Microsoft YaHei" panose="020B0503020204020204" pitchFamily="34" charset="-122"/>
              </a:rPr>
              <a:t>d </a:t>
            </a:r>
            <a:r>
              <a:rPr lang="zh-CN" altLang="en-US" sz="2000" dirty="0">
                <a:solidFill>
                  <a:srgbClr val="000000"/>
                </a:solidFill>
                <a:effectLst/>
                <a:latin typeface="Microsoft YaHei" panose="020B0503020204020204" pitchFamily="34" charset="-122"/>
                <a:ea typeface="Microsoft YaHei" panose="020B0503020204020204" pitchFamily="34" charset="-122"/>
              </a:rPr>
              <a:t>维</a:t>
            </a:r>
            <a:r>
              <a:rPr lang="zh-CN" altLang="en-US" sz="2000" b="1" dirty="0">
                <a:solidFill>
                  <a:srgbClr val="000000"/>
                </a:solidFill>
                <a:effectLst/>
                <a:latin typeface="Microsoft YaHei" panose="020B0503020204020204" pitchFamily="34" charset="-122"/>
                <a:ea typeface="Microsoft YaHei" panose="020B0503020204020204" pitchFamily="34" charset="-122"/>
              </a:rPr>
              <a:t>单位球的体积 </a:t>
            </a:r>
            <a:r>
              <a:rPr lang="en" altLang="zh-CN" sz="2000" dirty="0">
                <a:solidFill>
                  <a:srgbClr val="000000"/>
                </a:solidFill>
                <a:effectLst/>
                <a:latin typeface="Microsoft YaHei" panose="020B0503020204020204" pitchFamily="34" charset="-122"/>
                <a:ea typeface="Microsoft YaHei" panose="020B0503020204020204" pitchFamily="34" charset="-122"/>
              </a:rPr>
              <a:t>V (d) </a:t>
            </a:r>
            <a:r>
              <a:rPr lang="zh-CN" altLang="en-US" sz="2000" dirty="0">
                <a:solidFill>
                  <a:srgbClr val="000000"/>
                </a:solidFill>
                <a:effectLst/>
                <a:latin typeface="Microsoft YaHei" panose="020B0503020204020204" pitchFamily="34" charset="-122"/>
                <a:ea typeface="Microsoft YaHei" panose="020B0503020204020204" pitchFamily="34" charset="-122"/>
              </a:rPr>
              <a:t>可以用以下公式表示</a:t>
            </a:r>
            <a:r>
              <a:rPr lang="en-US" altLang="zh-CN" sz="2000" dirty="0">
                <a:solidFill>
                  <a:srgbClr val="000000"/>
                </a:solidFill>
                <a:effectLst/>
                <a:latin typeface="Microsoft YaHei" panose="020B0503020204020204" pitchFamily="34" charset="-122"/>
                <a:ea typeface="Microsoft YaHei" panose="020B0503020204020204" pitchFamily="34" charset="-122"/>
              </a:rPr>
              <a:t>: </a:t>
            </a:r>
            <a:endParaRPr lang="zh-CN" altLang="en-US" sz="2000" dirty="0">
              <a:solidFill>
                <a:srgbClr val="000000"/>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EC99CFB3-5566-F3A8-48E6-713B89F82532}"/>
              </a:ext>
            </a:extLst>
          </p:cNvPr>
          <p:cNvPicPr>
            <a:picLocks noChangeAspect="1"/>
          </p:cNvPicPr>
          <p:nvPr/>
        </p:nvPicPr>
        <p:blipFill>
          <a:blip r:embed="rId34"/>
          <a:stretch>
            <a:fillRect/>
          </a:stretch>
        </p:blipFill>
        <p:spPr>
          <a:xfrm>
            <a:off x="8458100" y="850377"/>
            <a:ext cx="3459802" cy="898402"/>
          </a:xfrm>
          <a:prstGeom prst="rect">
            <a:avLst/>
          </a:prstGeom>
        </p:spPr>
      </p:pic>
      <p:pic>
        <p:nvPicPr>
          <p:cNvPr id="13" name="图片 12">
            <a:extLst>
              <a:ext uri="{FF2B5EF4-FFF2-40B4-BE49-F238E27FC236}">
                <a16:creationId xmlns:a16="http://schemas.microsoft.com/office/drawing/2014/main" id="{69D07633-9814-127A-D967-532C93519BF7}"/>
              </a:ext>
            </a:extLst>
          </p:cNvPr>
          <p:cNvPicPr>
            <a:picLocks noChangeAspect="1"/>
          </p:cNvPicPr>
          <p:nvPr/>
        </p:nvPicPr>
        <p:blipFill>
          <a:blip r:embed="rId35"/>
          <a:stretch>
            <a:fillRect/>
          </a:stretch>
        </p:blipFill>
        <p:spPr>
          <a:xfrm>
            <a:off x="8916385" y="1634658"/>
            <a:ext cx="3016262" cy="2321132"/>
          </a:xfrm>
          <a:prstGeom prst="rect">
            <a:avLst/>
          </a:prstGeom>
        </p:spPr>
      </p:pic>
      <p:sp>
        <p:nvSpPr>
          <p:cNvPr id="14" name="文本框 13">
            <a:extLst>
              <a:ext uri="{FF2B5EF4-FFF2-40B4-BE49-F238E27FC236}">
                <a16:creationId xmlns:a16="http://schemas.microsoft.com/office/drawing/2014/main" id="{9926095F-D7AB-E441-DF8C-0E4583A5CEA2}"/>
              </a:ext>
            </a:extLst>
          </p:cNvPr>
          <p:cNvSpPr txBox="1"/>
          <p:nvPr/>
        </p:nvSpPr>
        <p:spPr>
          <a:xfrm>
            <a:off x="288842" y="930246"/>
            <a:ext cx="8154513" cy="968150"/>
          </a:xfrm>
          <a:prstGeom prst="rect">
            <a:avLst/>
          </a:prstGeom>
          <a:noFill/>
        </p:spPr>
        <p:txBody>
          <a:bodyPr wrap="square">
            <a:spAutoFit/>
          </a:bodyPr>
          <a:lstStyle/>
          <a:p>
            <a:pPr marL="285750" indent="-285750">
              <a:lnSpc>
                <a:spcPct val="150000"/>
              </a:lnSpc>
              <a:buFont typeface="Wingdings" pitchFamily="2" charset="2"/>
              <a:buChar char="p"/>
            </a:pPr>
            <a:r>
              <a:rPr kumimoji="1" lang="zh-CN" altLang="en-US" sz="2000" dirty="0">
                <a:solidFill>
                  <a:srgbClr val="000000"/>
                </a:solidFill>
                <a:ea typeface="Microsoft YaHei" panose="020B0503020204020204" pitchFamily="34" charset="-122"/>
              </a:rPr>
              <a:t>概率密度函数在原点 </a:t>
            </a:r>
            <a:r>
              <a:rPr kumimoji="1" lang="en" altLang="zh-CN" sz="2000" dirty="0">
                <a:solidFill>
                  <a:srgbClr val="000000"/>
                </a:solidFill>
                <a:ea typeface="Microsoft YaHei" panose="020B0503020204020204" pitchFamily="34" charset="-122"/>
              </a:rPr>
              <a:t>x = 0 </a:t>
            </a:r>
            <a:r>
              <a:rPr kumimoji="1" lang="zh-CN" altLang="en-US" sz="2000" dirty="0">
                <a:solidFill>
                  <a:srgbClr val="000000"/>
                </a:solidFill>
                <a:ea typeface="Microsoft YaHei" panose="020B0503020204020204" pitchFamily="34" charset="-122"/>
              </a:rPr>
              <a:t>处达到最大值 ⟹ 一维高斯分布集中在原点附近</a:t>
            </a:r>
            <a:endParaRPr lang="zh-CN" altLang="en-US" sz="2000" dirty="0">
              <a:solidFill>
                <a:srgbClr val="000000"/>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AC3F1D8-9B00-F292-3E00-EF33336DE8F5}"/>
                  </a:ext>
                </a:extLst>
              </p:cNvPr>
              <p:cNvSpPr txBox="1"/>
              <p:nvPr/>
            </p:nvSpPr>
            <p:spPr>
              <a:xfrm>
                <a:off x="288842" y="4355879"/>
                <a:ext cx="11966827" cy="1892826"/>
              </a:xfrm>
              <a:prstGeom prst="rect">
                <a:avLst/>
              </a:prstGeom>
              <a:noFill/>
            </p:spPr>
            <p:txBody>
              <a:bodyPr wrap="square">
                <a:spAutoFit/>
              </a:bodyPr>
              <a:lstStyle/>
              <a:p>
                <a:pPr marL="285750" indent="-285750" algn="l">
                  <a:lnSpc>
                    <a:spcPct val="150000"/>
                  </a:lnSpc>
                  <a:buFont typeface="Wingdings" pitchFamily="2" charset="2"/>
                  <a:buChar char="Ø"/>
                </a:pPr>
                <a:r>
                  <a:rPr kumimoji="1" lang="zh-CN" altLang="en-US" sz="2000" b="1" dirty="0">
                    <a:solidFill>
                      <a:srgbClr val="C00000"/>
                    </a:solidFill>
                    <a:latin typeface="Microsoft YaHei" panose="020B0503020204020204" pitchFamily="34" charset="-122"/>
                    <a:ea typeface="Microsoft YaHei" panose="020B0503020204020204" pitchFamily="34" charset="-122"/>
                  </a:rPr>
                  <a:t>对单位球体积进行积分</a:t>
                </a:r>
                <a:r>
                  <a:rPr kumimoji="1" lang="zh-CN" altLang="en-US" sz="2000" dirty="0">
                    <a:solidFill>
                      <a:srgbClr val="C00000"/>
                    </a:solidFill>
                    <a:latin typeface="Microsoft YaHei" panose="020B0503020204020204" pitchFamily="34" charset="-122"/>
                    <a:ea typeface="Microsoft YaHei" panose="020B0503020204020204" pitchFamily="34" charset="-122"/>
                  </a:rPr>
                  <a:t>：</a:t>
                </a:r>
                <a:r>
                  <a:rPr kumimoji="1" lang="zh-CN" altLang="en-US" sz="2000" dirty="0">
                    <a:solidFill>
                      <a:srgbClr val="000000"/>
                    </a:solidFill>
                    <a:latin typeface="Microsoft YaHei" panose="020B0503020204020204" pitchFamily="34" charset="-122"/>
                    <a:ea typeface="Microsoft YaHei" panose="020B0503020204020204" pitchFamily="34" charset="-122"/>
                  </a:rPr>
                  <a:t>由于单位球的体积随维数增加而快速减小，概率质量几乎为零</a:t>
                </a:r>
              </a:p>
              <a:p>
                <a:pPr marL="285750" indent="-285750">
                  <a:lnSpc>
                    <a:spcPct val="150000"/>
                  </a:lnSpc>
                  <a:buFont typeface="Wingdings" pitchFamily="2" charset="2"/>
                  <a:buChar char="Ø"/>
                </a:pPr>
                <a:r>
                  <a:rPr kumimoji="1" lang="zh-CN" altLang="en-US" sz="2000" b="1" dirty="0">
                    <a:solidFill>
                      <a:srgbClr val="C00000"/>
                    </a:solidFill>
                    <a:latin typeface="Microsoft YaHei" panose="020B0503020204020204" pitchFamily="34" charset="-122"/>
                    <a:ea typeface="Microsoft YaHei" panose="020B0503020204020204" pitchFamily="34" charset="-122"/>
                  </a:rPr>
                  <a:t>增大积分的区域：</a:t>
                </a:r>
                <a:r>
                  <a:rPr kumimoji="1" lang="zh-CN" altLang="en-US" sz="2000" dirty="0">
                    <a:solidFill>
                      <a:srgbClr val="000000"/>
                    </a:solidFill>
                    <a:latin typeface="Microsoft YaHei" panose="020B0503020204020204" pitchFamily="34" charset="-122"/>
                    <a:ea typeface="Microsoft YaHei" panose="020B0503020204020204" pitchFamily="34" charset="-122"/>
                  </a:rPr>
                  <a:t>考虑半径为 </a:t>
                </a:r>
                <a:r>
                  <a:rPr kumimoji="1" lang="en-US" altLang="zh-CN" sz="2000" dirty="0">
                    <a:solidFill>
                      <a:srgbClr val="000000"/>
                    </a:solidFill>
                    <a:latin typeface="Microsoft YaHei" panose="020B0503020204020204" pitchFamily="34" charset="-122"/>
                    <a:ea typeface="Microsoft YaHei" panose="020B0503020204020204" pitchFamily="34" charset="-122"/>
                  </a:rPr>
                  <a:t>r </a:t>
                </a:r>
                <a:r>
                  <a:rPr kumimoji="1" lang="zh-CN" altLang="en-US" sz="2000" dirty="0">
                    <a:solidFill>
                      <a:srgbClr val="000000"/>
                    </a:solidFill>
                    <a:latin typeface="Microsoft YaHei" panose="020B0503020204020204" pitchFamily="34" charset="-122"/>
                    <a:ea typeface="Microsoft YaHei" panose="020B0503020204020204" pitchFamily="34" charset="-122"/>
                  </a:rPr>
                  <a:t>球</a:t>
                </a:r>
                <a:r>
                  <a:rPr lang="zh-CN" altLang="en-US" sz="2000" dirty="0">
                    <a:solidFill>
                      <a:srgbClr val="000000"/>
                    </a:solidFill>
                    <a:latin typeface="Microsoft YaHei" panose="020B0503020204020204" pitchFamily="34" charset="-122"/>
                    <a:ea typeface="Microsoft YaHei" panose="020B0503020204020204" pitchFamily="34" charset="-122"/>
                  </a:rPr>
                  <a:t>壳附近</a:t>
                </a:r>
                <a:r>
                  <a:rPr lang="zh-CN" altLang="en-US" sz="2000" dirty="0">
                    <a:solidFill>
                      <a:srgbClr val="000000"/>
                    </a:solidFill>
                    <a:effectLst/>
                    <a:latin typeface="Microsoft YaHei" panose="020B0503020204020204" pitchFamily="34" charset="-122"/>
                    <a:ea typeface="Microsoft YaHei" panose="020B0503020204020204" pitchFamily="34" charset="-122"/>
                  </a:rPr>
                  <a:t>，体积变得相对可观，球壳体积 </a:t>
                </a:r>
                <a14:m>
                  <m:oMath xmlns:m="http://schemas.openxmlformats.org/officeDocument/2006/math">
                    <m:sSub>
                      <m:sSubPr>
                        <m:ctrlPr>
                          <a:rPr lang="en-US" altLang="zh-CN" sz="2000" b="0" i="1" smtClean="0">
                            <a:solidFill>
                              <a:srgbClr val="000000"/>
                            </a:solidFill>
                            <a:effectLst/>
                            <a:latin typeface="Cambria Math" panose="02040503050406030204" pitchFamily="18" charset="0"/>
                            <a:ea typeface="Microsoft YaHei" panose="020B0503020204020204" pitchFamily="34" charset="-122"/>
                          </a:rPr>
                        </m:ctrlPr>
                      </m:sSubPr>
                      <m:e>
                        <m:r>
                          <a:rPr lang="en-US" altLang="zh-CN" sz="2000" b="0" i="1" smtClean="0">
                            <a:solidFill>
                              <a:srgbClr val="000000"/>
                            </a:solidFill>
                            <a:effectLst/>
                            <a:latin typeface="Cambria Math" panose="02040503050406030204" pitchFamily="18" charset="0"/>
                            <a:ea typeface="Microsoft YaHei" panose="020B0503020204020204" pitchFamily="34" charset="-122"/>
                          </a:rPr>
                          <m:t>𝑉</m:t>
                        </m:r>
                      </m:e>
                      <m:sub>
                        <m:r>
                          <a:rPr lang="en-US" altLang="zh-CN" sz="2000" b="0" i="1" smtClean="0">
                            <a:solidFill>
                              <a:srgbClr val="000000"/>
                            </a:solidFill>
                            <a:effectLst/>
                            <a:latin typeface="Cambria Math" panose="02040503050406030204" pitchFamily="18" charset="0"/>
                            <a:ea typeface="Microsoft YaHei" panose="020B0503020204020204" pitchFamily="34" charset="-122"/>
                          </a:rPr>
                          <m:t>𝑆</m:t>
                        </m:r>
                      </m:sub>
                    </m:sSub>
                    <m:r>
                      <a:rPr lang="en-US" altLang="zh-CN" sz="2000" b="0" i="1" smtClean="0">
                        <a:solidFill>
                          <a:srgbClr val="000000"/>
                        </a:solidFill>
                        <a:effectLst/>
                        <a:latin typeface="Cambria Math" panose="02040503050406030204" pitchFamily="18" charset="0"/>
                        <a:ea typeface="Microsoft YaHei" panose="020B0503020204020204" pitchFamily="34" charset="-122"/>
                      </a:rPr>
                      <m:t>∝</m:t>
                    </m:r>
                    <m:sSup>
                      <m:sSupPr>
                        <m:ctrlPr>
                          <a:rPr lang="en-US" altLang="zh-CN" sz="2000" b="0" i="1" smtClean="0">
                            <a:solidFill>
                              <a:srgbClr val="000000"/>
                            </a:solidFill>
                            <a:effectLst/>
                            <a:latin typeface="Cambria Math" panose="02040503050406030204" pitchFamily="18" charset="0"/>
                            <a:ea typeface="Microsoft YaHei" panose="020B0503020204020204" pitchFamily="34" charset="-122"/>
                          </a:rPr>
                        </m:ctrlPr>
                      </m:sSupPr>
                      <m:e>
                        <m:r>
                          <a:rPr lang="en-US" altLang="zh-CN" sz="2000" b="0" i="1" smtClean="0">
                            <a:solidFill>
                              <a:srgbClr val="000000"/>
                            </a:solidFill>
                            <a:effectLst/>
                            <a:latin typeface="Cambria Math" panose="02040503050406030204" pitchFamily="18" charset="0"/>
                            <a:ea typeface="Microsoft YaHei" panose="020B0503020204020204" pitchFamily="34" charset="-122"/>
                          </a:rPr>
                          <m:t>𝑟</m:t>
                        </m:r>
                      </m:e>
                      <m:sup>
                        <m:r>
                          <a:rPr lang="en-US" altLang="zh-CN" sz="2000" b="0" i="1" smtClean="0">
                            <a:solidFill>
                              <a:srgbClr val="000000"/>
                            </a:solidFill>
                            <a:effectLst/>
                            <a:latin typeface="Cambria Math" panose="02040503050406030204" pitchFamily="18" charset="0"/>
                            <a:ea typeface="Microsoft YaHei" panose="020B0503020204020204" pitchFamily="34" charset="-122"/>
                          </a:rPr>
                          <m:t>𝑑</m:t>
                        </m:r>
                        <m:r>
                          <a:rPr lang="en-US" altLang="zh-CN" sz="2000" b="0" i="1" smtClean="0">
                            <a:solidFill>
                              <a:srgbClr val="000000"/>
                            </a:solidFill>
                            <a:effectLst/>
                            <a:latin typeface="Cambria Math" panose="02040503050406030204" pitchFamily="18" charset="0"/>
                            <a:ea typeface="Microsoft YaHei" panose="020B0503020204020204" pitchFamily="34" charset="-122"/>
                          </a:rPr>
                          <m:t>−1</m:t>
                        </m:r>
                      </m:sup>
                    </m:sSup>
                  </m:oMath>
                </a14:m>
                <a:endParaRPr lang="en-US" altLang="zh-CN" sz="2000" b="0"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kumimoji="1" lang="zh-CN" altLang="en-US" sz="2000" b="1" dirty="0">
                    <a:solidFill>
                      <a:srgbClr val="C00000"/>
                    </a:solidFill>
                    <a:latin typeface="Microsoft YaHei" panose="020B0503020204020204" pitchFamily="34" charset="-122"/>
                    <a:ea typeface="Microsoft YaHei" panose="020B0503020204020204" pitchFamily="34" charset="-122"/>
                  </a:rPr>
                  <a:t>折中效果：</a:t>
                </a:r>
                <a:r>
                  <a:rPr kumimoji="1" lang="zh-CN" altLang="en-US" sz="2000" dirty="0">
                    <a:solidFill>
                      <a:srgbClr val="000000"/>
                    </a:solidFill>
                    <a:latin typeface="Microsoft YaHei" panose="020B0503020204020204" pitchFamily="34" charset="-122"/>
                    <a:ea typeface="Microsoft YaHei" panose="020B0503020204020204" pitchFamily="34" charset="-122"/>
                  </a:rPr>
                  <a:t>虽然概率密度 </a:t>
                </a:r>
                <a:r>
                  <a:rPr kumimoji="1" lang="en-US" altLang="zh-CN" sz="2000" dirty="0">
                    <a:solidFill>
                      <a:srgbClr val="000000"/>
                    </a:solidFill>
                    <a:latin typeface="Microsoft YaHei" panose="020B0503020204020204" pitchFamily="34" charset="-122"/>
                    <a:ea typeface="Microsoft YaHei" panose="020B0503020204020204" pitchFamily="34" charset="-122"/>
                  </a:rPr>
                  <a:t>p(x) </a:t>
                </a:r>
                <a:r>
                  <a:rPr kumimoji="1" lang="zh-CN" altLang="en-US" sz="2000" dirty="0">
                    <a:solidFill>
                      <a:srgbClr val="000000"/>
                    </a:solidFill>
                    <a:latin typeface="Microsoft YaHei" panose="020B0503020204020204" pitchFamily="34" charset="-122"/>
                    <a:ea typeface="Microsoft YaHei" panose="020B0503020204020204" pitchFamily="34" charset="-122"/>
                  </a:rPr>
                  <a:t>随 </a:t>
                </a:r>
                <a:r>
                  <a:rPr kumimoji="1" lang="en-US" altLang="zh-CN" sz="2000" dirty="0">
                    <a:solidFill>
                      <a:srgbClr val="000000"/>
                    </a:solidFill>
                    <a:latin typeface="Microsoft YaHei" panose="020B0503020204020204" pitchFamily="34" charset="-122"/>
                    <a:ea typeface="Microsoft YaHei" panose="020B0503020204020204" pitchFamily="34" charset="-122"/>
                  </a:rPr>
                  <a:t>r </a:t>
                </a:r>
                <a:r>
                  <a:rPr kumimoji="1" lang="zh-CN" altLang="en-US" sz="2000" dirty="0">
                    <a:solidFill>
                      <a:srgbClr val="000000"/>
                    </a:solidFill>
                    <a:latin typeface="Microsoft YaHei" panose="020B0503020204020204" pitchFamily="34" charset="-122"/>
                    <a:ea typeface="Microsoft YaHei" panose="020B0503020204020204" pitchFamily="34" charset="-122"/>
                  </a:rPr>
                  <a:t>增大而快速衰减，但球壳的体积增长会抵消这种衰减，从而概率质量集中在某个特定的 </a:t>
                </a:r>
                <a:r>
                  <a:rPr kumimoji="1" lang="en-US" altLang="zh-CN" sz="2000" dirty="0">
                    <a:solidFill>
                      <a:srgbClr val="000000"/>
                    </a:solidFill>
                    <a:latin typeface="Microsoft YaHei" panose="020B0503020204020204" pitchFamily="34" charset="-122"/>
                    <a:ea typeface="Microsoft YaHei" panose="020B0503020204020204" pitchFamily="34" charset="-122"/>
                  </a:rPr>
                  <a:t>r </a:t>
                </a:r>
                <a:r>
                  <a:rPr kumimoji="1" lang="zh-CN" altLang="en-US" sz="2000" dirty="0">
                    <a:solidFill>
                      <a:srgbClr val="000000"/>
                    </a:solidFill>
                    <a:latin typeface="Microsoft YaHei" panose="020B0503020204020204" pitchFamily="34" charset="-122"/>
                    <a:ea typeface="Microsoft YaHei" panose="020B0503020204020204" pitchFamily="34" charset="-122"/>
                  </a:rPr>
                  <a:t>附近。</a:t>
                </a:r>
                <a:r>
                  <a:rPr kumimoji="1" lang="en-US" altLang="zh-CN" sz="2000" b="1" dirty="0">
                    <a:solidFill>
                      <a:srgbClr val="B61516"/>
                    </a:solidFill>
                    <a:latin typeface="Microsoft YaHei" panose="020B0503020204020204" pitchFamily="34" charset="-122"/>
                    <a:ea typeface="Microsoft YaHei" panose="020B0503020204020204" pitchFamily="34" charset="-122"/>
                  </a:rPr>
                  <a:t> </a:t>
                </a:r>
                <a:endParaRPr kumimoji="1" lang="zh-CN" altLang="en-US" sz="2000" b="1"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CAC3F1D8-9B00-F292-3E00-EF33336DE8F5}"/>
                  </a:ext>
                </a:extLst>
              </p:cNvPr>
              <p:cNvSpPr txBox="1">
                <a:spLocks noRot="1" noChangeAspect="1" noMove="1" noResize="1" noEditPoints="1" noAdjustHandles="1" noChangeArrowheads="1" noChangeShapeType="1" noTextEdit="1"/>
              </p:cNvSpPr>
              <p:nvPr/>
            </p:nvSpPr>
            <p:spPr>
              <a:xfrm>
                <a:off x="288842" y="4355879"/>
                <a:ext cx="11966827" cy="1892826"/>
              </a:xfrm>
              <a:prstGeom prst="rect">
                <a:avLst/>
              </a:prstGeom>
              <a:blipFill>
                <a:blip r:embed="rId36"/>
                <a:stretch>
                  <a:fillRect l="-424" b="-4667"/>
                </a:stretch>
              </a:blipFill>
            </p:spPr>
            <p:txBody>
              <a:bodyPr/>
              <a:lstStyle/>
              <a:p>
                <a:r>
                  <a:rPr lang="zh-CN" altLang="en-US">
                    <a:noFill/>
                  </a:rPr>
                  <a:t> </a:t>
                </a:r>
              </a:p>
            </p:txBody>
          </p:sp>
        </mc:Fallback>
      </mc:AlternateContent>
      <p:grpSp>
        <p:nvGrpSpPr>
          <p:cNvPr id="45" name="组合 44" descr="\documentclass{article}&#10;\usepackage{amsmath}&#10;\pagestyle{empty}&#10;\begin{document}&#10;&#10;$$&#10;V(d)=\frac{2 \pi^{\frac{d}{2}}}{d \Gamma\left(\frac{d}{2}\right)} \quad \lim _{d \rightarrow \infty} V(d)=0 .&#10;$$&#10;&#10;&#10;&#10;\end{document}" title="IguanaTex Vector Display">
            <a:extLst>
              <a:ext uri="{FF2B5EF4-FFF2-40B4-BE49-F238E27FC236}">
                <a16:creationId xmlns:a16="http://schemas.microsoft.com/office/drawing/2014/main" id="{5183F9F9-F8D2-C441-FC13-FBE516D4CEA9}"/>
              </a:ext>
            </a:extLst>
          </p:cNvPr>
          <p:cNvGrpSpPr>
            <a:grpSpLocks noChangeAspect="1"/>
          </p:cNvGrpSpPr>
          <p:nvPr>
            <p:custDataLst>
              <p:tags r:id="rId1"/>
            </p:custDataLst>
          </p:nvPr>
        </p:nvGrpSpPr>
        <p:grpSpPr>
          <a:xfrm>
            <a:off x="593970" y="2948169"/>
            <a:ext cx="5997466" cy="1147444"/>
            <a:chOff x="6285368" y="3945637"/>
            <a:chExt cx="3183767" cy="609123"/>
          </a:xfrm>
        </p:grpSpPr>
        <p:sp>
          <p:nvSpPr>
            <p:cNvPr id="6" name="任意形状 5">
              <a:extLst>
                <a:ext uri="{FF2B5EF4-FFF2-40B4-BE49-F238E27FC236}">
                  <a16:creationId xmlns:a16="http://schemas.microsoft.com/office/drawing/2014/main" id="{2D588807-744B-B411-44E4-E8BA1EE24790}"/>
                </a:ext>
              </a:extLst>
            </p:cNvPr>
            <p:cNvSpPr/>
            <p:nvPr>
              <p:custDataLst>
                <p:tags r:id="rId2"/>
              </p:custDataLst>
            </p:nvPr>
          </p:nvSpPr>
          <p:spPr>
            <a:xfrm>
              <a:off x="6285368" y="4159058"/>
              <a:ext cx="162382" cy="154826"/>
            </a:xfrm>
            <a:custGeom>
              <a:avLst/>
              <a:gdLst>
                <a:gd name="connsiteX0" fmla="*/ 130434 w 162382"/>
                <a:gd name="connsiteY0" fmla="*/ 25116 h 154826"/>
                <a:gd name="connsiteX1" fmla="*/ 159585 w 162382"/>
                <a:gd name="connsiteY1" fmla="*/ 6888 h 154826"/>
                <a:gd name="connsiteX2" fmla="*/ 162546 w 162382"/>
                <a:gd name="connsiteY2" fmla="*/ 2716 h 154826"/>
                <a:gd name="connsiteX3" fmla="*/ 159585 w 162382"/>
                <a:gd name="connsiteY3" fmla="*/ 80 h 154826"/>
                <a:gd name="connsiteX4" fmla="*/ 140910 w 162382"/>
                <a:gd name="connsiteY4" fmla="*/ 739 h 154826"/>
                <a:gd name="connsiteX5" fmla="*/ 118363 w 162382"/>
                <a:gd name="connsiteY5" fmla="*/ 80 h 154826"/>
                <a:gd name="connsiteX6" fmla="*/ 114036 w 162382"/>
                <a:gd name="connsiteY6" fmla="*/ 4253 h 154826"/>
                <a:gd name="connsiteX7" fmla="*/ 117680 w 162382"/>
                <a:gd name="connsiteY7" fmla="*/ 6888 h 154826"/>
                <a:gd name="connsiteX8" fmla="*/ 128157 w 162382"/>
                <a:gd name="connsiteY8" fmla="*/ 14135 h 154826"/>
                <a:gd name="connsiteX9" fmla="*/ 124740 w 162382"/>
                <a:gd name="connsiteY9" fmla="*/ 22481 h 154826"/>
                <a:gd name="connsiteX10" fmla="*/ 54822 w 162382"/>
                <a:gd name="connsiteY10" fmla="*/ 129651 h 154826"/>
                <a:gd name="connsiteX11" fmla="*/ 39336 w 162382"/>
                <a:gd name="connsiteY11" fmla="*/ 13477 h 154826"/>
                <a:gd name="connsiteX12" fmla="*/ 55050 w 162382"/>
                <a:gd name="connsiteY12" fmla="*/ 6888 h 154826"/>
                <a:gd name="connsiteX13" fmla="*/ 60744 w 162382"/>
                <a:gd name="connsiteY13" fmla="*/ 2496 h 154826"/>
                <a:gd name="connsiteX14" fmla="*/ 57555 w 162382"/>
                <a:gd name="connsiteY14" fmla="*/ 80 h 154826"/>
                <a:gd name="connsiteX15" fmla="*/ 29315 w 162382"/>
                <a:gd name="connsiteY15" fmla="*/ 739 h 154826"/>
                <a:gd name="connsiteX16" fmla="*/ 16789 w 162382"/>
                <a:gd name="connsiteY16" fmla="*/ 519 h 154826"/>
                <a:gd name="connsiteX17" fmla="*/ 4490 w 162382"/>
                <a:gd name="connsiteY17" fmla="*/ 80 h 154826"/>
                <a:gd name="connsiteX18" fmla="*/ 163 w 162382"/>
                <a:gd name="connsiteY18" fmla="*/ 4253 h 154826"/>
                <a:gd name="connsiteX19" fmla="*/ 5857 w 162382"/>
                <a:gd name="connsiteY19" fmla="*/ 6888 h 154826"/>
                <a:gd name="connsiteX20" fmla="*/ 19522 w 162382"/>
                <a:gd name="connsiteY20" fmla="*/ 14355 h 154826"/>
                <a:gd name="connsiteX21" fmla="*/ 37514 w 162382"/>
                <a:gd name="connsiteY21" fmla="*/ 149856 h 154826"/>
                <a:gd name="connsiteX22" fmla="*/ 42069 w 162382"/>
                <a:gd name="connsiteY22" fmla="*/ 154907 h 154826"/>
                <a:gd name="connsiteX23" fmla="*/ 48445 w 162382"/>
                <a:gd name="connsiteY23" fmla="*/ 150954 h 154826"/>
                <a:gd name="connsiteX24" fmla="*/ 130434 w 162382"/>
                <a:gd name="connsiteY24" fmla="*/ 25116 h 15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382" h="154826">
                  <a:moveTo>
                    <a:pt x="130434" y="25116"/>
                  </a:moveTo>
                  <a:cubicBezTo>
                    <a:pt x="141594" y="7986"/>
                    <a:pt x="151159" y="7327"/>
                    <a:pt x="159585" y="6888"/>
                  </a:cubicBezTo>
                  <a:cubicBezTo>
                    <a:pt x="162318" y="6669"/>
                    <a:pt x="162546" y="2935"/>
                    <a:pt x="162546" y="2716"/>
                  </a:cubicBezTo>
                  <a:cubicBezTo>
                    <a:pt x="162546" y="959"/>
                    <a:pt x="161407" y="80"/>
                    <a:pt x="159585" y="80"/>
                  </a:cubicBezTo>
                  <a:cubicBezTo>
                    <a:pt x="153664" y="80"/>
                    <a:pt x="147059" y="739"/>
                    <a:pt x="140910" y="739"/>
                  </a:cubicBezTo>
                  <a:cubicBezTo>
                    <a:pt x="133395" y="739"/>
                    <a:pt x="125651" y="80"/>
                    <a:pt x="118363" y="80"/>
                  </a:cubicBezTo>
                  <a:cubicBezTo>
                    <a:pt x="116997" y="80"/>
                    <a:pt x="114036" y="80"/>
                    <a:pt x="114036" y="4253"/>
                  </a:cubicBezTo>
                  <a:cubicBezTo>
                    <a:pt x="114036" y="6669"/>
                    <a:pt x="116086" y="6888"/>
                    <a:pt x="117680" y="6888"/>
                  </a:cubicBezTo>
                  <a:cubicBezTo>
                    <a:pt x="123829" y="7327"/>
                    <a:pt x="128157" y="9524"/>
                    <a:pt x="128157" y="14135"/>
                  </a:cubicBezTo>
                  <a:cubicBezTo>
                    <a:pt x="128157" y="17430"/>
                    <a:pt x="124740" y="22261"/>
                    <a:pt x="124740" y="22481"/>
                  </a:cubicBezTo>
                  <a:lnTo>
                    <a:pt x="54822" y="129651"/>
                  </a:lnTo>
                  <a:lnTo>
                    <a:pt x="39336" y="13477"/>
                  </a:lnTo>
                  <a:cubicBezTo>
                    <a:pt x="39336" y="9743"/>
                    <a:pt x="44574" y="6888"/>
                    <a:pt x="55050" y="6888"/>
                  </a:cubicBezTo>
                  <a:cubicBezTo>
                    <a:pt x="58238" y="6888"/>
                    <a:pt x="60744" y="6888"/>
                    <a:pt x="60744" y="2496"/>
                  </a:cubicBezTo>
                  <a:cubicBezTo>
                    <a:pt x="60744" y="519"/>
                    <a:pt x="58922" y="80"/>
                    <a:pt x="57555" y="80"/>
                  </a:cubicBezTo>
                  <a:cubicBezTo>
                    <a:pt x="48445" y="80"/>
                    <a:pt x="38652" y="739"/>
                    <a:pt x="29315" y="739"/>
                  </a:cubicBezTo>
                  <a:cubicBezTo>
                    <a:pt x="25215" y="739"/>
                    <a:pt x="20888" y="519"/>
                    <a:pt x="16789" y="519"/>
                  </a:cubicBezTo>
                  <a:cubicBezTo>
                    <a:pt x="12689" y="519"/>
                    <a:pt x="8362" y="80"/>
                    <a:pt x="4490" y="80"/>
                  </a:cubicBezTo>
                  <a:cubicBezTo>
                    <a:pt x="2896" y="80"/>
                    <a:pt x="163" y="80"/>
                    <a:pt x="163" y="4253"/>
                  </a:cubicBezTo>
                  <a:cubicBezTo>
                    <a:pt x="163" y="6888"/>
                    <a:pt x="2213" y="6888"/>
                    <a:pt x="5857" y="6888"/>
                  </a:cubicBezTo>
                  <a:cubicBezTo>
                    <a:pt x="18611" y="6888"/>
                    <a:pt x="18838" y="8865"/>
                    <a:pt x="19522" y="14355"/>
                  </a:cubicBezTo>
                  <a:lnTo>
                    <a:pt x="37514" y="149856"/>
                  </a:lnTo>
                  <a:cubicBezTo>
                    <a:pt x="38197" y="154248"/>
                    <a:pt x="39108" y="154907"/>
                    <a:pt x="42069" y="154907"/>
                  </a:cubicBezTo>
                  <a:cubicBezTo>
                    <a:pt x="45712" y="154907"/>
                    <a:pt x="46623" y="153809"/>
                    <a:pt x="48445" y="150954"/>
                  </a:cubicBezTo>
                  <a:lnTo>
                    <a:pt x="130434" y="25116"/>
                  </a:lnTo>
                  <a:close/>
                </a:path>
              </a:pathLst>
            </a:custGeom>
            <a:solidFill>
              <a:srgbClr val="000000"/>
            </a:solidFill>
            <a:ln w="22833" cap="flat">
              <a:noFill/>
              <a:prstDash val="solid"/>
              <a:miter/>
            </a:ln>
          </p:spPr>
          <p:txBody>
            <a:bodyPr rtlCol="0" anchor="ctr"/>
            <a:lstStyle/>
            <a:p>
              <a:endParaRPr lang="zh-CN" altLang="en-US"/>
            </a:p>
          </p:txBody>
        </p:sp>
        <p:sp>
          <p:nvSpPr>
            <p:cNvPr id="7" name="任意形状 6">
              <a:extLst>
                <a:ext uri="{FF2B5EF4-FFF2-40B4-BE49-F238E27FC236}">
                  <a16:creationId xmlns:a16="http://schemas.microsoft.com/office/drawing/2014/main" id="{C47AB42D-31B1-18AB-8B1C-EF9E059F2525}"/>
                </a:ext>
              </a:extLst>
            </p:cNvPr>
            <p:cNvSpPr/>
            <p:nvPr>
              <p:custDataLst>
                <p:tags r:id="rId3"/>
              </p:custDataLst>
            </p:nvPr>
          </p:nvSpPr>
          <p:spPr>
            <a:xfrm>
              <a:off x="6478624" y="4144344"/>
              <a:ext cx="52837" cy="219612"/>
            </a:xfrm>
            <a:custGeom>
              <a:avLst/>
              <a:gdLst>
                <a:gd name="connsiteX0" fmla="*/ 53008 w 52837"/>
                <a:gd name="connsiteY0" fmla="*/ 217496 h 219612"/>
                <a:gd name="connsiteX1" fmla="*/ 49137 w 52837"/>
                <a:gd name="connsiteY1" fmla="*/ 212665 h 219612"/>
                <a:gd name="connsiteX2" fmla="*/ 13381 w 52837"/>
                <a:gd name="connsiteY2" fmla="*/ 109886 h 219612"/>
                <a:gd name="connsiteX3" fmla="*/ 50048 w 52837"/>
                <a:gd name="connsiteY3" fmla="*/ 6010 h 219612"/>
                <a:gd name="connsiteX4" fmla="*/ 53008 w 52837"/>
                <a:gd name="connsiteY4" fmla="*/ 2276 h 219612"/>
                <a:gd name="connsiteX5" fmla="*/ 50731 w 52837"/>
                <a:gd name="connsiteY5" fmla="*/ 80 h 219612"/>
                <a:gd name="connsiteX6" fmla="*/ 14519 w 52837"/>
                <a:gd name="connsiteY6" fmla="*/ 42905 h 219612"/>
                <a:gd name="connsiteX7" fmla="*/ 171 w 52837"/>
                <a:gd name="connsiteY7" fmla="*/ 109886 h 219612"/>
                <a:gd name="connsiteX8" fmla="*/ 15203 w 52837"/>
                <a:gd name="connsiteY8" fmla="*/ 178405 h 219612"/>
                <a:gd name="connsiteX9" fmla="*/ 50731 w 52837"/>
                <a:gd name="connsiteY9" fmla="*/ 219692 h 219612"/>
                <a:gd name="connsiteX10" fmla="*/ 53008 w 52837"/>
                <a:gd name="connsiteY10" fmla="*/ 217496 h 21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19612">
                  <a:moveTo>
                    <a:pt x="53008" y="217496"/>
                  </a:moveTo>
                  <a:cubicBezTo>
                    <a:pt x="53008" y="216837"/>
                    <a:pt x="53008" y="216398"/>
                    <a:pt x="49137" y="212665"/>
                  </a:cubicBezTo>
                  <a:cubicBezTo>
                    <a:pt x="20668" y="184994"/>
                    <a:pt x="13381" y="143487"/>
                    <a:pt x="13381" y="109886"/>
                  </a:cubicBezTo>
                  <a:cubicBezTo>
                    <a:pt x="13381" y="71674"/>
                    <a:pt x="22035" y="33461"/>
                    <a:pt x="50048" y="6010"/>
                  </a:cubicBezTo>
                  <a:cubicBezTo>
                    <a:pt x="53008" y="3374"/>
                    <a:pt x="53008" y="2935"/>
                    <a:pt x="53008" y="2276"/>
                  </a:cubicBezTo>
                  <a:cubicBezTo>
                    <a:pt x="53008" y="739"/>
                    <a:pt x="52097" y="80"/>
                    <a:pt x="50731" y="80"/>
                  </a:cubicBezTo>
                  <a:cubicBezTo>
                    <a:pt x="48453" y="80"/>
                    <a:pt x="27956" y="15014"/>
                    <a:pt x="14519" y="42905"/>
                  </a:cubicBezTo>
                  <a:cubicBezTo>
                    <a:pt x="2904" y="67062"/>
                    <a:pt x="171" y="91439"/>
                    <a:pt x="171" y="109886"/>
                  </a:cubicBezTo>
                  <a:cubicBezTo>
                    <a:pt x="171" y="127016"/>
                    <a:pt x="2677" y="153589"/>
                    <a:pt x="15203" y="178405"/>
                  </a:cubicBezTo>
                  <a:cubicBezTo>
                    <a:pt x="28867" y="205418"/>
                    <a:pt x="48453" y="219692"/>
                    <a:pt x="50731" y="219692"/>
                  </a:cubicBezTo>
                  <a:cubicBezTo>
                    <a:pt x="52097" y="219692"/>
                    <a:pt x="53008" y="219034"/>
                    <a:pt x="53008" y="217496"/>
                  </a:cubicBezTo>
                  <a:close/>
                </a:path>
              </a:pathLst>
            </a:custGeom>
            <a:solidFill>
              <a:srgbClr val="000000"/>
            </a:solidFill>
            <a:ln w="22833" cap="flat">
              <a:noFill/>
              <a:prstDash val="solid"/>
              <a:miter/>
            </a:ln>
          </p:spPr>
          <p:txBody>
            <a:bodyPr rtlCol="0" anchor="ctr"/>
            <a:lstStyle/>
            <a:p>
              <a:endParaRPr lang="zh-CN" altLang="en-US"/>
            </a:p>
          </p:txBody>
        </p:sp>
        <p:sp>
          <p:nvSpPr>
            <p:cNvPr id="16" name="任意形状 15">
              <a:extLst>
                <a:ext uri="{FF2B5EF4-FFF2-40B4-BE49-F238E27FC236}">
                  <a16:creationId xmlns:a16="http://schemas.microsoft.com/office/drawing/2014/main" id="{E647099F-44D6-BA57-A5EC-63A898E6590C}"/>
                </a:ext>
              </a:extLst>
            </p:cNvPr>
            <p:cNvSpPr/>
            <p:nvPr>
              <p:custDataLst>
                <p:tags r:id="rId4"/>
              </p:custDataLst>
            </p:nvPr>
          </p:nvSpPr>
          <p:spPr>
            <a:xfrm>
              <a:off x="6553755" y="4156642"/>
              <a:ext cx="108407" cy="154826"/>
            </a:xfrm>
            <a:custGeom>
              <a:avLst/>
              <a:gdLst>
                <a:gd name="connsiteX0" fmla="*/ 108582 w 108407"/>
                <a:gd name="connsiteY0" fmla="*/ 2496 h 154826"/>
                <a:gd name="connsiteX1" fmla="*/ 105622 w 108407"/>
                <a:gd name="connsiteY1" fmla="*/ 80 h 154826"/>
                <a:gd name="connsiteX2" fmla="*/ 76698 w 108407"/>
                <a:gd name="connsiteY2" fmla="*/ 2496 h 154826"/>
                <a:gd name="connsiteX3" fmla="*/ 73509 w 108407"/>
                <a:gd name="connsiteY3" fmla="*/ 6669 h 154826"/>
                <a:gd name="connsiteX4" fmla="*/ 78975 w 108407"/>
                <a:gd name="connsiteY4" fmla="*/ 9304 h 154826"/>
                <a:gd name="connsiteX5" fmla="*/ 90363 w 108407"/>
                <a:gd name="connsiteY5" fmla="*/ 13037 h 154826"/>
                <a:gd name="connsiteX6" fmla="*/ 89679 w 108407"/>
                <a:gd name="connsiteY6" fmla="*/ 17430 h 154826"/>
                <a:gd name="connsiteX7" fmla="*/ 76015 w 108407"/>
                <a:gd name="connsiteY7" fmla="*/ 69478 h 154826"/>
                <a:gd name="connsiteX8" fmla="*/ 55062 w 108407"/>
                <a:gd name="connsiteY8" fmla="*/ 55423 h 154826"/>
                <a:gd name="connsiteX9" fmla="*/ 175 w 108407"/>
                <a:gd name="connsiteY9" fmla="*/ 119769 h 154826"/>
                <a:gd name="connsiteX10" fmla="*/ 30465 w 108407"/>
                <a:gd name="connsiteY10" fmla="*/ 154907 h 154826"/>
                <a:gd name="connsiteX11" fmla="*/ 60072 w 108407"/>
                <a:gd name="connsiteY11" fmla="*/ 138436 h 154826"/>
                <a:gd name="connsiteX12" fmla="*/ 80797 w 108407"/>
                <a:gd name="connsiteY12" fmla="*/ 154907 h 154826"/>
                <a:gd name="connsiteX13" fmla="*/ 97650 w 108407"/>
                <a:gd name="connsiteY13" fmla="*/ 142828 h 154826"/>
                <a:gd name="connsiteX14" fmla="*/ 104483 w 108407"/>
                <a:gd name="connsiteY14" fmla="*/ 121087 h 154826"/>
                <a:gd name="connsiteX15" fmla="*/ 101750 w 108407"/>
                <a:gd name="connsiteY15" fmla="*/ 118890 h 154826"/>
                <a:gd name="connsiteX16" fmla="*/ 98561 w 108407"/>
                <a:gd name="connsiteY16" fmla="*/ 122843 h 154826"/>
                <a:gd name="connsiteX17" fmla="*/ 81253 w 108407"/>
                <a:gd name="connsiteY17" fmla="*/ 150075 h 154826"/>
                <a:gd name="connsiteX18" fmla="*/ 74420 w 108407"/>
                <a:gd name="connsiteY18" fmla="*/ 139973 h 154826"/>
                <a:gd name="connsiteX19" fmla="*/ 75787 w 108407"/>
                <a:gd name="connsiteY19" fmla="*/ 129432 h 154826"/>
                <a:gd name="connsiteX20" fmla="*/ 108582 w 108407"/>
                <a:gd name="connsiteY20" fmla="*/ 2496 h 154826"/>
                <a:gd name="connsiteX21" fmla="*/ 61211 w 108407"/>
                <a:gd name="connsiteY21" fmla="*/ 126357 h 154826"/>
                <a:gd name="connsiteX22" fmla="*/ 56656 w 108407"/>
                <a:gd name="connsiteY22" fmla="*/ 134483 h 154826"/>
                <a:gd name="connsiteX23" fmla="*/ 30921 w 108407"/>
                <a:gd name="connsiteY23" fmla="*/ 150075 h 154826"/>
                <a:gd name="connsiteX24" fmla="*/ 16345 w 108407"/>
                <a:gd name="connsiteY24" fmla="*/ 129432 h 154826"/>
                <a:gd name="connsiteX25" fmla="*/ 28871 w 108407"/>
                <a:gd name="connsiteY25" fmla="*/ 81337 h 154826"/>
                <a:gd name="connsiteX26" fmla="*/ 55290 w 108407"/>
                <a:gd name="connsiteY26" fmla="*/ 60254 h 154826"/>
                <a:gd name="connsiteX27" fmla="*/ 73282 w 108407"/>
                <a:gd name="connsiteY27" fmla="*/ 79580 h 154826"/>
                <a:gd name="connsiteX28" fmla="*/ 72598 w 108407"/>
                <a:gd name="connsiteY28" fmla="*/ 83313 h 154826"/>
                <a:gd name="connsiteX29" fmla="*/ 61211 w 108407"/>
                <a:gd name="connsiteY29" fmla="*/ 126357 h 15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07" h="154826">
                  <a:moveTo>
                    <a:pt x="108582" y="2496"/>
                  </a:moveTo>
                  <a:cubicBezTo>
                    <a:pt x="108582" y="2276"/>
                    <a:pt x="108582" y="80"/>
                    <a:pt x="105622" y="80"/>
                  </a:cubicBezTo>
                  <a:cubicBezTo>
                    <a:pt x="102205" y="80"/>
                    <a:pt x="80570" y="2057"/>
                    <a:pt x="76698" y="2496"/>
                  </a:cubicBezTo>
                  <a:cubicBezTo>
                    <a:pt x="74876" y="2716"/>
                    <a:pt x="73509" y="3814"/>
                    <a:pt x="73509" y="6669"/>
                  </a:cubicBezTo>
                  <a:cubicBezTo>
                    <a:pt x="73509" y="9304"/>
                    <a:pt x="75559" y="9304"/>
                    <a:pt x="78975" y="9304"/>
                  </a:cubicBezTo>
                  <a:cubicBezTo>
                    <a:pt x="89907" y="9304"/>
                    <a:pt x="90363" y="10841"/>
                    <a:pt x="90363" y="13037"/>
                  </a:cubicBezTo>
                  <a:lnTo>
                    <a:pt x="89679" y="17430"/>
                  </a:lnTo>
                  <a:lnTo>
                    <a:pt x="76015" y="69478"/>
                  </a:lnTo>
                  <a:cubicBezTo>
                    <a:pt x="71915" y="61352"/>
                    <a:pt x="65311" y="55423"/>
                    <a:pt x="55062" y="55423"/>
                  </a:cubicBezTo>
                  <a:cubicBezTo>
                    <a:pt x="28416" y="55423"/>
                    <a:pt x="175" y="87706"/>
                    <a:pt x="175" y="119769"/>
                  </a:cubicBezTo>
                  <a:cubicBezTo>
                    <a:pt x="175" y="140412"/>
                    <a:pt x="12701" y="154907"/>
                    <a:pt x="30465" y="154907"/>
                  </a:cubicBezTo>
                  <a:cubicBezTo>
                    <a:pt x="35020" y="154907"/>
                    <a:pt x="46408" y="154028"/>
                    <a:pt x="60072" y="138436"/>
                  </a:cubicBezTo>
                  <a:cubicBezTo>
                    <a:pt x="61894" y="147660"/>
                    <a:pt x="69865" y="154907"/>
                    <a:pt x="80797" y="154907"/>
                  </a:cubicBezTo>
                  <a:cubicBezTo>
                    <a:pt x="88768" y="154907"/>
                    <a:pt x="94006" y="149856"/>
                    <a:pt x="97650" y="142828"/>
                  </a:cubicBezTo>
                  <a:cubicBezTo>
                    <a:pt x="101522" y="134922"/>
                    <a:pt x="104483" y="121526"/>
                    <a:pt x="104483" y="121087"/>
                  </a:cubicBezTo>
                  <a:cubicBezTo>
                    <a:pt x="104483" y="118890"/>
                    <a:pt x="102433" y="118890"/>
                    <a:pt x="101750" y="118890"/>
                  </a:cubicBezTo>
                  <a:cubicBezTo>
                    <a:pt x="99472" y="118890"/>
                    <a:pt x="99245" y="119769"/>
                    <a:pt x="98561" y="122843"/>
                  </a:cubicBezTo>
                  <a:cubicBezTo>
                    <a:pt x="94690" y="137118"/>
                    <a:pt x="90590" y="150075"/>
                    <a:pt x="81253" y="150075"/>
                  </a:cubicBezTo>
                  <a:cubicBezTo>
                    <a:pt x="75104" y="150075"/>
                    <a:pt x="74420" y="144365"/>
                    <a:pt x="74420" y="139973"/>
                  </a:cubicBezTo>
                  <a:cubicBezTo>
                    <a:pt x="74420" y="134703"/>
                    <a:pt x="74876" y="133165"/>
                    <a:pt x="75787" y="129432"/>
                  </a:cubicBezTo>
                  <a:lnTo>
                    <a:pt x="108582" y="2496"/>
                  </a:lnTo>
                  <a:close/>
                  <a:moveTo>
                    <a:pt x="61211" y="126357"/>
                  </a:moveTo>
                  <a:cubicBezTo>
                    <a:pt x="60072" y="130310"/>
                    <a:pt x="60072" y="130750"/>
                    <a:pt x="56656" y="134483"/>
                  </a:cubicBezTo>
                  <a:cubicBezTo>
                    <a:pt x="46635" y="146562"/>
                    <a:pt x="37298" y="150075"/>
                    <a:pt x="30921" y="150075"/>
                  </a:cubicBezTo>
                  <a:cubicBezTo>
                    <a:pt x="19534" y="150075"/>
                    <a:pt x="16345" y="137997"/>
                    <a:pt x="16345" y="129432"/>
                  </a:cubicBezTo>
                  <a:cubicBezTo>
                    <a:pt x="16345" y="118451"/>
                    <a:pt x="23633" y="91439"/>
                    <a:pt x="28871" y="81337"/>
                  </a:cubicBezTo>
                  <a:cubicBezTo>
                    <a:pt x="35931" y="68380"/>
                    <a:pt x="46180" y="60254"/>
                    <a:pt x="55290" y="60254"/>
                  </a:cubicBezTo>
                  <a:cubicBezTo>
                    <a:pt x="70093" y="60254"/>
                    <a:pt x="73282" y="78262"/>
                    <a:pt x="73282" y="79580"/>
                  </a:cubicBezTo>
                  <a:cubicBezTo>
                    <a:pt x="73282" y="80898"/>
                    <a:pt x="72826" y="82215"/>
                    <a:pt x="72598" y="83313"/>
                  </a:cubicBezTo>
                  <a:lnTo>
                    <a:pt x="61211" y="126357"/>
                  </a:lnTo>
                  <a:close/>
                </a:path>
              </a:pathLst>
            </a:custGeom>
            <a:solidFill>
              <a:srgbClr val="000000"/>
            </a:solidFill>
            <a:ln w="22833" cap="flat">
              <a:noFill/>
              <a:prstDash val="solid"/>
              <a:miter/>
            </a:ln>
          </p:spPr>
          <p:txBody>
            <a:bodyPr rtlCol="0" anchor="ctr"/>
            <a:lstStyle/>
            <a:p>
              <a:endParaRPr lang="zh-CN" altLang="en-US"/>
            </a:p>
          </p:txBody>
        </p:sp>
        <p:sp>
          <p:nvSpPr>
            <p:cNvPr id="17" name="任意形状 16">
              <a:extLst>
                <a:ext uri="{FF2B5EF4-FFF2-40B4-BE49-F238E27FC236}">
                  <a16:creationId xmlns:a16="http://schemas.microsoft.com/office/drawing/2014/main" id="{9BE52C5E-2E45-03BD-9559-D7AC71988289}"/>
                </a:ext>
              </a:extLst>
            </p:cNvPr>
            <p:cNvSpPr/>
            <p:nvPr>
              <p:custDataLst>
                <p:tags r:id="rId5"/>
              </p:custDataLst>
            </p:nvPr>
          </p:nvSpPr>
          <p:spPr>
            <a:xfrm>
              <a:off x="6676165" y="4144344"/>
              <a:ext cx="52837" cy="219612"/>
            </a:xfrm>
            <a:custGeom>
              <a:avLst/>
              <a:gdLst>
                <a:gd name="connsiteX0" fmla="*/ 53017 w 52837"/>
                <a:gd name="connsiteY0" fmla="*/ 109886 h 219612"/>
                <a:gd name="connsiteX1" fmla="*/ 37986 w 52837"/>
                <a:gd name="connsiteY1" fmla="*/ 41367 h 219612"/>
                <a:gd name="connsiteX2" fmla="*/ 2458 w 52837"/>
                <a:gd name="connsiteY2" fmla="*/ 80 h 219612"/>
                <a:gd name="connsiteX3" fmla="*/ 180 w 52837"/>
                <a:gd name="connsiteY3" fmla="*/ 2276 h 219612"/>
                <a:gd name="connsiteX4" fmla="*/ 4508 w 52837"/>
                <a:gd name="connsiteY4" fmla="*/ 7327 h 219612"/>
                <a:gd name="connsiteX5" fmla="*/ 39808 w 52837"/>
                <a:gd name="connsiteY5" fmla="*/ 109886 h 219612"/>
                <a:gd name="connsiteX6" fmla="*/ 3141 w 52837"/>
                <a:gd name="connsiteY6" fmla="*/ 213763 h 219612"/>
                <a:gd name="connsiteX7" fmla="*/ 180 w 52837"/>
                <a:gd name="connsiteY7" fmla="*/ 217496 h 219612"/>
                <a:gd name="connsiteX8" fmla="*/ 2458 w 52837"/>
                <a:gd name="connsiteY8" fmla="*/ 219692 h 219612"/>
                <a:gd name="connsiteX9" fmla="*/ 38669 w 52837"/>
                <a:gd name="connsiteY9" fmla="*/ 176868 h 219612"/>
                <a:gd name="connsiteX10" fmla="*/ 53017 w 52837"/>
                <a:gd name="connsiteY10" fmla="*/ 109886 h 21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19612">
                  <a:moveTo>
                    <a:pt x="53017" y="109886"/>
                  </a:moveTo>
                  <a:cubicBezTo>
                    <a:pt x="53017" y="92757"/>
                    <a:pt x="50512" y="66184"/>
                    <a:pt x="37986" y="41367"/>
                  </a:cubicBezTo>
                  <a:cubicBezTo>
                    <a:pt x="24321" y="14355"/>
                    <a:pt x="4735" y="80"/>
                    <a:pt x="2458" y="80"/>
                  </a:cubicBezTo>
                  <a:cubicBezTo>
                    <a:pt x="1091" y="80"/>
                    <a:pt x="180" y="959"/>
                    <a:pt x="180" y="2276"/>
                  </a:cubicBezTo>
                  <a:cubicBezTo>
                    <a:pt x="180" y="2935"/>
                    <a:pt x="180" y="3374"/>
                    <a:pt x="4508" y="7327"/>
                  </a:cubicBezTo>
                  <a:cubicBezTo>
                    <a:pt x="26827" y="29069"/>
                    <a:pt x="39808" y="63987"/>
                    <a:pt x="39808" y="109886"/>
                  </a:cubicBezTo>
                  <a:cubicBezTo>
                    <a:pt x="39808" y="147440"/>
                    <a:pt x="31382" y="186092"/>
                    <a:pt x="3141" y="213763"/>
                  </a:cubicBezTo>
                  <a:cubicBezTo>
                    <a:pt x="180" y="216398"/>
                    <a:pt x="180" y="216837"/>
                    <a:pt x="180" y="217496"/>
                  </a:cubicBezTo>
                  <a:cubicBezTo>
                    <a:pt x="180" y="218814"/>
                    <a:pt x="1091" y="219692"/>
                    <a:pt x="2458" y="219692"/>
                  </a:cubicBezTo>
                  <a:cubicBezTo>
                    <a:pt x="4735" y="219692"/>
                    <a:pt x="25232" y="204759"/>
                    <a:pt x="38669" y="176868"/>
                  </a:cubicBezTo>
                  <a:cubicBezTo>
                    <a:pt x="50284" y="152711"/>
                    <a:pt x="53017" y="128334"/>
                    <a:pt x="53017" y="109886"/>
                  </a:cubicBezTo>
                  <a:close/>
                </a:path>
              </a:pathLst>
            </a:custGeom>
            <a:solidFill>
              <a:srgbClr val="000000"/>
            </a:solidFill>
            <a:ln w="22833" cap="flat">
              <a:noFill/>
              <a:prstDash val="solid"/>
              <a:miter/>
            </a:ln>
          </p:spPr>
          <p:txBody>
            <a:bodyPr rtlCol="0" anchor="ctr"/>
            <a:lstStyle/>
            <a:p>
              <a:endParaRPr lang="zh-CN" altLang="en-US"/>
            </a:p>
          </p:txBody>
        </p:sp>
        <p:sp>
          <p:nvSpPr>
            <p:cNvPr id="18" name="任意形状 17">
              <a:extLst>
                <a:ext uri="{FF2B5EF4-FFF2-40B4-BE49-F238E27FC236}">
                  <a16:creationId xmlns:a16="http://schemas.microsoft.com/office/drawing/2014/main" id="{3DBFF9DE-85F5-D002-348F-70BB17A35E7A}"/>
                </a:ext>
              </a:extLst>
            </p:cNvPr>
            <p:cNvSpPr/>
            <p:nvPr>
              <p:custDataLst>
                <p:tags r:id="rId6"/>
              </p:custDataLst>
            </p:nvPr>
          </p:nvSpPr>
          <p:spPr>
            <a:xfrm>
              <a:off x="6827767" y="4228455"/>
              <a:ext cx="151451" cy="51389"/>
            </a:xfrm>
            <a:custGeom>
              <a:avLst/>
              <a:gdLst>
                <a:gd name="connsiteX0" fmla="*/ 143895 w 151451"/>
                <a:gd name="connsiteY0" fmla="*/ 8865 h 51389"/>
                <a:gd name="connsiteX1" fmla="*/ 151638 w 151451"/>
                <a:gd name="connsiteY1" fmla="*/ 4473 h 51389"/>
                <a:gd name="connsiteX2" fmla="*/ 144122 w 151451"/>
                <a:gd name="connsiteY2" fmla="*/ 80 h 51389"/>
                <a:gd name="connsiteX3" fmla="*/ 7703 w 151451"/>
                <a:gd name="connsiteY3" fmla="*/ 80 h 51389"/>
                <a:gd name="connsiteX4" fmla="*/ 187 w 151451"/>
                <a:gd name="connsiteY4" fmla="*/ 4473 h 51389"/>
                <a:gd name="connsiteX5" fmla="*/ 7930 w 151451"/>
                <a:gd name="connsiteY5" fmla="*/ 8865 h 51389"/>
                <a:gd name="connsiteX6" fmla="*/ 143895 w 151451"/>
                <a:gd name="connsiteY6" fmla="*/ 8865 h 51389"/>
                <a:gd name="connsiteX7" fmla="*/ 144122 w 151451"/>
                <a:gd name="connsiteY7" fmla="*/ 51470 h 51389"/>
                <a:gd name="connsiteX8" fmla="*/ 151638 w 151451"/>
                <a:gd name="connsiteY8" fmla="*/ 47077 h 51389"/>
                <a:gd name="connsiteX9" fmla="*/ 143895 w 151451"/>
                <a:gd name="connsiteY9" fmla="*/ 42685 h 51389"/>
                <a:gd name="connsiteX10" fmla="*/ 7930 w 151451"/>
                <a:gd name="connsiteY10" fmla="*/ 42685 h 51389"/>
                <a:gd name="connsiteX11" fmla="*/ 187 w 151451"/>
                <a:gd name="connsiteY11" fmla="*/ 47077 h 51389"/>
                <a:gd name="connsiteX12" fmla="*/ 7703 w 151451"/>
                <a:gd name="connsiteY12" fmla="*/ 51470 h 51389"/>
                <a:gd name="connsiteX13" fmla="*/ 144122 w 151451"/>
                <a:gd name="connsiteY13" fmla="*/ 51470 h 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1389">
                  <a:moveTo>
                    <a:pt x="143895" y="8865"/>
                  </a:moveTo>
                  <a:cubicBezTo>
                    <a:pt x="147311" y="8865"/>
                    <a:pt x="151638" y="8865"/>
                    <a:pt x="151638" y="4473"/>
                  </a:cubicBezTo>
                  <a:cubicBezTo>
                    <a:pt x="151638" y="80"/>
                    <a:pt x="147311" y="80"/>
                    <a:pt x="144122" y="80"/>
                  </a:cubicBezTo>
                  <a:lnTo>
                    <a:pt x="7703" y="80"/>
                  </a:lnTo>
                  <a:cubicBezTo>
                    <a:pt x="4514" y="80"/>
                    <a:pt x="187" y="80"/>
                    <a:pt x="187" y="4473"/>
                  </a:cubicBezTo>
                  <a:cubicBezTo>
                    <a:pt x="187" y="8865"/>
                    <a:pt x="4514" y="8865"/>
                    <a:pt x="7930" y="8865"/>
                  </a:cubicBezTo>
                  <a:lnTo>
                    <a:pt x="143895" y="8865"/>
                  </a:lnTo>
                  <a:close/>
                  <a:moveTo>
                    <a:pt x="144122" y="51470"/>
                  </a:moveTo>
                  <a:cubicBezTo>
                    <a:pt x="147311" y="51470"/>
                    <a:pt x="151638" y="51470"/>
                    <a:pt x="151638" y="47077"/>
                  </a:cubicBezTo>
                  <a:cubicBezTo>
                    <a:pt x="151638" y="42685"/>
                    <a:pt x="147311" y="42685"/>
                    <a:pt x="143895" y="42685"/>
                  </a:cubicBezTo>
                  <a:lnTo>
                    <a:pt x="7930" y="42685"/>
                  </a:lnTo>
                  <a:cubicBezTo>
                    <a:pt x="4514" y="42685"/>
                    <a:pt x="187" y="42685"/>
                    <a:pt x="187" y="47077"/>
                  </a:cubicBezTo>
                  <a:cubicBezTo>
                    <a:pt x="187" y="51470"/>
                    <a:pt x="4514" y="51470"/>
                    <a:pt x="7703" y="51470"/>
                  </a:cubicBezTo>
                  <a:lnTo>
                    <a:pt x="144122" y="51470"/>
                  </a:lnTo>
                  <a:close/>
                </a:path>
              </a:pathLst>
            </a:custGeom>
            <a:solidFill>
              <a:srgbClr val="000000"/>
            </a:solidFill>
            <a:ln w="22833" cap="flat">
              <a:noFill/>
              <a:prstDash val="solid"/>
              <a:miter/>
            </a:ln>
          </p:spPr>
          <p:txBody>
            <a:bodyPr rtlCol="0" anchor="ctr"/>
            <a:lstStyle/>
            <a:p>
              <a:endParaRPr lang="zh-CN" altLang="en-US"/>
            </a:p>
          </p:txBody>
        </p:sp>
        <p:sp>
          <p:nvSpPr>
            <p:cNvPr id="19" name="任意形状 18">
              <a:extLst>
                <a:ext uri="{FF2B5EF4-FFF2-40B4-BE49-F238E27FC236}">
                  <a16:creationId xmlns:a16="http://schemas.microsoft.com/office/drawing/2014/main" id="{FC99B21C-141A-F172-BCC7-BAAE3DCD0A83}"/>
                </a:ext>
              </a:extLst>
            </p:cNvPr>
            <p:cNvSpPr/>
            <p:nvPr>
              <p:custDataLst>
                <p:tags r:id="rId7"/>
              </p:custDataLst>
            </p:nvPr>
          </p:nvSpPr>
          <p:spPr>
            <a:xfrm>
              <a:off x="7221592" y="4014222"/>
              <a:ext cx="90870" cy="146261"/>
            </a:xfrm>
            <a:custGeom>
              <a:avLst/>
              <a:gdLst>
                <a:gd name="connsiteX0" fmla="*/ 17741 w 90870"/>
                <a:gd name="connsiteY0" fmla="*/ 129425 h 146261"/>
                <a:gd name="connsiteX1" fmla="*/ 41882 w 90870"/>
                <a:gd name="connsiteY1" fmla="*/ 106805 h 146261"/>
                <a:gd name="connsiteX2" fmla="*/ 91075 w 90870"/>
                <a:gd name="connsiteY2" fmla="*/ 42678 h 146261"/>
                <a:gd name="connsiteX3" fmla="*/ 42793 w 90870"/>
                <a:gd name="connsiteY3" fmla="*/ 74 h 146261"/>
                <a:gd name="connsiteX4" fmla="*/ 204 w 90870"/>
                <a:gd name="connsiteY4" fmla="*/ 39823 h 146261"/>
                <a:gd name="connsiteX5" fmla="*/ 12275 w 90870"/>
                <a:gd name="connsiteY5" fmla="*/ 52122 h 146261"/>
                <a:gd name="connsiteX6" fmla="*/ 24118 w 90870"/>
                <a:gd name="connsiteY6" fmla="*/ 40482 h 146261"/>
                <a:gd name="connsiteX7" fmla="*/ 12047 w 90870"/>
                <a:gd name="connsiteY7" fmla="*/ 29062 h 146261"/>
                <a:gd name="connsiteX8" fmla="*/ 9086 w 90870"/>
                <a:gd name="connsiteY8" fmla="*/ 29282 h 146261"/>
                <a:gd name="connsiteX9" fmla="*/ 39832 w 90870"/>
                <a:gd name="connsiteY9" fmla="*/ 6881 h 146261"/>
                <a:gd name="connsiteX10" fmla="*/ 70350 w 90870"/>
                <a:gd name="connsiteY10" fmla="*/ 42678 h 146261"/>
                <a:gd name="connsiteX11" fmla="*/ 46437 w 90870"/>
                <a:gd name="connsiteY11" fmla="*/ 91213 h 146261"/>
                <a:gd name="connsiteX12" fmla="*/ 2710 w 90870"/>
                <a:gd name="connsiteY12" fmla="*/ 138210 h 146261"/>
                <a:gd name="connsiteX13" fmla="*/ 204 w 90870"/>
                <a:gd name="connsiteY13" fmla="*/ 146335 h 146261"/>
                <a:gd name="connsiteX14" fmla="*/ 84698 w 90870"/>
                <a:gd name="connsiteY14" fmla="*/ 146335 h 146261"/>
                <a:gd name="connsiteX15" fmla="*/ 91075 w 90870"/>
                <a:gd name="connsiteY15" fmla="*/ 108123 h 146261"/>
                <a:gd name="connsiteX16" fmla="*/ 85381 w 90870"/>
                <a:gd name="connsiteY16" fmla="*/ 108123 h 146261"/>
                <a:gd name="connsiteX17" fmla="*/ 80371 w 90870"/>
                <a:gd name="connsiteY17" fmla="*/ 127668 h 146261"/>
                <a:gd name="connsiteX18" fmla="*/ 58735 w 90870"/>
                <a:gd name="connsiteY18" fmla="*/ 129425 h 146261"/>
                <a:gd name="connsiteX19" fmla="*/ 17741 w 90870"/>
                <a:gd name="connsiteY19" fmla="*/ 129425 h 14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870" h="146261">
                  <a:moveTo>
                    <a:pt x="17741" y="129425"/>
                  </a:moveTo>
                  <a:lnTo>
                    <a:pt x="41882" y="106805"/>
                  </a:lnTo>
                  <a:cubicBezTo>
                    <a:pt x="77410" y="76499"/>
                    <a:pt x="91075" y="64639"/>
                    <a:pt x="91075" y="42678"/>
                  </a:cubicBezTo>
                  <a:cubicBezTo>
                    <a:pt x="91075" y="17642"/>
                    <a:pt x="70578" y="74"/>
                    <a:pt x="42793" y="74"/>
                  </a:cubicBezTo>
                  <a:cubicBezTo>
                    <a:pt x="17057" y="74"/>
                    <a:pt x="204" y="20278"/>
                    <a:pt x="204" y="39823"/>
                  </a:cubicBezTo>
                  <a:cubicBezTo>
                    <a:pt x="204" y="52122"/>
                    <a:pt x="11592" y="52122"/>
                    <a:pt x="12275" y="52122"/>
                  </a:cubicBezTo>
                  <a:cubicBezTo>
                    <a:pt x="16147" y="52122"/>
                    <a:pt x="24118" y="49486"/>
                    <a:pt x="24118" y="40482"/>
                  </a:cubicBezTo>
                  <a:cubicBezTo>
                    <a:pt x="24118" y="34772"/>
                    <a:pt x="20018" y="29062"/>
                    <a:pt x="12047" y="29062"/>
                  </a:cubicBezTo>
                  <a:cubicBezTo>
                    <a:pt x="10225" y="29062"/>
                    <a:pt x="9770" y="29062"/>
                    <a:pt x="9086" y="29282"/>
                  </a:cubicBezTo>
                  <a:cubicBezTo>
                    <a:pt x="14325" y="15007"/>
                    <a:pt x="26623" y="6881"/>
                    <a:pt x="39832" y="6881"/>
                  </a:cubicBezTo>
                  <a:cubicBezTo>
                    <a:pt x="60557" y="6881"/>
                    <a:pt x="70350" y="24670"/>
                    <a:pt x="70350" y="42678"/>
                  </a:cubicBezTo>
                  <a:cubicBezTo>
                    <a:pt x="70350" y="60247"/>
                    <a:pt x="58963" y="77597"/>
                    <a:pt x="46437" y="91213"/>
                  </a:cubicBezTo>
                  <a:lnTo>
                    <a:pt x="2710" y="138210"/>
                  </a:lnTo>
                  <a:cubicBezTo>
                    <a:pt x="204" y="140625"/>
                    <a:pt x="204" y="141065"/>
                    <a:pt x="204" y="146335"/>
                  </a:cubicBezTo>
                  <a:lnTo>
                    <a:pt x="84698" y="146335"/>
                  </a:lnTo>
                  <a:lnTo>
                    <a:pt x="91075" y="108123"/>
                  </a:lnTo>
                  <a:lnTo>
                    <a:pt x="85381" y="108123"/>
                  </a:lnTo>
                  <a:cubicBezTo>
                    <a:pt x="84243" y="114711"/>
                    <a:pt x="82648" y="124374"/>
                    <a:pt x="80371" y="127668"/>
                  </a:cubicBezTo>
                  <a:cubicBezTo>
                    <a:pt x="78777" y="129425"/>
                    <a:pt x="63745" y="129425"/>
                    <a:pt x="58735" y="129425"/>
                  </a:cubicBezTo>
                  <a:lnTo>
                    <a:pt x="17741" y="129425"/>
                  </a:lnTo>
                  <a:close/>
                </a:path>
              </a:pathLst>
            </a:custGeom>
            <a:solidFill>
              <a:srgbClr val="000000"/>
            </a:solidFill>
            <a:ln w="22833" cap="flat">
              <a:noFill/>
              <a:prstDash val="solid"/>
              <a:miter/>
            </a:ln>
          </p:spPr>
          <p:txBody>
            <a:bodyPr rtlCol="0" anchor="ctr"/>
            <a:lstStyle/>
            <a:p>
              <a:endParaRPr lang="zh-CN" altLang="en-US"/>
            </a:p>
          </p:txBody>
        </p:sp>
        <p:sp>
          <p:nvSpPr>
            <p:cNvPr id="20" name="任意形状 19">
              <a:extLst>
                <a:ext uri="{FF2B5EF4-FFF2-40B4-BE49-F238E27FC236}">
                  <a16:creationId xmlns:a16="http://schemas.microsoft.com/office/drawing/2014/main" id="{539D8272-DAE5-7F53-86E6-7B054E9AA18B}"/>
                </a:ext>
              </a:extLst>
            </p:cNvPr>
            <p:cNvSpPr/>
            <p:nvPr>
              <p:custDataLst>
                <p:tags r:id="rId8"/>
              </p:custDataLst>
            </p:nvPr>
          </p:nvSpPr>
          <p:spPr>
            <a:xfrm>
              <a:off x="7330227" y="4065831"/>
              <a:ext cx="122982" cy="97068"/>
            </a:xfrm>
            <a:custGeom>
              <a:avLst/>
              <a:gdLst>
                <a:gd name="connsiteX0" fmla="*/ 54413 w 122982"/>
                <a:gd name="connsiteY0" fmla="*/ 12811 h 97068"/>
                <a:gd name="connsiteX1" fmla="*/ 80148 w 122982"/>
                <a:gd name="connsiteY1" fmla="*/ 12811 h 97068"/>
                <a:gd name="connsiteX2" fmla="*/ 70583 w 122982"/>
                <a:gd name="connsiteY2" fmla="*/ 69471 h 97068"/>
                <a:gd name="connsiteX3" fmla="*/ 72405 w 122982"/>
                <a:gd name="connsiteY3" fmla="*/ 86161 h 97068"/>
                <a:gd name="connsiteX4" fmla="*/ 80604 w 122982"/>
                <a:gd name="connsiteY4" fmla="*/ 97142 h 97068"/>
                <a:gd name="connsiteX5" fmla="*/ 89941 w 122982"/>
                <a:gd name="connsiteY5" fmla="*/ 88797 h 97068"/>
                <a:gd name="connsiteX6" fmla="*/ 88575 w 122982"/>
                <a:gd name="connsiteY6" fmla="*/ 83965 h 97068"/>
                <a:gd name="connsiteX7" fmla="*/ 81970 w 122982"/>
                <a:gd name="connsiteY7" fmla="*/ 47729 h 97068"/>
                <a:gd name="connsiteX8" fmla="*/ 86070 w 122982"/>
                <a:gd name="connsiteY8" fmla="*/ 12811 h 97068"/>
                <a:gd name="connsiteX9" fmla="*/ 112033 w 122982"/>
                <a:gd name="connsiteY9" fmla="*/ 12811 h 97068"/>
                <a:gd name="connsiteX10" fmla="*/ 123192 w 122982"/>
                <a:gd name="connsiteY10" fmla="*/ 5344 h 97068"/>
                <a:gd name="connsiteX11" fmla="*/ 114082 w 122982"/>
                <a:gd name="connsiteY11" fmla="*/ 74 h 97068"/>
                <a:gd name="connsiteX12" fmla="*/ 37787 w 122982"/>
                <a:gd name="connsiteY12" fmla="*/ 74 h 97068"/>
                <a:gd name="connsiteX13" fmla="*/ 14102 w 122982"/>
                <a:gd name="connsiteY13" fmla="*/ 10395 h 97068"/>
                <a:gd name="connsiteX14" fmla="*/ 209 w 122982"/>
                <a:gd name="connsiteY14" fmla="*/ 30160 h 97068"/>
                <a:gd name="connsiteX15" fmla="*/ 2942 w 122982"/>
                <a:gd name="connsiteY15" fmla="*/ 32357 h 97068"/>
                <a:gd name="connsiteX16" fmla="*/ 6586 w 122982"/>
                <a:gd name="connsiteY16" fmla="*/ 29721 h 97068"/>
                <a:gd name="connsiteX17" fmla="*/ 35510 w 122982"/>
                <a:gd name="connsiteY17" fmla="*/ 12811 h 97068"/>
                <a:gd name="connsiteX18" fmla="*/ 48491 w 122982"/>
                <a:gd name="connsiteY18" fmla="*/ 12811 h 97068"/>
                <a:gd name="connsiteX19" fmla="*/ 19340 w 122982"/>
                <a:gd name="connsiteY19" fmla="*/ 85942 h 97068"/>
                <a:gd name="connsiteX20" fmla="*/ 17518 w 122982"/>
                <a:gd name="connsiteY20" fmla="*/ 91213 h 97068"/>
                <a:gd name="connsiteX21" fmla="*/ 24123 w 122982"/>
                <a:gd name="connsiteY21" fmla="*/ 97142 h 97068"/>
                <a:gd name="connsiteX22" fmla="*/ 35510 w 122982"/>
                <a:gd name="connsiteY22" fmla="*/ 82867 h 97068"/>
                <a:gd name="connsiteX23" fmla="*/ 41659 w 122982"/>
                <a:gd name="connsiteY23" fmla="*/ 61345 h 97068"/>
                <a:gd name="connsiteX24" fmla="*/ 54413 w 122982"/>
                <a:gd name="connsiteY24" fmla="*/ 12811 h 9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982" h="97068">
                  <a:moveTo>
                    <a:pt x="54413" y="12811"/>
                  </a:moveTo>
                  <a:lnTo>
                    <a:pt x="80148" y="12811"/>
                  </a:lnTo>
                  <a:cubicBezTo>
                    <a:pt x="72633" y="45314"/>
                    <a:pt x="70583" y="54757"/>
                    <a:pt x="70583" y="69471"/>
                  </a:cubicBezTo>
                  <a:cubicBezTo>
                    <a:pt x="70583" y="72765"/>
                    <a:pt x="70583" y="78695"/>
                    <a:pt x="72405" y="86161"/>
                  </a:cubicBezTo>
                  <a:cubicBezTo>
                    <a:pt x="74682" y="95824"/>
                    <a:pt x="77187" y="97142"/>
                    <a:pt x="80604" y="97142"/>
                  </a:cubicBezTo>
                  <a:cubicBezTo>
                    <a:pt x="85159" y="97142"/>
                    <a:pt x="89941" y="93189"/>
                    <a:pt x="89941" y="88797"/>
                  </a:cubicBezTo>
                  <a:cubicBezTo>
                    <a:pt x="89941" y="87479"/>
                    <a:pt x="89941" y="87040"/>
                    <a:pt x="88575" y="83965"/>
                  </a:cubicBezTo>
                  <a:cubicBezTo>
                    <a:pt x="81970" y="68153"/>
                    <a:pt x="81970" y="53879"/>
                    <a:pt x="81970" y="47729"/>
                  </a:cubicBezTo>
                  <a:cubicBezTo>
                    <a:pt x="81970" y="36090"/>
                    <a:pt x="83564" y="24231"/>
                    <a:pt x="86070" y="12811"/>
                  </a:cubicBezTo>
                  <a:lnTo>
                    <a:pt x="112033" y="12811"/>
                  </a:lnTo>
                  <a:cubicBezTo>
                    <a:pt x="114993" y="12811"/>
                    <a:pt x="123192" y="12811"/>
                    <a:pt x="123192" y="5344"/>
                  </a:cubicBezTo>
                  <a:cubicBezTo>
                    <a:pt x="123192" y="74"/>
                    <a:pt x="118409" y="74"/>
                    <a:pt x="114082" y="74"/>
                  </a:cubicBezTo>
                  <a:lnTo>
                    <a:pt x="37787" y="74"/>
                  </a:lnTo>
                  <a:cubicBezTo>
                    <a:pt x="32777" y="74"/>
                    <a:pt x="24123" y="74"/>
                    <a:pt x="14102" y="10395"/>
                  </a:cubicBezTo>
                  <a:cubicBezTo>
                    <a:pt x="6131" y="18960"/>
                    <a:pt x="209" y="29062"/>
                    <a:pt x="209" y="30160"/>
                  </a:cubicBezTo>
                  <a:cubicBezTo>
                    <a:pt x="209" y="30380"/>
                    <a:pt x="209" y="32357"/>
                    <a:pt x="2942" y="32357"/>
                  </a:cubicBezTo>
                  <a:cubicBezTo>
                    <a:pt x="4764" y="32357"/>
                    <a:pt x="5220" y="31478"/>
                    <a:pt x="6586" y="29721"/>
                  </a:cubicBezTo>
                  <a:cubicBezTo>
                    <a:pt x="17746" y="12811"/>
                    <a:pt x="30955" y="12811"/>
                    <a:pt x="35510" y="12811"/>
                  </a:cubicBezTo>
                  <a:lnTo>
                    <a:pt x="48491" y="12811"/>
                  </a:lnTo>
                  <a:cubicBezTo>
                    <a:pt x="41204" y="39384"/>
                    <a:pt x="28905" y="65957"/>
                    <a:pt x="19340" y="85942"/>
                  </a:cubicBezTo>
                  <a:cubicBezTo>
                    <a:pt x="17518" y="89236"/>
                    <a:pt x="17518" y="89675"/>
                    <a:pt x="17518" y="91213"/>
                  </a:cubicBezTo>
                  <a:cubicBezTo>
                    <a:pt x="17518" y="95385"/>
                    <a:pt x="21162" y="97142"/>
                    <a:pt x="24123" y="97142"/>
                  </a:cubicBezTo>
                  <a:cubicBezTo>
                    <a:pt x="30955" y="97142"/>
                    <a:pt x="32777" y="90993"/>
                    <a:pt x="35510" y="82867"/>
                  </a:cubicBezTo>
                  <a:cubicBezTo>
                    <a:pt x="38698" y="72765"/>
                    <a:pt x="38698" y="72326"/>
                    <a:pt x="41659" y="61345"/>
                  </a:cubicBezTo>
                  <a:lnTo>
                    <a:pt x="54413" y="12811"/>
                  </a:lnTo>
                  <a:close/>
                </a:path>
              </a:pathLst>
            </a:custGeom>
            <a:solidFill>
              <a:srgbClr val="000000"/>
            </a:solidFill>
            <a:ln w="22833" cap="flat">
              <a:noFill/>
              <a:prstDash val="solid"/>
              <a:miter/>
            </a:ln>
          </p:spPr>
          <p:txBody>
            <a:bodyPr rtlCol="0" anchor="ctr"/>
            <a:lstStyle/>
            <a:p>
              <a:endParaRPr lang="zh-CN" altLang="en-US"/>
            </a:p>
          </p:txBody>
        </p:sp>
        <p:sp>
          <p:nvSpPr>
            <p:cNvPr id="21" name="任意形状 20">
              <a:extLst>
                <a:ext uri="{FF2B5EF4-FFF2-40B4-BE49-F238E27FC236}">
                  <a16:creationId xmlns:a16="http://schemas.microsoft.com/office/drawing/2014/main" id="{8306313E-5D10-340D-4BBF-9F793F7F52B3}"/>
                </a:ext>
              </a:extLst>
            </p:cNvPr>
            <p:cNvSpPr/>
            <p:nvPr>
              <p:custDataLst>
                <p:tags r:id="rId9"/>
              </p:custDataLst>
            </p:nvPr>
          </p:nvSpPr>
          <p:spPr>
            <a:xfrm>
              <a:off x="7501356" y="3945637"/>
              <a:ext cx="65932" cy="77342"/>
            </a:xfrm>
            <a:custGeom>
              <a:avLst/>
              <a:gdLst>
                <a:gd name="connsiteX0" fmla="*/ 63644 w 65932"/>
                <a:gd name="connsiteY0" fmla="*/ 4169 h 77342"/>
                <a:gd name="connsiteX1" fmla="*/ 64099 w 65932"/>
                <a:gd name="connsiteY1" fmla="*/ 1863 h 77342"/>
                <a:gd name="connsiteX2" fmla="*/ 60569 w 65932"/>
                <a:gd name="connsiteY2" fmla="*/ 106 h 77342"/>
                <a:gd name="connsiteX3" fmla="*/ 46563 w 65932"/>
                <a:gd name="connsiteY3" fmla="*/ 1094 h 77342"/>
                <a:gd name="connsiteX4" fmla="*/ 43830 w 65932"/>
                <a:gd name="connsiteY4" fmla="*/ 1753 h 77342"/>
                <a:gd name="connsiteX5" fmla="*/ 43033 w 65932"/>
                <a:gd name="connsiteY5" fmla="*/ 4279 h 77342"/>
                <a:gd name="connsiteX6" fmla="*/ 46449 w 65932"/>
                <a:gd name="connsiteY6" fmla="*/ 6145 h 77342"/>
                <a:gd name="connsiteX7" fmla="*/ 50321 w 65932"/>
                <a:gd name="connsiteY7" fmla="*/ 6365 h 77342"/>
                <a:gd name="connsiteX8" fmla="*/ 52598 w 65932"/>
                <a:gd name="connsiteY8" fmla="*/ 7792 h 77342"/>
                <a:gd name="connsiteX9" fmla="*/ 51232 w 65932"/>
                <a:gd name="connsiteY9" fmla="*/ 13612 h 77342"/>
                <a:gd name="connsiteX10" fmla="*/ 45880 w 65932"/>
                <a:gd name="connsiteY10" fmla="*/ 34256 h 77342"/>
                <a:gd name="connsiteX11" fmla="*/ 32215 w 65932"/>
                <a:gd name="connsiteY11" fmla="*/ 27667 h 77342"/>
                <a:gd name="connsiteX12" fmla="*/ 217 w 65932"/>
                <a:gd name="connsiteY12" fmla="*/ 58303 h 77342"/>
                <a:gd name="connsiteX13" fmla="*/ 20144 w 65932"/>
                <a:gd name="connsiteY13" fmla="*/ 77409 h 77342"/>
                <a:gd name="connsiteX14" fmla="*/ 38136 w 65932"/>
                <a:gd name="connsiteY14" fmla="*/ 69723 h 77342"/>
                <a:gd name="connsiteX15" fmla="*/ 51573 w 65932"/>
                <a:gd name="connsiteY15" fmla="*/ 77409 h 77342"/>
                <a:gd name="connsiteX16" fmla="*/ 61594 w 65932"/>
                <a:gd name="connsiteY16" fmla="*/ 71260 h 77342"/>
                <a:gd name="connsiteX17" fmla="*/ 66149 w 65932"/>
                <a:gd name="connsiteY17" fmla="*/ 60389 h 77342"/>
                <a:gd name="connsiteX18" fmla="*/ 63758 w 65932"/>
                <a:gd name="connsiteY18" fmla="*/ 58852 h 77342"/>
                <a:gd name="connsiteX19" fmla="*/ 61025 w 65932"/>
                <a:gd name="connsiteY19" fmla="*/ 61268 h 77342"/>
                <a:gd name="connsiteX20" fmla="*/ 52029 w 65932"/>
                <a:gd name="connsiteY20" fmla="*/ 73676 h 77342"/>
                <a:gd name="connsiteX21" fmla="*/ 47474 w 65932"/>
                <a:gd name="connsiteY21" fmla="*/ 67856 h 77342"/>
                <a:gd name="connsiteX22" fmla="*/ 47929 w 65932"/>
                <a:gd name="connsiteY22" fmla="*/ 64342 h 77342"/>
                <a:gd name="connsiteX23" fmla="*/ 63644 w 65932"/>
                <a:gd name="connsiteY23" fmla="*/ 4169 h 77342"/>
                <a:gd name="connsiteX24" fmla="*/ 38819 w 65932"/>
                <a:gd name="connsiteY24" fmla="*/ 61597 h 77342"/>
                <a:gd name="connsiteX25" fmla="*/ 36314 w 65932"/>
                <a:gd name="connsiteY25" fmla="*/ 65660 h 77342"/>
                <a:gd name="connsiteX26" fmla="*/ 20486 w 65932"/>
                <a:gd name="connsiteY26" fmla="*/ 73676 h 77342"/>
                <a:gd name="connsiteX27" fmla="*/ 10465 w 65932"/>
                <a:gd name="connsiteY27" fmla="*/ 62476 h 77342"/>
                <a:gd name="connsiteX28" fmla="*/ 17184 w 65932"/>
                <a:gd name="connsiteY28" fmla="*/ 40185 h 77342"/>
                <a:gd name="connsiteX29" fmla="*/ 32215 w 65932"/>
                <a:gd name="connsiteY29" fmla="*/ 31401 h 77342"/>
                <a:gd name="connsiteX30" fmla="*/ 44058 w 65932"/>
                <a:gd name="connsiteY30" fmla="*/ 40954 h 77342"/>
                <a:gd name="connsiteX31" fmla="*/ 38819 w 65932"/>
                <a:gd name="connsiteY31" fmla="*/ 61597 h 7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932" h="77342">
                  <a:moveTo>
                    <a:pt x="63644" y="4169"/>
                  </a:moveTo>
                  <a:cubicBezTo>
                    <a:pt x="64099" y="2631"/>
                    <a:pt x="64099" y="2412"/>
                    <a:pt x="64099" y="1863"/>
                  </a:cubicBezTo>
                  <a:cubicBezTo>
                    <a:pt x="64099" y="-4"/>
                    <a:pt x="62391" y="-4"/>
                    <a:pt x="60569" y="106"/>
                  </a:cubicBezTo>
                  <a:lnTo>
                    <a:pt x="46563" y="1094"/>
                  </a:lnTo>
                  <a:cubicBezTo>
                    <a:pt x="44627" y="1204"/>
                    <a:pt x="44399" y="1314"/>
                    <a:pt x="43830" y="1753"/>
                  </a:cubicBezTo>
                  <a:cubicBezTo>
                    <a:pt x="43374" y="2302"/>
                    <a:pt x="43033" y="3620"/>
                    <a:pt x="43033" y="4279"/>
                  </a:cubicBezTo>
                  <a:cubicBezTo>
                    <a:pt x="43033" y="6145"/>
                    <a:pt x="44855" y="6145"/>
                    <a:pt x="46449" y="6145"/>
                  </a:cubicBezTo>
                  <a:cubicBezTo>
                    <a:pt x="46563" y="6145"/>
                    <a:pt x="48613" y="6145"/>
                    <a:pt x="50321" y="6365"/>
                  </a:cubicBezTo>
                  <a:cubicBezTo>
                    <a:pt x="52484" y="6584"/>
                    <a:pt x="52598" y="6914"/>
                    <a:pt x="52598" y="7792"/>
                  </a:cubicBezTo>
                  <a:cubicBezTo>
                    <a:pt x="52598" y="8341"/>
                    <a:pt x="51687" y="11636"/>
                    <a:pt x="51232" y="13612"/>
                  </a:cubicBezTo>
                  <a:lnTo>
                    <a:pt x="45880" y="34256"/>
                  </a:lnTo>
                  <a:cubicBezTo>
                    <a:pt x="43716" y="31401"/>
                    <a:pt x="39389" y="27667"/>
                    <a:pt x="32215" y="27667"/>
                  </a:cubicBezTo>
                  <a:cubicBezTo>
                    <a:pt x="16159" y="27667"/>
                    <a:pt x="217" y="42711"/>
                    <a:pt x="217" y="58303"/>
                  </a:cubicBezTo>
                  <a:cubicBezTo>
                    <a:pt x="217" y="69503"/>
                    <a:pt x="8757" y="77409"/>
                    <a:pt x="20144" y="77409"/>
                  </a:cubicBezTo>
                  <a:cubicBezTo>
                    <a:pt x="29482" y="77409"/>
                    <a:pt x="36770" y="71041"/>
                    <a:pt x="38136" y="69723"/>
                  </a:cubicBezTo>
                  <a:cubicBezTo>
                    <a:pt x="40186" y="75103"/>
                    <a:pt x="46449" y="77409"/>
                    <a:pt x="51573" y="77409"/>
                  </a:cubicBezTo>
                  <a:cubicBezTo>
                    <a:pt x="56128" y="77409"/>
                    <a:pt x="59203" y="74884"/>
                    <a:pt x="61594" y="71260"/>
                  </a:cubicBezTo>
                  <a:cubicBezTo>
                    <a:pt x="64555" y="66978"/>
                    <a:pt x="66149" y="61158"/>
                    <a:pt x="66149" y="60389"/>
                  </a:cubicBezTo>
                  <a:cubicBezTo>
                    <a:pt x="66149" y="58852"/>
                    <a:pt x="64213" y="58852"/>
                    <a:pt x="63758" y="58852"/>
                  </a:cubicBezTo>
                  <a:cubicBezTo>
                    <a:pt x="61708" y="58852"/>
                    <a:pt x="61594" y="59511"/>
                    <a:pt x="61025" y="61268"/>
                  </a:cubicBezTo>
                  <a:cubicBezTo>
                    <a:pt x="58975" y="69394"/>
                    <a:pt x="56014" y="73676"/>
                    <a:pt x="52029" y="73676"/>
                  </a:cubicBezTo>
                  <a:cubicBezTo>
                    <a:pt x="48840" y="73676"/>
                    <a:pt x="47474" y="71260"/>
                    <a:pt x="47474" y="67856"/>
                  </a:cubicBezTo>
                  <a:cubicBezTo>
                    <a:pt x="47474" y="66648"/>
                    <a:pt x="47588" y="65441"/>
                    <a:pt x="47929" y="64342"/>
                  </a:cubicBezTo>
                  <a:lnTo>
                    <a:pt x="63644" y="4169"/>
                  </a:lnTo>
                  <a:close/>
                  <a:moveTo>
                    <a:pt x="38819" y="61597"/>
                  </a:moveTo>
                  <a:cubicBezTo>
                    <a:pt x="38364" y="63244"/>
                    <a:pt x="38364" y="63464"/>
                    <a:pt x="36314" y="65660"/>
                  </a:cubicBezTo>
                  <a:cubicBezTo>
                    <a:pt x="32101" y="70272"/>
                    <a:pt x="26180" y="73676"/>
                    <a:pt x="20486" y="73676"/>
                  </a:cubicBezTo>
                  <a:cubicBezTo>
                    <a:pt x="16500" y="73676"/>
                    <a:pt x="10465" y="71590"/>
                    <a:pt x="10465" y="62476"/>
                  </a:cubicBezTo>
                  <a:cubicBezTo>
                    <a:pt x="10465" y="57425"/>
                    <a:pt x="13198" y="45895"/>
                    <a:pt x="17184" y="40185"/>
                  </a:cubicBezTo>
                  <a:cubicBezTo>
                    <a:pt x="21625" y="34146"/>
                    <a:pt x="27432" y="31401"/>
                    <a:pt x="32215" y="31401"/>
                  </a:cubicBezTo>
                  <a:cubicBezTo>
                    <a:pt x="37339" y="31401"/>
                    <a:pt x="42236" y="34365"/>
                    <a:pt x="44058" y="40954"/>
                  </a:cubicBezTo>
                  <a:lnTo>
                    <a:pt x="38819" y="61597"/>
                  </a:lnTo>
                  <a:close/>
                </a:path>
              </a:pathLst>
            </a:custGeom>
            <a:solidFill>
              <a:srgbClr val="000000"/>
            </a:solidFill>
            <a:ln w="22833" cap="flat">
              <a:noFill/>
              <a:prstDash val="solid"/>
              <a:miter/>
            </a:ln>
          </p:spPr>
          <p:txBody>
            <a:bodyPr rtlCol="0" anchor="ctr"/>
            <a:lstStyle/>
            <a:p>
              <a:endParaRPr lang="zh-CN" altLang="en-US"/>
            </a:p>
          </p:txBody>
        </p:sp>
        <p:sp>
          <p:nvSpPr>
            <p:cNvPr id="22" name="任意形状 21">
              <a:extLst>
                <a:ext uri="{FF2B5EF4-FFF2-40B4-BE49-F238E27FC236}">
                  <a16:creationId xmlns:a16="http://schemas.microsoft.com/office/drawing/2014/main" id="{888FA8C9-852E-37B2-C97D-FD9B854A5EDB}"/>
                </a:ext>
              </a:extLst>
            </p:cNvPr>
            <p:cNvSpPr/>
            <p:nvPr>
              <p:custDataLst>
                <p:tags r:id="rId10"/>
              </p:custDataLst>
            </p:nvPr>
          </p:nvSpPr>
          <p:spPr>
            <a:xfrm>
              <a:off x="7489400" y="4038623"/>
              <a:ext cx="84232" cy="7466"/>
            </a:xfrm>
            <a:custGeom>
              <a:avLst/>
              <a:gdLst>
                <a:gd name="connsiteX0" fmla="*/ 0 w 84232"/>
                <a:gd name="connsiteY0" fmla="*/ 0 h 7466"/>
                <a:gd name="connsiteX1" fmla="*/ 84232 w 84232"/>
                <a:gd name="connsiteY1" fmla="*/ 0 h 7466"/>
                <a:gd name="connsiteX2" fmla="*/ 84232 w 84232"/>
                <a:gd name="connsiteY2" fmla="*/ 7466 h 7466"/>
                <a:gd name="connsiteX3" fmla="*/ 0 w 84232"/>
                <a:gd name="connsiteY3" fmla="*/ 7466 h 7466"/>
              </a:gdLst>
              <a:ahLst/>
              <a:cxnLst>
                <a:cxn ang="0">
                  <a:pos x="connsiteX0" y="connsiteY0"/>
                </a:cxn>
                <a:cxn ang="0">
                  <a:pos x="connsiteX1" y="connsiteY1"/>
                </a:cxn>
                <a:cxn ang="0">
                  <a:pos x="connsiteX2" y="connsiteY2"/>
                </a:cxn>
                <a:cxn ang="0">
                  <a:pos x="connsiteX3" y="connsiteY3"/>
                </a:cxn>
              </a:cxnLst>
              <a:rect l="l" t="t" r="r" b="b"/>
              <a:pathLst>
                <a:path w="84232" h="7466">
                  <a:moveTo>
                    <a:pt x="0" y="0"/>
                  </a:moveTo>
                  <a:lnTo>
                    <a:pt x="84232" y="0"/>
                  </a:lnTo>
                  <a:lnTo>
                    <a:pt x="84232" y="7466"/>
                  </a:lnTo>
                  <a:lnTo>
                    <a:pt x="0" y="7466"/>
                  </a:lnTo>
                  <a:close/>
                </a:path>
              </a:pathLst>
            </a:custGeom>
            <a:solidFill>
              <a:srgbClr val="000000"/>
            </a:solidFill>
            <a:ln w="22833" cap="flat">
              <a:noFill/>
              <a:prstDash val="solid"/>
              <a:miter/>
            </a:ln>
          </p:spPr>
          <p:txBody>
            <a:bodyPr rtlCol="0" anchor="ctr"/>
            <a:lstStyle/>
            <a:p>
              <a:endParaRPr lang="zh-CN" altLang="en-US"/>
            </a:p>
          </p:txBody>
        </p:sp>
        <p:sp>
          <p:nvSpPr>
            <p:cNvPr id="23" name="任意形状 22">
              <a:extLst>
                <a:ext uri="{FF2B5EF4-FFF2-40B4-BE49-F238E27FC236}">
                  <a16:creationId xmlns:a16="http://schemas.microsoft.com/office/drawing/2014/main" id="{02CC2469-0309-C5D8-C6A7-39294EBB8DA6}"/>
                </a:ext>
              </a:extLst>
            </p:cNvPr>
            <p:cNvSpPr/>
            <p:nvPr>
              <p:custDataLst>
                <p:tags r:id="rId11"/>
              </p:custDataLst>
            </p:nvPr>
          </p:nvSpPr>
          <p:spPr>
            <a:xfrm>
              <a:off x="7503129" y="4060573"/>
              <a:ext cx="56708" cy="73130"/>
            </a:xfrm>
            <a:custGeom>
              <a:avLst/>
              <a:gdLst>
                <a:gd name="connsiteX0" fmla="*/ 56925 w 56708"/>
                <a:gd name="connsiteY0" fmla="*/ 52011 h 73130"/>
                <a:gd name="connsiteX1" fmla="*/ 52143 w 56708"/>
                <a:gd name="connsiteY1" fmla="*/ 52011 h 73130"/>
                <a:gd name="connsiteX2" fmla="*/ 48840 w 56708"/>
                <a:gd name="connsiteY2" fmla="*/ 62003 h 73130"/>
                <a:gd name="connsiteX3" fmla="*/ 36656 w 56708"/>
                <a:gd name="connsiteY3" fmla="*/ 62662 h 73130"/>
                <a:gd name="connsiteX4" fmla="*/ 14337 w 56708"/>
                <a:gd name="connsiteY4" fmla="*/ 62662 h 73130"/>
                <a:gd name="connsiteX5" fmla="*/ 37112 w 56708"/>
                <a:gd name="connsiteY5" fmla="*/ 46740 h 73130"/>
                <a:gd name="connsiteX6" fmla="*/ 56925 w 56708"/>
                <a:gd name="connsiteY6" fmla="*/ 21924 h 73130"/>
                <a:gd name="connsiteX7" fmla="*/ 26863 w 56708"/>
                <a:gd name="connsiteY7" fmla="*/ 72 h 73130"/>
                <a:gd name="connsiteX8" fmla="*/ 217 w 56708"/>
                <a:gd name="connsiteY8" fmla="*/ 19398 h 73130"/>
                <a:gd name="connsiteX9" fmla="*/ 6821 w 56708"/>
                <a:gd name="connsiteY9" fmla="*/ 26096 h 73130"/>
                <a:gd name="connsiteX10" fmla="*/ 13540 w 56708"/>
                <a:gd name="connsiteY10" fmla="*/ 19618 h 73130"/>
                <a:gd name="connsiteX11" fmla="*/ 7049 w 56708"/>
                <a:gd name="connsiteY11" fmla="*/ 13139 h 73130"/>
                <a:gd name="connsiteX12" fmla="*/ 24472 w 56708"/>
                <a:gd name="connsiteY12" fmla="*/ 4904 h 73130"/>
                <a:gd name="connsiteX13" fmla="*/ 44741 w 56708"/>
                <a:gd name="connsiteY13" fmla="*/ 22034 h 73130"/>
                <a:gd name="connsiteX14" fmla="*/ 29368 w 56708"/>
                <a:gd name="connsiteY14" fmla="*/ 45422 h 73130"/>
                <a:gd name="connsiteX15" fmla="*/ 1583 w 56708"/>
                <a:gd name="connsiteY15" fmla="*/ 68152 h 73130"/>
                <a:gd name="connsiteX16" fmla="*/ 217 w 56708"/>
                <a:gd name="connsiteY16" fmla="*/ 69909 h 73130"/>
                <a:gd name="connsiteX17" fmla="*/ 217 w 56708"/>
                <a:gd name="connsiteY17" fmla="*/ 73203 h 73130"/>
                <a:gd name="connsiteX18" fmla="*/ 53168 w 56708"/>
                <a:gd name="connsiteY18" fmla="*/ 73203 h 73130"/>
                <a:gd name="connsiteX19" fmla="*/ 56925 w 56708"/>
                <a:gd name="connsiteY19" fmla="*/ 52011 h 7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708" h="73130">
                  <a:moveTo>
                    <a:pt x="56925" y="52011"/>
                  </a:moveTo>
                  <a:lnTo>
                    <a:pt x="52143" y="52011"/>
                  </a:lnTo>
                  <a:cubicBezTo>
                    <a:pt x="51801" y="54097"/>
                    <a:pt x="50662" y="60905"/>
                    <a:pt x="48840" y="62003"/>
                  </a:cubicBezTo>
                  <a:cubicBezTo>
                    <a:pt x="47929" y="62662"/>
                    <a:pt x="38364" y="62662"/>
                    <a:pt x="36656" y="62662"/>
                  </a:cubicBezTo>
                  <a:lnTo>
                    <a:pt x="14337" y="62662"/>
                  </a:lnTo>
                  <a:cubicBezTo>
                    <a:pt x="21853" y="57281"/>
                    <a:pt x="30279" y="51132"/>
                    <a:pt x="37112" y="46740"/>
                  </a:cubicBezTo>
                  <a:cubicBezTo>
                    <a:pt x="47360" y="39932"/>
                    <a:pt x="56925" y="33563"/>
                    <a:pt x="56925" y="21924"/>
                  </a:cubicBezTo>
                  <a:cubicBezTo>
                    <a:pt x="56925" y="7869"/>
                    <a:pt x="43147" y="72"/>
                    <a:pt x="26863" y="72"/>
                  </a:cubicBezTo>
                  <a:cubicBezTo>
                    <a:pt x="11490" y="72"/>
                    <a:pt x="217" y="8637"/>
                    <a:pt x="217" y="19398"/>
                  </a:cubicBezTo>
                  <a:cubicBezTo>
                    <a:pt x="217" y="25108"/>
                    <a:pt x="5227" y="26096"/>
                    <a:pt x="6821" y="26096"/>
                  </a:cubicBezTo>
                  <a:cubicBezTo>
                    <a:pt x="9896" y="26096"/>
                    <a:pt x="13540" y="24120"/>
                    <a:pt x="13540" y="19618"/>
                  </a:cubicBezTo>
                  <a:cubicBezTo>
                    <a:pt x="13540" y="15665"/>
                    <a:pt x="10579" y="13469"/>
                    <a:pt x="7049" y="13139"/>
                  </a:cubicBezTo>
                  <a:cubicBezTo>
                    <a:pt x="10237" y="8198"/>
                    <a:pt x="16842" y="4904"/>
                    <a:pt x="24472" y="4904"/>
                  </a:cubicBezTo>
                  <a:cubicBezTo>
                    <a:pt x="35517" y="4904"/>
                    <a:pt x="44741" y="11273"/>
                    <a:pt x="44741" y="22034"/>
                  </a:cubicBezTo>
                  <a:cubicBezTo>
                    <a:pt x="44741" y="31257"/>
                    <a:pt x="38136" y="38285"/>
                    <a:pt x="29368" y="45422"/>
                  </a:cubicBezTo>
                  <a:lnTo>
                    <a:pt x="1583" y="68152"/>
                  </a:lnTo>
                  <a:cubicBezTo>
                    <a:pt x="444" y="69140"/>
                    <a:pt x="331" y="69140"/>
                    <a:pt x="217" y="69909"/>
                  </a:cubicBezTo>
                  <a:lnTo>
                    <a:pt x="217" y="73203"/>
                  </a:lnTo>
                  <a:lnTo>
                    <a:pt x="53168" y="73203"/>
                  </a:lnTo>
                  <a:lnTo>
                    <a:pt x="56925" y="52011"/>
                  </a:lnTo>
                  <a:close/>
                </a:path>
              </a:pathLst>
            </a:custGeom>
            <a:solidFill>
              <a:srgbClr val="000000"/>
            </a:solidFill>
            <a:ln w="22833" cap="flat">
              <a:noFill/>
              <a:prstDash val="solid"/>
              <a:miter/>
            </a:ln>
          </p:spPr>
          <p:txBody>
            <a:bodyPr rtlCol="0" anchor="ctr"/>
            <a:lstStyle/>
            <a:p>
              <a:endParaRPr lang="zh-CN" altLang="en-US"/>
            </a:p>
          </p:txBody>
        </p:sp>
        <p:sp>
          <p:nvSpPr>
            <p:cNvPr id="24" name="任意形状 23">
              <a:extLst>
                <a:ext uri="{FF2B5EF4-FFF2-40B4-BE49-F238E27FC236}">
                  <a16:creationId xmlns:a16="http://schemas.microsoft.com/office/drawing/2014/main" id="{9AD652FE-D7A5-5B2A-2985-4DAB17B36103}"/>
                </a:ext>
              </a:extLst>
            </p:cNvPr>
            <p:cNvSpPr/>
            <p:nvPr>
              <p:custDataLst>
                <p:tags r:id="rId12"/>
              </p:custDataLst>
            </p:nvPr>
          </p:nvSpPr>
          <p:spPr>
            <a:xfrm>
              <a:off x="7082740" y="4249758"/>
              <a:ext cx="657071" cy="8784"/>
            </a:xfrm>
            <a:custGeom>
              <a:avLst/>
              <a:gdLst>
                <a:gd name="connsiteX0" fmla="*/ 0 w 657071"/>
                <a:gd name="connsiteY0" fmla="*/ 0 h 8784"/>
                <a:gd name="connsiteX1" fmla="*/ 657072 w 657071"/>
                <a:gd name="connsiteY1" fmla="*/ 0 h 8784"/>
                <a:gd name="connsiteX2" fmla="*/ 657072 w 657071"/>
                <a:gd name="connsiteY2" fmla="*/ 8784 h 8784"/>
                <a:gd name="connsiteX3" fmla="*/ 0 w 657071"/>
                <a:gd name="connsiteY3" fmla="*/ 8784 h 8784"/>
              </a:gdLst>
              <a:ahLst/>
              <a:cxnLst>
                <a:cxn ang="0">
                  <a:pos x="connsiteX0" y="connsiteY0"/>
                </a:cxn>
                <a:cxn ang="0">
                  <a:pos x="connsiteX1" y="connsiteY1"/>
                </a:cxn>
                <a:cxn ang="0">
                  <a:pos x="connsiteX2" y="connsiteY2"/>
                </a:cxn>
                <a:cxn ang="0">
                  <a:pos x="connsiteX3" y="connsiteY3"/>
                </a:cxn>
              </a:cxnLst>
              <a:rect l="l" t="t" r="r" b="b"/>
              <a:pathLst>
                <a:path w="657071" h="8784">
                  <a:moveTo>
                    <a:pt x="0" y="0"/>
                  </a:moveTo>
                  <a:lnTo>
                    <a:pt x="657072" y="0"/>
                  </a:lnTo>
                  <a:lnTo>
                    <a:pt x="657072" y="8784"/>
                  </a:lnTo>
                  <a:lnTo>
                    <a:pt x="0" y="8784"/>
                  </a:lnTo>
                  <a:close/>
                </a:path>
              </a:pathLst>
            </a:custGeom>
            <a:solidFill>
              <a:srgbClr val="000000"/>
            </a:solidFill>
            <a:ln w="22833" cap="flat">
              <a:noFill/>
              <a:prstDash val="solid"/>
              <a:miter/>
            </a:ln>
          </p:spPr>
          <p:txBody>
            <a:bodyPr rtlCol="0" anchor="ctr"/>
            <a:lstStyle/>
            <a:p>
              <a:endParaRPr lang="zh-CN" altLang="en-US"/>
            </a:p>
          </p:txBody>
        </p:sp>
        <p:sp>
          <p:nvSpPr>
            <p:cNvPr id="25" name="任意形状 24">
              <a:extLst>
                <a:ext uri="{FF2B5EF4-FFF2-40B4-BE49-F238E27FC236}">
                  <a16:creationId xmlns:a16="http://schemas.microsoft.com/office/drawing/2014/main" id="{39975560-CF00-9870-EE67-AAFAC41839A3}"/>
                </a:ext>
              </a:extLst>
            </p:cNvPr>
            <p:cNvSpPr/>
            <p:nvPr>
              <p:custDataLst>
                <p:tags r:id="rId13"/>
              </p:custDataLst>
            </p:nvPr>
          </p:nvSpPr>
          <p:spPr>
            <a:xfrm>
              <a:off x="7091850" y="4325707"/>
              <a:ext cx="108407" cy="154826"/>
            </a:xfrm>
            <a:custGeom>
              <a:avLst/>
              <a:gdLst>
                <a:gd name="connsiteX0" fmla="*/ 108606 w 108407"/>
                <a:gd name="connsiteY0" fmla="*/ 2504 h 154826"/>
                <a:gd name="connsiteX1" fmla="*/ 105645 w 108407"/>
                <a:gd name="connsiteY1" fmla="*/ 88 h 154826"/>
                <a:gd name="connsiteX2" fmla="*/ 76721 w 108407"/>
                <a:gd name="connsiteY2" fmla="*/ 2504 h 154826"/>
                <a:gd name="connsiteX3" fmla="*/ 73533 w 108407"/>
                <a:gd name="connsiteY3" fmla="*/ 6676 h 154826"/>
                <a:gd name="connsiteX4" fmla="*/ 78999 w 108407"/>
                <a:gd name="connsiteY4" fmla="*/ 9312 h 154826"/>
                <a:gd name="connsiteX5" fmla="*/ 90386 w 108407"/>
                <a:gd name="connsiteY5" fmla="*/ 13045 h 154826"/>
                <a:gd name="connsiteX6" fmla="*/ 89703 w 108407"/>
                <a:gd name="connsiteY6" fmla="*/ 17437 h 154826"/>
                <a:gd name="connsiteX7" fmla="*/ 76038 w 108407"/>
                <a:gd name="connsiteY7" fmla="*/ 69485 h 154826"/>
                <a:gd name="connsiteX8" fmla="*/ 55085 w 108407"/>
                <a:gd name="connsiteY8" fmla="*/ 55430 h 154826"/>
                <a:gd name="connsiteX9" fmla="*/ 199 w 108407"/>
                <a:gd name="connsiteY9" fmla="*/ 119777 h 154826"/>
                <a:gd name="connsiteX10" fmla="*/ 30489 w 108407"/>
                <a:gd name="connsiteY10" fmla="*/ 154915 h 154826"/>
                <a:gd name="connsiteX11" fmla="*/ 60096 w 108407"/>
                <a:gd name="connsiteY11" fmla="*/ 138444 h 154826"/>
                <a:gd name="connsiteX12" fmla="*/ 80821 w 108407"/>
                <a:gd name="connsiteY12" fmla="*/ 154915 h 154826"/>
                <a:gd name="connsiteX13" fmla="*/ 97674 w 108407"/>
                <a:gd name="connsiteY13" fmla="*/ 142836 h 154826"/>
                <a:gd name="connsiteX14" fmla="*/ 104506 w 108407"/>
                <a:gd name="connsiteY14" fmla="*/ 121094 h 154826"/>
                <a:gd name="connsiteX15" fmla="*/ 101773 w 108407"/>
                <a:gd name="connsiteY15" fmla="*/ 118898 h 154826"/>
                <a:gd name="connsiteX16" fmla="*/ 98585 w 108407"/>
                <a:gd name="connsiteY16" fmla="*/ 122851 h 154826"/>
                <a:gd name="connsiteX17" fmla="*/ 81276 w 108407"/>
                <a:gd name="connsiteY17" fmla="*/ 150083 h 154826"/>
                <a:gd name="connsiteX18" fmla="*/ 74444 w 108407"/>
                <a:gd name="connsiteY18" fmla="*/ 139981 h 154826"/>
                <a:gd name="connsiteX19" fmla="*/ 75810 w 108407"/>
                <a:gd name="connsiteY19" fmla="*/ 129439 h 154826"/>
                <a:gd name="connsiteX20" fmla="*/ 108606 w 108407"/>
                <a:gd name="connsiteY20" fmla="*/ 2504 h 154826"/>
                <a:gd name="connsiteX21" fmla="*/ 61235 w 108407"/>
                <a:gd name="connsiteY21" fmla="*/ 126365 h 154826"/>
                <a:gd name="connsiteX22" fmla="*/ 56680 w 108407"/>
                <a:gd name="connsiteY22" fmla="*/ 134491 h 154826"/>
                <a:gd name="connsiteX23" fmla="*/ 30944 w 108407"/>
                <a:gd name="connsiteY23" fmla="*/ 150083 h 154826"/>
                <a:gd name="connsiteX24" fmla="*/ 16369 w 108407"/>
                <a:gd name="connsiteY24" fmla="*/ 129439 h 154826"/>
                <a:gd name="connsiteX25" fmla="*/ 28895 w 108407"/>
                <a:gd name="connsiteY25" fmla="*/ 81344 h 154826"/>
                <a:gd name="connsiteX26" fmla="*/ 55313 w 108407"/>
                <a:gd name="connsiteY26" fmla="*/ 60262 h 154826"/>
                <a:gd name="connsiteX27" fmla="*/ 73305 w 108407"/>
                <a:gd name="connsiteY27" fmla="*/ 79588 h 154826"/>
                <a:gd name="connsiteX28" fmla="*/ 72622 w 108407"/>
                <a:gd name="connsiteY28" fmla="*/ 83321 h 154826"/>
                <a:gd name="connsiteX29" fmla="*/ 61235 w 108407"/>
                <a:gd name="connsiteY29" fmla="*/ 126365 h 15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07" h="154826">
                  <a:moveTo>
                    <a:pt x="108606" y="2504"/>
                  </a:moveTo>
                  <a:cubicBezTo>
                    <a:pt x="108606" y="2284"/>
                    <a:pt x="108606" y="88"/>
                    <a:pt x="105645" y="88"/>
                  </a:cubicBezTo>
                  <a:cubicBezTo>
                    <a:pt x="102229" y="88"/>
                    <a:pt x="80593" y="2064"/>
                    <a:pt x="76721" y="2504"/>
                  </a:cubicBezTo>
                  <a:cubicBezTo>
                    <a:pt x="74899" y="2723"/>
                    <a:pt x="73533" y="3821"/>
                    <a:pt x="73533" y="6676"/>
                  </a:cubicBezTo>
                  <a:cubicBezTo>
                    <a:pt x="73533" y="9312"/>
                    <a:pt x="75583" y="9312"/>
                    <a:pt x="78999" y="9312"/>
                  </a:cubicBezTo>
                  <a:cubicBezTo>
                    <a:pt x="89931" y="9312"/>
                    <a:pt x="90386" y="10849"/>
                    <a:pt x="90386" y="13045"/>
                  </a:cubicBezTo>
                  <a:lnTo>
                    <a:pt x="89703" y="17437"/>
                  </a:lnTo>
                  <a:lnTo>
                    <a:pt x="76038" y="69485"/>
                  </a:lnTo>
                  <a:cubicBezTo>
                    <a:pt x="71939" y="61360"/>
                    <a:pt x="65334" y="55430"/>
                    <a:pt x="55085" y="55430"/>
                  </a:cubicBezTo>
                  <a:cubicBezTo>
                    <a:pt x="28439" y="55430"/>
                    <a:pt x="199" y="87713"/>
                    <a:pt x="199" y="119777"/>
                  </a:cubicBezTo>
                  <a:cubicBezTo>
                    <a:pt x="199" y="140420"/>
                    <a:pt x="12725" y="154915"/>
                    <a:pt x="30489" y="154915"/>
                  </a:cubicBezTo>
                  <a:cubicBezTo>
                    <a:pt x="35044" y="154915"/>
                    <a:pt x="46431" y="154036"/>
                    <a:pt x="60096" y="138444"/>
                  </a:cubicBezTo>
                  <a:cubicBezTo>
                    <a:pt x="61918" y="147667"/>
                    <a:pt x="69889" y="154915"/>
                    <a:pt x="80821" y="154915"/>
                  </a:cubicBezTo>
                  <a:cubicBezTo>
                    <a:pt x="88792" y="154915"/>
                    <a:pt x="94030" y="149863"/>
                    <a:pt x="97674" y="142836"/>
                  </a:cubicBezTo>
                  <a:cubicBezTo>
                    <a:pt x="101546" y="134930"/>
                    <a:pt x="104506" y="121533"/>
                    <a:pt x="104506" y="121094"/>
                  </a:cubicBezTo>
                  <a:cubicBezTo>
                    <a:pt x="104506" y="118898"/>
                    <a:pt x="102457" y="118898"/>
                    <a:pt x="101773" y="118898"/>
                  </a:cubicBezTo>
                  <a:cubicBezTo>
                    <a:pt x="99496" y="118898"/>
                    <a:pt x="99268" y="119777"/>
                    <a:pt x="98585" y="122851"/>
                  </a:cubicBezTo>
                  <a:cubicBezTo>
                    <a:pt x="94713" y="137126"/>
                    <a:pt x="90614" y="150083"/>
                    <a:pt x="81276" y="150083"/>
                  </a:cubicBezTo>
                  <a:cubicBezTo>
                    <a:pt x="75127" y="150083"/>
                    <a:pt x="74444" y="144373"/>
                    <a:pt x="74444" y="139981"/>
                  </a:cubicBezTo>
                  <a:cubicBezTo>
                    <a:pt x="74444" y="134710"/>
                    <a:pt x="74899" y="133173"/>
                    <a:pt x="75810" y="129439"/>
                  </a:cubicBezTo>
                  <a:lnTo>
                    <a:pt x="108606" y="2504"/>
                  </a:lnTo>
                  <a:close/>
                  <a:moveTo>
                    <a:pt x="61235" y="126365"/>
                  </a:moveTo>
                  <a:cubicBezTo>
                    <a:pt x="60096" y="130318"/>
                    <a:pt x="60096" y="130757"/>
                    <a:pt x="56680" y="134491"/>
                  </a:cubicBezTo>
                  <a:cubicBezTo>
                    <a:pt x="46659" y="146569"/>
                    <a:pt x="37321" y="150083"/>
                    <a:pt x="30944" y="150083"/>
                  </a:cubicBezTo>
                  <a:cubicBezTo>
                    <a:pt x="19557" y="150083"/>
                    <a:pt x="16369" y="138004"/>
                    <a:pt x="16369" y="129439"/>
                  </a:cubicBezTo>
                  <a:cubicBezTo>
                    <a:pt x="16369" y="118459"/>
                    <a:pt x="23657" y="91447"/>
                    <a:pt x="28895" y="81344"/>
                  </a:cubicBezTo>
                  <a:cubicBezTo>
                    <a:pt x="35955" y="68387"/>
                    <a:pt x="46203" y="60262"/>
                    <a:pt x="55313" y="60262"/>
                  </a:cubicBezTo>
                  <a:cubicBezTo>
                    <a:pt x="70117" y="60262"/>
                    <a:pt x="73305" y="78270"/>
                    <a:pt x="73305" y="79588"/>
                  </a:cubicBezTo>
                  <a:cubicBezTo>
                    <a:pt x="73305" y="80905"/>
                    <a:pt x="72850" y="82223"/>
                    <a:pt x="72622" y="83321"/>
                  </a:cubicBezTo>
                  <a:lnTo>
                    <a:pt x="61235" y="126365"/>
                  </a:lnTo>
                  <a:close/>
                </a:path>
              </a:pathLst>
            </a:custGeom>
            <a:solidFill>
              <a:srgbClr val="000000"/>
            </a:solidFill>
            <a:ln w="22833" cap="flat">
              <a:noFill/>
              <a:prstDash val="solid"/>
              <a:miter/>
            </a:ln>
          </p:spPr>
          <p:txBody>
            <a:bodyPr rtlCol="0" anchor="ctr"/>
            <a:lstStyle/>
            <a:p>
              <a:endParaRPr lang="zh-CN" altLang="en-US"/>
            </a:p>
          </p:txBody>
        </p:sp>
        <p:sp>
          <p:nvSpPr>
            <p:cNvPr id="26" name="任意形状 25">
              <a:extLst>
                <a:ext uri="{FF2B5EF4-FFF2-40B4-BE49-F238E27FC236}">
                  <a16:creationId xmlns:a16="http://schemas.microsoft.com/office/drawing/2014/main" id="{73CBD5D1-A1A4-DFDD-20A9-B10272E373F5}"/>
                </a:ext>
              </a:extLst>
            </p:cNvPr>
            <p:cNvSpPr/>
            <p:nvPr>
              <p:custDataLst>
                <p:tags r:id="rId14"/>
              </p:custDataLst>
            </p:nvPr>
          </p:nvSpPr>
          <p:spPr>
            <a:xfrm>
              <a:off x="7208795" y="4328781"/>
              <a:ext cx="125032" cy="149336"/>
            </a:xfrm>
            <a:custGeom>
              <a:avLst/>
              <a:gdLst>
                <a:gd name="connsiteX0" fmla="*/ 118860 w 125032"/>
                <a:gd name="connsiteY0" fmla="*/ 88 h 149336"/>
                <a:gd name="connsiteX1" fmla="*/ 204 w 125032"/>
                <a:gd name="connsiteY1" fmla="*/ 88 h 149336"/>
                <a:gd name="connsiteX2" fmla="*/ 204 w 125032"/>
                <a:gd name="connsiteY2" fmla="*/ 6896 h 149336"/>
                <a:gd name="connsiteX3" fmla="*/ 5670 w 125032"/>
                <a:gd name="connsiteY3" fmla="*/ 6896 h 149336"/>
                <a:gd name="connsiteX4" fmla="*/ 23662 w 125032"/>
                <a:gd name="connsiteY4" fmla="*/ 17218 h 149336"/>
                <a:gd name="connsiteX5" fmla="*/ 23662 w 125032"/>
                <a:gd name="connsiteY5" fmla="*/ 132294 h 149336"/>
                <a:gd name="connsiteX6" fmla="*/ 5670 w 125032"/>
                <a:gd name="connsiteY6" fmla="*/ 142616 h 149336"/>
                <a:gd name="connsiteX7" fmla="*/ 204 w 125032"/>
                <a:gd name="connsiteY7" fmla="*/ 142616 h 149336"/>
                <a:gd name="connsiteX8" fmla="*/ 204 w 125032"/>
                <a:gd name="connsiteY8" fmla="*/ 149424 h 149336"/>
                <a:gd name="connsiteX9" fmla="*/ 34821 w 125032"/>
                <a:gd name="connsiteY9" fmla="*/ 148765 h 149336"/>
                <a:gd name="connsiteX10" fmla="*/ 73083 w 125032"/>
                <a:gd name="connsiteY10" fmla="*/ 149424 h 149336"/>
                <a:gd name="connsiteX11" fmla="*/ 73083 w 125032"/>
                <a:gd name="connsiteY11" fmla="*/ 142616 h 149336"/>
                <a:gd name="connsiteX12" fmla="*/ 65567 w 125032"/>
                <a:gd name="connsiteY12" fmla="*/ 142616 h 149336"/>
                <a:gd name="connsiteX13" fmla="*/ 43931 w 125032"/>
                <a:gd name="connsiteY13" fmla="*/ 132075 h 149336"/>
                <a:gd name="connsiteX14" fmla="*/ 43931 w 125032"/>
                <a:gd name="connsiteY14" fmla="*/ 15680 h 149336"/>
                <a:gd name="connsiteX15" fmla="*/ 55091 w 125032"/>
                <a:gd name="connsiteY15" fmla="*/ 6896 h 149336"/>
                <a:gd name="connsiteX16" fmla="*/ 78549 w 125032"/>
                <a:gd name="connsiteY16" fmla="*/ 6896 h 149336"/>
                <a:gd name="connsiteX17" fmla="*/ 119543 w 125032"/>
                <a:gd name="connsiteY17" fmla="*/ 49501 h 149336"/>
                <a:gd name="connsiteX18" fmla="*/ 125236 w 125032"/>
                <a:gd name="connsiteY18" fmla="*/ 49501 h 149336"/>
                <a:gd name="connsiteX19" fmla="*/ 118860 w 125032"/>
                <a:gd name="connsiteY19" fmla="*/ 88 h 14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032" h="149336">
                  <a:moveTo>
                    <a:pt x="118860" y="88"/>
                  </a:moveTo>
                  <a:lnTo>
                    <a:pt x="204" y="88"/>
                  </a:lnTo>
                  <a:lnTo>
                    <a:pt x="204" y="6896"/>
                  </a:lnTo>
                  <a:lnTo>
                    <a:pt x="5670" y="6896"/>
                  </a:lnTo>
                  <a:cubicBezTo>
                    <a:pt x="23206" y="6896"/>
                    <a:pt x="23662" y="9312"/>
                    <a:pt x="23662" y="17218"/>
                  </a:cubicBezTo>
                  <a:lnTo>
                    <a:pt x="23662" y="132294"/>
                  </a:lnTo>
                  <a:cubicBezTo>
                    <a:pt x="23662" y="140200"/>
                    <a:pt x="23206" y="142616"/>
                    <a:pt x="5670" y="142616"/>
                  </a:cubicBezTo>
                  <a:lnTo>
                    <a:pt x="204" y="142616"/>
                  </a:lnTo>
                  <a:lnTo>
                    <a:pt x="204" y="149424"/>
                  </a:lnTo>
                  <a:cubicBezTo>
                    <a:pt x="8175" y="148765"/>
                    <a:pt x="25939" y="148765"/>
                    <a:pt x="34821" y="148765"/>
                  </a:cubicBezTo>
                  <a:cubicBezTo>
                    <a:pt x="44159" y="148765"/>
                    <a:pt x="64884" y="148765"/>
                    <a:pt x="73083" y="149424"/>
                  </a:cubicBezTo>
                  <a:lnTo>
                    <a:pt x="73083" y="142616"/>
                  </a:lnTo>
                  <a:lnTo>
                    <a:pt x="65567" y="142616"/>
                  </a:lnTo>
                  <a:cubicBezTo>
                    <a:pt x="43931" y="142616"/>
                    <a:pt x="43931" y="139761"/>
                    <a:pt x="43931" y="132075"/>
                  </a:cubicBezTo>
                  <a:lnTo>
                    <a:pt x="43931" y="15680"/>
                  </a:lnTo>
                  <a:cubicBezTo>
                    <a:pt x="43931" y="8433"/>
                    <a:pt x="44387" y="6896"/>
                    <a:pt x="55091" y="6896"/>
                  </a:cubicBezTo>
                  <a:lnTo>
                    <a:pt x="78549" y="6896"/>
                  </a:lnTo>
                  <a:cubicBezTo>
                    <a:pt x="111116" y="6896"/>
                    <a:pt x="115899" y="19853"/>
                    <a:pt x="119543" y="49501"/>
                  </a:cubicBezTo>
                  <a:lnTo>
                    <a:pt x="125236" y="49501"/>
                  </a:lnTo>
                  <a:lnTo>
                    <a:pt x="118860" y="88"/>
                  </a:lnTo>
                  <a:close/>
                </a:path>
              </a:pathLst>
            </a:custGeom>
            <a:solidFill>
              <a:srgbClr val="000000"/>
            </a:solidFill>
            <a:ln w="22833" cap="flat">
              <a:noFill/>
              <a:prstDash val="solid"/>
              <a:miter/>
            </a:ln>
          </p:spPr>
          <p:txBody>
            <a:bodyPr rtlCol="0" anchor="ctr"/>
            <a:lstStyle/>
            <a:p>
              <a:endParaRPr lang="zh-CN" altLang="en-US"/>
            </a:p>
          </p:txBody>
        </p:sp>
        <p:sp>
          <p:nvSpPr>
            <p:cNvPr id="27" name="任意形状 26">
              <a:extLst>
                <a:ext uri="{FF2B5EF4-FFF2-40B4-BE49-F238E27FC236}">
                  <a16:creationId xmlns:a16="http://schemas.microsoft.com/office/drawing/2014/main" id="{892EB76C-BE84-4C23-B09C-90CF6AF2DD37}"/>
                </a:ext>
              </a:extLst>
            </p:cNvPr>
            <p:cNvSpPr/>
            <p:nvPr>
              <p:custDataLst>
                <p:tags r:id="rId15"/>
              </p:custDataLst>
            </p:nvPr>
          </p:nvSpPr>
          <p:spPr>
            <a:xfrm>
              <a:off x="7416195" y="4291446"/>
              <a:ext cx="59441" cy="263314"/>
            </a:xfrm>
            <a:custGeom>
              <a:avLst/>
              <a:gdLst>
                <a:gd name="connsiteX0" fmla="*/ 59653 w 59441"/>
                <a:gd name="connsiteY0" fmla="*/ 261199 h 263314"/>
                <a:gd name="connsiteX1" fmla="*/ 58743 w 59441"/>
                <a:gd name="connsiteY1" fmla="*/ 259222 h 263314"/>
                <a:gd name="connsiteX2" fmla="*/ 23214 w 59441"/>
                <a:gd name="connsiteY2" fmla="*/ 194876 h 263314"/>
                <a:gd name="connsiteX3" fmla="*/ 15926 w 59441"/>
                <a:gd name="connsiteY3" fmla="*/ 131847 h 263314"/>
                <a:gd name="connsiteX4" fmla="*/ 57604 w 59441"/>
                <a:gd name="connsiteY4" fmla="*/ 5131 h 263314"/>
                <a:gd name="connsiteX5" fmla="*/ 59653 w 59441"/>
                <a:gd name="connsiteY5" fmla="*/ 2276 h 263314"/>
                <a:gd name="connsiteX6" fmla="*/ 56921 w 59441"/>
                <a:gd name="connsiteY6" fmla="*/ 80 h 263314"/>
                <a:gd name="connsiteX7" fmla="*/ 38245 w 59441"/>
                <a:gd name="connsiteY7" fmla="*/ 16551 h 263314"/>
                <a:gd name="connsiteX8" fmla="*/ 212 w 59441"/>
                <a:gd name="connsiteY8" fmla="*/ 131628 h 263314"/>
                <a:gd name="connsiteX9" fmla="*/ 35740 w 59441"/>
                <a:gd name="connsiteY9" fmla="*/ 244069 h 263314"/>
                <a:gd name="connsiteX10" fmla="*/ 56921 w 59441"/>
                <a:gd name="connsiteY10" fmla="*/ 263395 h 263314"/>
                <a:gd name="connsiteX11" fmla="*/ 59653 w 59441"/>
                <a:gd name="connsiteY11" fmla="*/ 261199 h 26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441" h="263314">
                  <a:moveTo>
                    <a:pt x="59653" y="261199"/>
                  </a:moveTo>
                  <a:cubicBezTo>
                    <a:pt x="59653" y="260320"/>
                    <a:pt x="59198" y="259881"/>
                    <a:pt x="58743" y="259222"/>
                  </a:cubicBezTo>
                  <a:cubicBezTo>
                    <a:pt x="48266" y="248461"/>
                    <a:pt x="32779" y="230673"/>
                    <a:pt x="23214" y="194876"/>
                  </a:cubicBezTo>
                  <a:cubicBezTo>
                    <a:pt x="17976" y="174891"/>
                    <a:pt x="15926" y="152271"/>
                    <a:pt x="15926" y="131847"/>
                  </a:cubicBezTo>
                  <a:cubicBezTo>
                    <a:pt x="15926" y="74089"/>
                    <a:pt x="30274" y="33681"/>
                    <a:pt x="57604" y="5131"/>
                  </a:cubicBezTo>
                  <a:cubicBezTo>
                    <a:pt x="59653" y="3154"/>
                    <a:pt x="59653" y="2715"/>
                    <a:pt x="59653" y="2276"/>
                  </a:cubicBezTo>
                  <a:cubicBezTo>
                    <a:pt x="59653" y="80"/>
                    <a:pt x="57832" y="80"/>
                    <a:pt x="56921" y="80"/>
                  </a:cubicBezTo>
                  <a:cubicBezTo>
                    <a:pt x="53504" y="80"/>
                    <a:pt x="41206" y="13257"/>
                    <a:pt x="38245" y="16551"/>
                  </a:cubicBezTo>
                  <a:cubicBezTo>
                    <a:pt x="15015" y="43124"/>
                    <a:pt x="212" y="82654"/>
                    <a:pt x="212" y="131628"/>
                  </a:cubicBezTo>
                  <a:cubicBezTo>
                    <a:pt x="212" y="162812"/>
                    <a:pt x="5905" y="206955"/>
                    <a:pt x="35740" y="244069"/>
                  </a:cubicBezTo>
                  <a:cubicBezTo>
                    <a:pt x="38018" y="246704"/>
                    <a:pt x="52821" y="263395"/>
                    <a:pt x="56921" y="263395"/>
                  </a:cubicBezTo>
                  <a:cubicBezTo>
                    <a:pt x="57832" y="263395"/>
                    <a:pt x="59653" y="263395"/>
                    <a:pt x="59653" y="261199"/>
                  </a:cubicBezTo>
                  <a:close/>
                </a:path>
              </a:pathLst>
            </a:custGeom>
            <a:solidFill>
              <a:srgbClr val="000000"/>
            </a:solidFill>
            <a:ln w="22833" cap="flat">
              <a:noFill/>
              <a:prstDash val="solid"/>
              <a:miter/>
            </a:ln>
          </p:spPr>
          <p:txBody>
            <a:bodyPr rtlCol="0" anchor="ctr"/>
            <a:lstStyle/>
            <a:p>
              <a:endParaRPr lang="zh-CN" altLang="en-US"/>
            </a:p>
          </p:txBody>
        </p:sp>
        <p:sp>
          <p:nvSpPr>
            <p:cNvPr id="28" name="任意形状 27">
              <a:extLst>
                <a:ext uri="{FF2B5EF4-FFF2-40B4-BE49-F238E27FC236}">
                  <a16:creationId xmlns:a16="http://schemas.microsoft.com/office/drawing/2014/main" id="{E6C4AF59-4CEA-47B2-6257-F81280A2F2C0}"/>
                </a:ext>
              </a:extLst>
            </p:cNvPr>
            <p:cNvSpPr/>
            <p:nvPr>
              <p:custDataLst>
                <p:tags r:id="rId16"/>
              </p:custDataLst>
            </p:nvPr>
          </p:nvSpPr>
          <p:spPr>
            <a:xfrm>
              <a:off x="7523016" y="4284962"/>
              <a:ext cx="81942" cy="108224"/>
            </a:xfrm>
            <a:custGeom>
              <a:avLst/>
              <a:gdLst>
                <a:gd name="connsiteX0" fmla="*/ 81523 w 81942"/>
                <a:gd name="connsiteY0" fmla="*/ 4696 h 108224"/>
                <a:gd name="connsiteX1" fmla="*/ 82161 w 81942"/>
                <a:gd name="connsiteY1" fmla="*/ 2236 h 108224"/>
                <a:gd name="connsiteX2" fmla="*/ 79610 w 81942"/>
                <a:gd name="connsiteY2" fmla="*/ 84 h 108224"/>
                <a:gd name="connsiteX3" fmla="*/ 59204 w 81942"/>
                <a:gd name="connsiteY3" fmla="*/ 1621 h 108224"/>
                <a:gd name="connsiteX4" fmla="*/ 55696 w 81942"/>
                <a:gd name="connsiteY4" fmla="*/ 5157 h 108224"/>
                <a:gd name="connsiteX5" fmla="*/ 59841 w 81942"/>
                <a:gd name="connsiteY5" fmla="*/ 7309 h 108224"/>
                <a:gd name="connsiteX6" fmla="*/ 67494 w 81942"/>
                <a:gd name="connsiteY6" fmla="*/ 9615 h 108224"/>
                <a:gd name="connsiteX7" fmla="*/ 66856 w 81942"/>
                <a:gd name="connsiteY7" fmla="*/ 12997 h 108224"/>
                <a:gd name="connsiteX8" fmla="*/ 57769 w 81942"/>
                <a:gd name="connsiteY8" fmla="*/ 48047 h 108224"/>
                <a:gd name="connsiteX9" fmla="*/ 41348 w 81942"/>
                <a:gd name="connsiteY9" fmla="*/ 38977 h 108224"/>
                <a:gd name="connsiteX10" fmla="*/ 218 w 81942"/>
                <a:gd name="connsiteY10" fmla="*/ 82790 h 108224"/>
                <a:gd name="connsiteX11" fmla="*/ 24290 w 81942"/>
                <a:gd name="connsiteY11" fmla="*/ 108309 h 108224"/>
                <a:gd name="connsiteX12" fmla="*/ 46928 w 81942"/>
                <a:gd name="connsiteY12" fmla="*/ 97548 h 108224"/>
                <a:gd name="connsiteX13" fmla="*/ 63349 w 81942"/>
                <a:gd name="connsiteY13" fmla="*/ 108309 h 108224"/>
                <a:gd name="connsiteX14" fmla="*/ 75943 w 81942"/>
                <a:gd name="connsiteY14" fmla="*/ 100161 h 108224"/>
                <a:gd name="connsiteX15" fmla="*/ 81523 w 81942"/>
                <a:gd name="connsiteY15" fmla="*/ 84788 h 108224"/>
                <a:gd name="connsiteX16" fmla="*/ 78972 w 81942"/>
                <a:gd name="connsiteY16" fmla="*/ 82790 h 108224"/>
                <a:gd name="connsiteX17" fmla="*/ 75465 w 81942"/>
                <a:gd name="connsiteY17" fmla="*/ 87556 h 108224"/>
                <a:gd name="connsiteX18" fmla="*/ 63827 w 81942"/>
                <a:gd name="connsiteY18" fmla="*/ 104004 h 108224"/>
                <a:gd name="connsiteX19" fmla="*/ 58566 w 81942"/>
                <a:gd name="connsiteY19" fmla="*/ 96472 h 108224"/>
                <a:gd name="connsiteX20" fmla="*/ 59363 w 81942"/>
                <a:gd name="connsiteY20" fmla="*/ 90169 h 108224"/>
                <a:gd name="connsiteX21" fmla="*/ 81523 w 81942"/>
                <a:gd name="connsiteY21" fmla="*/ 4696 h 108224"/>
                <a:gd name="connsiteX22" fmla="*/ 47566 w 81942"/>
                <a:gd name="connsiteY22" fmla="*/ 87556 h 108224"/>
                <a:gd name="connsiteX23" fmla="*/ 39435 w 81942"/>
                <a:gd name="connsiteY23" fmla="*/ 97855 h 108224"/>
                <a:gd name="connsiteX24" fmla="*/ 24769 w 81942"/>
                <a:gd name="connsiteY24" fmla="*/ 104004 h 108224"/>
                <a:gd name="connsiteX25" fmla="*/ 13131 w 81942"/>
                <a:gd name="connsiteY25" fmla="*/ 89093 h 108224"/>
                <a:gd name="connsiteX26" fmla="*/ 21421 w 81942"/>
                <a:gd name="connsiteY26" fmla="*/ 57886 h 108224"/>
                <a:gd name="connsiteX27" fmla="*/ 41348 w 81942"/>
                <a:gd name="connsiteY27" fmla="*/ 43282 h 108224"/>
                <a:gd name="connsiteX28" fmla="*/ 55537 w 81942"/>
                <a:gd name="connsiteY28" fmla="*/ 56656 h 108224"/>
                <a:gd name="connsiteX29" fmla="*/ 55059 w 81942"/>
                <a:gd name="connsiteY29" fmla="*/ 58808 h 108224"/>
                <a:gd name="connsiteX30" fmla="*/ 47566 w 81942"/>
                <a:gd name="connsiteY30" fmla="*/ 87556 h 1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942" h="108224">
                  <a:moveTo>
                    <a:pt x="81523" y="4696"/>
                  </a:moveTo>
                  <a:cubicBezTo>
                    <a:pt x="81682" y="4388"/>
                    <a:pt x="82161" y="2390"/>
                    <a:pt x="82161" y="2236"/>
                  </a:cubicBezTo>
                  <a:cubicBezTo>
                    <a:pt x="82161" y="1468"/>
                    <a:pt x="81523" y="84"/>
                    <a:pt x="79610" y="84"/>
                  </a:cubicBezTo>
                  <a:cubicBezTo>
                    <a:pt x="76421" y="84"/>
                    <a:pt x="63189" y="1314"/>
                    <a:pt x="59204" y="1621"/>
                  </a:cubicBezTo>
                  <a:cubicBezTo>
                    <a:pt x="57928" y="1775"/>
                    <a:pt x="55696" y="1929"/>
                    <a:pt x="55696" y="5157"/>
                  </a:cubicBezTo>
                  <a:cubicBezTo>
                    <a:pt x="55696" y="7309"/>
                    <a:pt x="57928" y="7309"/>
                    <a:pt x="59841" y="7309"/>
                  </a:cubicBezTo>
                  <a:cubicBezTo>
                    <a:pt x="67494" y="7309"/>
                    <a:pt x="67494" y="8385"/>
                    <a:pt x="67494" y="9615"/>
                  </a:cubicBezTo>
                  <a:cubicBezTo>
                    <a:pt x="67494" y="10691"/>
                    <a:pt x="67175" y="11614"/>
                    <a:pt x="66856" y="12997"/>
                  </a:cubicBezTo>
                  <a:lnTo>
                    <a:pt x="57769" y="48047"/>
                  </a:lnTo>
                  <a:cubicBezTo>
                    <a:pt x="54421" y="42974"/>
                    <a:pt x="49001" y="38977"/>
                    <a:pt x="41348" y="38977"/>
                  </a:cubicBezTo>
                  <a:cubicBezTo>
                    <a:pt x="20942" y="38977"/>
                    <a:pt x="218" y="60653"/>
                    <a:pt x="218" y="82790"/>
                  </a:cubicBezTo>
                  <a:cubicBezTo>
                    <a:pt x="218" y="97702"/>
                    <a:pt x="10580" y="108309"/>
                    <a:pt x="24290" y="108309"/>
                  </a:cubicBezTo>
                  <a:cubicBezTo>
                    <a:pt x="32899" y="108309"/>
                    <a:pt x="40551" y="103543"/>
                    <a:pt x="46928" y="97548"/>
                  </a:cubicBezTo>
                  <a:cubicBezTo>
                    <a:pt x="49957" y="106772"/>
                    <a:pt x="59204" y="108309"/>
                    <a:pt x="63349" y="108309"/>
                  </a:cubicBezTo>
                  <a:cubicBezTo>
                    <a:pt x="69088" y="108309"/>
                    <a:pt x="73073" y="104927"/>
                    <a:pt x="75943" y="100161"/>
                  </a:cubicBezTo>
                  <a:cubicBezTo>
                    <a:pt x="79450" y="94166"/>
                    <a:pt x="81523" y="85403"/>
                    <a:pt x="81523" y="84788"/>
                  </a:cubicBezTo>
                  <a:cubicBezTo>
                    <a:pt x="81523" y="82790"/>
                    <a:pt x="79450" y="82790"/>
                    <a:pt x="78972" y="82790"/>
                  </a:cubicBezTo>
                  <a:cubicBezTo>
                    <a:pt x="76740" y="82790"/>
                    <a:pt x="76581" y="83405"/>
                    <a:pt x="75465" y="87556"/>
                  </a:cubicBezTo>
                  <a:cubicBezTo>
                    <a:pt x="73552" y="94935"/>
                    <a:pt x="70523" y="104004"/>
                    <a:pt x="63827" y="104004"/>
                  </a:cubicBezTo>
                  <a:cubicBezTo>
                    <a:pt x="59682" y="104004"/>
                    <a:pt x="58566" y="100622"/>
                    <a:pt x="58566" y="96472"/>
                  </a:cubicBezTo>
                  <a:cubicBezTo>
                    <a:pt x="58566" y="93551"/>
                    <a:pt x="58885" y="92167"/>
                    <a:pt x="59363" y="90169"/>
                  </a:cubicBezTo>
                  <a:lnTo>
                    <a:pt x="81523" y="4696"/>
                  </a:lnTo>
                  <a:close/>
                  <a:moveTo>
                    <a:pt x="47566" y="87556"/>
                  </a:moveTo>
                  <a:cubicBezTo>
                    <a:pt x="46450" y="91860"/>
                    <a:pt x="42943" y="94935"/>
                    <a:pt x="39435" y="97855"/>
                  </a:cubicBezTo>
                  <a:cubicBezTo>
                    <a:pt x="38001" y="99085"/>
                    <a:pt x="31624" y="104004"/>
                    <a:pt x="24769" y="104004"/>
                  </a:cubicBezTo>
                  <a:cubicBezTo>
                    <a:pt x="18870" y="104004"/>
                    <a:pt x="13131" y="100008"/>
                    <a:pt x="13131" y="89093"/>
                  </a:cubicBezTo>
                  <a:cubicBezTo>
                    <a:pt x="13131" y="80945"/>
                    <a:pt x="17754" y="64035"/>
                    <a:pt x="21421" y="57886"/>
                  </a:cubicBezTo>
                  <a:cubicBezTo>
                    <a:pt x="28754" y="45588"/>
                    <a:pt x="36885" y="43282"/>
                    <a:pt x="41348" y="43282"/>
                  </a:cubicBezTo>
                  <a:cubicBezTo>
                    <a:pt x="52508" y="43282"/>
                    <a:pt x="55537" y="54965"/>
                    <a:pt x="55537" y="56656"/>
                  </a:cubicBezTo>
                  <a:cubicBezTo>
                    <a:pt x="55537" y="57271"/>
                    <a:pt x="55218" y="58347"/>
                    <a:pt x="55059" y="58808"/>
                  </a:cubicBezTo>
                  <a:lnTo>
                    <a:pt x="47566" y="87556"/>
                  </a:lnTo>
                  <a:close/>
                </a:path>
              </a:pathLst>
            </a:custGeom>
            <a:solidFill>
              <a:srgbClr val="000000"/>
            </a:solidFill>
            <a:ln w="22833" cap="flat">
              <a:noFill/>
              <a:prstDash val="solid"/>
              <a:miter/>
            </a:ln>
          </p:spPr>
          <p:txBody>
            <a:bodyPr rtlCol="0" anchor="ctr"/>
            <a:lstStyle/>
            <a:p>
              <a:endParaRPr lang="zh-CN" altLang="en-US"/>
            </a:p>
          </p:txBody>
        </p:sp>
        <p:sp>
          <p:nvSpPr>
            <p:cNvPr id="29" name="任意形状 28">
              <a:extLst>
                <a:ext uri="{FF2B5EF4-FFF2-40B4-BE49-F238E27FC236}">
                  <a16:creationId xmlns:a16="http://schemas.microsoft.com/office/drawing/2014/main" id="{9CDA449B-66A6-2874-1024-279E25ED49D5}"/>
                </a:ext>
              </a:extLst>
            </p:cNvPr>
            <p:cNvSpPr/>
            <p:nvPr>
              <p:custDataLst>
                <p:tags r:id="rId17"/>
              </p:custDataLst>
            </p:nvPr>
          </p:nvSpPr>
          <p:spPr>
            <a:xfrm>
              <a:off x="7513291" y="4418823"/>
              <a:ext cx="94807" cy="8784"/>
            </a:xfrm>
            <a:custGeom>
              <a:avLst/>
              <a:gdLst>
                <a:gd name="connsiteX0" fmla="*/ 0 w 94807"/>
                <a:gd name="connsiteY0" fmla="*/ 0 h 8784"/>
                <a:gd name="connsiteX1" fmla="*/ 94808 w 94807"/>
                <a:gd name="connsiteY1" fmla="*/ 0 h 8784"/>
                <a:gd name="connsiteX2" fmla="*/ 94808 w 94807"/>
                <a:gd name="connsiteY2" fmla="*/ 8784 h 8784"/>
                <a:gd name="connsiteX3" fmla="*/ 0 w 94807"/>
                <a:gd name="connsiteY3" fmla="*/ 8784 h 8784"/>
              </a:gdLst>
              <a:ahLst/>
              <a:cxnLst>
                <a:cxn ang="0">
                  <a:pos x="connsiteX0" y="connsiteY0"/>
                </a:cxn>
                <a:cxn ang="0">
                  <a:pos x="connsiteX1" y="connsiteY1"/>
                </a:cxn>
                <a:cxn ang="0">
                  <a:pos x="connsiteX2" y="connsiteY2"/>
                </a:cxn>
                <a:cxn ang="0">
                  <a:pos x="connsiteX3" y="connsiteY3"/>
                </a:cxn>
              </a:cxnLst>
              <a:rect l="l" t="t" r="r" b="b"/>
              <a:pathLst>
                <a:path w="94807" h="8784">
                  <a:moveTo>
                    <a:pt x="0" y="0"/>
                  </a:moveTo>
                  <a:lnTo>
                    <a:pt x="94808" y="0"/>
                  </a:lnTo>
                  <a:lnTo>
                    <a:pt x="94808" y="8784"/>
                  </a:lnTo>
                  <a:lnTo>
                    <a:pt x="0" y="8784"/>
                  </a:lnTo>
                  <a:close/>
                </a:path>
              </a:pathLst>
            </a:custGeom>
            <a:solidFill>
              <a:srgbClr val="000000"/>
            </a:solidFill>
            <a:ln w="22833" cap="flat">
              <a:noFill/>
              <a:prstDash val="solid"/>
              <a:miter/>
            </a:ln>
          </p:spPr>
          <p:txBody>
            <a:bodyPr rtlCol="0" anchor="ctr"/>
            <a:lstStyle/>
            <a:p>
              <a:endParaRPr lang="zh-CN" altLang="en-US"/>
            </a:p>
          </p:txBody>
        </p:sp>
        <p:sp>
          <p:nvSpPr>
            <p:cNvPr id="30" name="任意形状 29">
              <a:extLst>
                <a:ext uri="{FF2B5EF4-FFF2-40B4-BE49-F238E27FC236}">
                  <a16:creationId xmlns:a16="http://schemas.microsoft.com/office/drawing/2014/main" id="{3A212E1B-0A10-AB46-FE65-907BF1A898C7}"/>
                </a:ext>
              </a:extLst>
            </p:cNvPr>
            <p:cNvSpPr/>
            <p:nvPr>
              <p:custDataLst>
                <p:tags r:id="rId18"/>
              </p:custDataLst>
            </p:nvPr>
          </p:nvSpPr>
          <p:spPr>
            <a:xfrm>
              <a:off x="7525348" y="4451773"/>
              <a:ext cx="70464" cy="102075"/>
            </a:xfrm>
            <a:custGeom>
              <a:avLst/>
              <a:gdLst>
                <a:gd name="connsiteX0" fmla="*/ 70682 w 70464"/>
                <a:gd name="connsiteY0" fmla="*/ 74189 h 102075"/>
                <a:gd name="connsiteX1" fmla="*/ 65262 w 70464"/>
                <a:gd name="connsiteY1" fmla="*/ 74189 h 102075"/>
                <a:gd name="connsiteX2" fmla="*/ 61117 w 70464"/>
                <a:gd name="connsiteY2" fmla="*/ 88178 h 102075"/>
                <a:gd name="connsiteX3" fmla="*/ 45334 w 70464"/>
                <a:gd name="connsiteY3" fmla="*/ 89100 h 102075"/>
                <a:gd name="connsiteX4" fmla="*/ 16000 w 70464"/>
                <a:gd name="connsiteY4" fmla="*/ 89100 h 102075"/>
                <a:gd name="connsiteX5" fmla="*/ 47885 w 70464"/>
                <a:gd name="connsiteY5" fmla="*/ 63274 h 102075"/>
                <a:gd name="connsiteX6" fmla="*/ 70682 w 70464"/>
                <a:gd name="connsiteY6" fmla="*/ 30068 h 102075"/>
                <a:gd name="connsiteX7" fmla="*/ 33377 w 70464"/>
                <a:gd name="connsiteY7" fmla="*/ 91 h 102075"/>
                <a:gd name="connsiteX8" fmla="*/ 218 w 70464"/>
                <a:gd name="connsiteY8" fmla="*/ 27609 h 102075"/>
                <a:gd name="connsiteX9" fmla="*/ 8667 w 70464"/>
                <a:gd name="connsiteY9" fmla="*/ 36218 h 102075"/>
                <a:gd name="connsiteX10" fmla="*/ 17116 w 70464"/>
                <a:gd name="connsiteY10" fmla="*/ 28070 h 102075"/>
                <a:gd name="connsiteX11" fmla="*/ 7710 w 70464"/>
                <a:gd name="connsiteY11" fmla="*/ 19922 h 102075"/>
                <a:gd name="connsiteX12" fmla="*/ 30986 w 70464"/>
                <a:gd name="connsiteY12" fmla="*/ 5626 h 102075"/>
                <a:gd name="connsiteX13" fmla="*/ 55218 w 70464"/>
                <a:gd name="connsiteY13" fmla="*/ 30068 h 102075"/>
                <a:gd name="connsiteX14" fmla="*/ 40233 w 70464"/>
                <a:gd name="connsiteY14" fmla="*/ 59584 h 102075"/>
                <a:gd name="connsiteX15" fmla="*/ 1812 w 70464"/>
                <a:gd name="connsiteY15" fmla="*/ 96172 h 102075"/>
                <a:gd name="connsiteX16" fmla="*/ 218 w 70464"/>
                <a:gd name="connsiteY16" fmla="*/ 102167 h 102075"/>
                <a:gd name="connsiteX17" fmla="*/ 65900 w 70464"/>
                <a:gd name="connsiteY17" fmla="*/ 102167 h 102075"/>
                <a:gd name="connsiteX18" fmla="*/ 70682 w 70464"/>
                <a:gd name="connsiteY18" fmla="*/ 74189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102075">
                  <a:moveTo>
                    <a:pt x="70682" y="74189"/>
                  </a:moveTo>
                  <a:lnTo>
                    <a:pt x="65262" y="74189"/>
                  </a:lnTo>
                  <a:cubicBezTo>
                    <a:pt x="64784" y="77571"/>
                    <a:pt x="63189" y="86641"/>
                    <a:pt x="61117" y="88178"/>
                  </a:cubicBezTo>
                  <a:cubicBezTo>
                    <a:pt x="59842" y="89100"/>
                    <a:pt x="47566" y="89100"/>
                    <a:pt x="45334" y="89100"/>
                  </a:cubicBezTo>
                  <a:lnTo>
                    <a:pt x="16000" y="89100"/>
                  </a:lnTo>
                  <a:cubicBezTo>
                    <a:pt x="32740" y="74803"/>
                    <a:pt x="38320" y="70499"/>
                    <a:pt x="47885" y="63274"/>
                  </a:cubicBezTo>
                  <a:cubicBezTo>
                    <a:pt x="59682" y="54204"/>
                    <a:pt x="70682" y="44673"/>
                    <a:pt x="70682" y="30068"/>
                  </a:cubicBezTo>
                  <a:cubicBezTo>
                    <a:pt x="70682" y="11467"/>
                    <a:pt x="53783" y="91"/>
                    <a:pt x="33377" y="91"/>
                  </a:cubicBezTo>
                  <a:cubicBezTo>
                    <a:pt x="13609" y="91"/>
                    <a:pt x="218" y="13466"/>
                    <a:pt x="218" y="27609"/>
                  </a:cubicBezTo>
                  <a:cubicBezTo>
                    <a:pt x="218" y="35449"/>
                    <a:pt x="7073" y="36218"/>
                    <a:pt x="8667" y="36218"/>
                  </a:cubicBezTo>
                  <a:cubicBezTo>
                    <a:pt x="12493" y="36218"/>
                    <a:pt x="17116" y="33604"/>
                    <a:pt x="17116" y="28070"/>
                  </a:cubicBezTo>
                  <a:cubicBezTo>
                    <a:pt x="17116" y="25303"/>
                    <a:pt x="16000" y="19922"/>
                    <a:pt x="7710" y="19922"/>
                  </a:cubicBezTo>
                  <a:cubicBezTo>
                    <a:pt x="12653" y="9008"/>
                    <a:pt x="23493" y="5626"/>
                    <a:pt x="30986" y="5626"/>
                  </a:cubicBezTo>
                  <a:cubicBezTo>
                    <a:pt x="46928" y="5626"/>
                    <a:pt x="55218" y="17616"/>
                    <a:pt x="55218" y="30068"/>
                  </a:cubicBezTo>
                  <a:cubicBezTo>
                    <a:pt x="55218" y="43443"/>
                    <a:pt x="45334" y="54050"/>
                    <a:pt x="40233" y="59584"/>
                  </a:cubicBezTo>
                  <a:lnTo>
                    <a:pt x="1812" y="96172"/>
                  </a:lnTo>
                  <a:cubicBezTo>
                    <a:pt x="218" y="97555"/>
                    <a:pt x="218" y="97863"/>
                    <a:pt x="218" y="102167"/>
                  </a:cubicBezTo>
                  <a:lnTo>
                    <a:pt x="65900" y="102167"/>
                  </a:lnTo>
                  <a:lnTo>
                    <a:pt x="70682" y="74189"/>
                  </a:lnTo>
                  <a:close/>
                </a:path>
              </a:pathLst>
            </a:custGeom>
            <a:solidFill>
              <a:srgbClr val="000000"/>
            </a:solidFill>
            <a:ln w="22833" cap="flat">
              <a:noFill/>
              <a:prstDash val="solid"/>
              <a:miter/>
            </a:ln>
          </p:spPr>
          <p:txBody>
            <a:bodyPr rtlCol="0" anchor="ctr"/>
            <a:lstStyle/>
            <a:p>
              <a:endParaRPr lang="zh-CN" altLang="en-US"/>
            </a:p>
          </p:txBody>
        </p:sp>
        <p:sp>
          <p:nvSpPr>
            <p:cNvPr id="31" name="任意形状 30">
              <a:extLst>
                <a:ext uri="{FF2B5EF4-FFF2-40B4-BE49-F238E27FC236}">
                  <a16:creationId xmlns:a16="http://schemas.microsoft.com/office/drawing/2014/main" id="{3119DF70-1E11-8143-F768-991BF373F8CC}"/>
                </a:ext>
              </a:extLst>
            </p:cNvPr>
            <p:cNvSpPr/>
            <p:nvPr>
              <p:custDataLst>
                <p:tags r:id="rId19"/>
              </p:custDataLst>
            </p:nvPr>
          </p:nvSpPr>
          <p:spPr>
            <a:xfrm>
              <a:off x="7645449" y="4291446"/>
              <a:ext cx="59441" cy="263314"/>
            </a:xfrm>
            <a:custGeom>
              <a:avLst/>
              <a:gdLst>
                <a:gd name="connsiteX0" fmla="*/ 59665 w 59441"/>
                <a:gd name="connsiteY0" fmla="*/ 131847 h 263314"/>
                <a:gd name="connsiteX1" fmla="*/ 24136 w 59441"/>
                <a:gd name="connsiteY1" fmla="*/ 19406 h 263314"/>
                <a:gd name="connsiteX2" fmla="*/ 2956 w 59441"/>
                <a:gd name="connsiteY2" fmla="*/ 80 h 263314"/>
                <a:gd name="connsiteX3" fmla="*/ 223 w 59441"/>
                <a:gd name="connsiteY3" fmla="*/ 2276 h 263314"/>
                <a:gd name="connsiteX4" fmla="*/ 1589 w 59441"/>
                <a:gd name="connsiteY4" fmla="*/ 4472 h 263314"/>
                <a:gd name="connsiteX5" fmla="*/ 36662 w 59441"/>
                <a:gd name="connsiteY5" fmla="*/ 68599 h 263314"/>
                <a:gd name="connsiteX6" fmla="*/ 43950 w 59441"/>
                <a:gd name="connsiteY6" fmla="*/ 131628 h 263314"/>
                <a:gd name="connsiteX7" fmla="*/ 35979 w 59441"/>
                <a:gd name="connsiteY7" fmla="*/ 197731 h 263314"/>
                <a:gd name="connsiteX8" fmla="*/ 2273 w 59441"/>
                <a:gd name="connsiteY8" fmla="*/ 258344 h 263314"/>
                <a:gd name="connsiteX9" fmla="*/ 223 w 59441"/>
                <a:gd name="connsiteY9" fmla="*/ 261199 h 263314"/>
                <a:gd name="connsiteX10" fmla="*/ 2956 w 59441"/>
                <a:gd name="connsiteY10" fmla="*/ 263395 h 263314"/>
                <a:gd name="connsiteX11" fmla="*/ 21631 w 59441"/>
                <a:gd name="connsiteY11" fmla="*/ 246924 h 263314"/>
                <a:gd name="connsiteX12" fmla="*/ 59665 w 59441"/>
                <a:gd name="connsiteY12" fmla="*/ 131847 h 26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41" h="263314">
                  <a:moveTo>
                    <a:pt x="59665" y="131847"/>
                  </a:moveTo>
                  <a:cubicBezTo>
                    <a:pt x="59665" y="100662"/>
                    <a:pt x="53971" y="56520"/>
                    <a:pt x="24136" y="19406"/>
                  </a:cubicBezTo>
                  <a:cubicBezTo>
                    <a:pt x="21859" y="16770"/>
                    <a:pt x="7055" y="80"/>
                    <a:pt x="2956" y="80"/>
                  </a:cubicBezTo>
                  <a:cubicBezTo>
                    <a:pt x="1817" y="80"/>
                    <a:pt x="223" y="519"/>
                    <a:pt x="223" y="2276"/>
                  </a:cubicBezTo>
                  <a:cubicBezTo>
                    <a:pt x="223" y="3154"/>
                    <a:pt x="678" y="3813"/>
                    <a:pt x="1589" y="4472"/>
                  </a:cubicBezTo>
                  <a:cubicBezTo>
                    <a:pt x="12521" y="15892"/>
                    <a:pt x="27325" y="33681"/>
                    <a:pt x="36662" y="68599"/>
                  </a:cubicBezTo>
                  <a:cubicBezTo>
                    <a:pt x="41900" y="88584"/>
                    <a:pt x="43950" y="111204"/>
                    <a:pt x="43950" y="131628"/>
                  </a:cubicBezTo>
                  <a:cubicBezTo>
                    <a:pt x="43950" y="153808"/>
                    <a:pt x="41900" y="176209"/>
                    <a:pt x="35979" y="197731"/>
                  </a:cubicBezTo>
                  <a:cubicBezTo>
                    <a:pt x="27325" y="228477"/>
                    <a:pt x="13888" y="246045"/>
                    <a:pt x="2273" y="258344"/>
                  </a:cubicBezTo>
                  <a:cubicBezTo>
                    <a:pt x="223" y="260320"/>
                    <a:pt x="223" y="260760"/>
                    <a:pt x="223" y="261199"/>
                  </a:cubicBezTo>
                  <a:cubicBezTo>
                    <a:pt x="223" y="262956"/>
                    <a:pt x="1817" y="263395"/>
                    <a:pt x="2956" y="263395"/>
                  </a:cubicBezTo>
                  <a:cubicBezTo>
                    <a:pt x="6372" y="263395"/>
                    <a:pt x="18898" y="249999"/>
                    <a:pt x="21631" y="246924"/>
                  </a:cubicBezTo>
                  <a:cubicBezTo>
                    <a:pt x="44861" y="220351"/>
                    <a:pt x="59665" y="180821"/>
                    <a:pt x="59665" y="131847"/>
                  </a:cubicBezTo>
                  <a:close/>
                </a:path>
              </a:pathLst>
            </a:custGeom>
            <a:solidFill>
              <a:srgbClr val="000000"/>
            </a:solidFill>
            <a:ln w="22833" cap="flat">
              <a:noFill/>
              <a:prstDash val="solid"/>
              <a:miter/>
            </a:ln>
          </p:spPr>
          <p:txBody>
            <a:bodyPr rtlCol="0" anchor="ctr"/>
            <a:lstStyle/>
            <a:p>
              <a:endParaRPr lang="zh-CN" altLang="en-US"/>
            </a:p>
          </p:txBody>
        </p:sp>
        <p:sp>
          <p:nvSpPr>
            <p:cNvPr id="32" name="任意形状 31">
              <a:extLst>
                <a:ext uri="{FF2B5EF4-FFF2-40B4-BE49-F238E27FC236}">
                  <a16:creationId xmlns:a16="http://schemas.microsoft.com/office/drawing/2014/main" id="{BB89AF2D-A451-9415-8282-854F43B4BAFD}"/>
                </a:ext>
              </a:extLst>
            </p:cNvPr>
            <p:cNvSpPr/>
            <p:nvPr>
              <p:custDataLst>
                <p:tags r:id="rId20"/>
              </p:custDataLst>
            </p:nvPr>
          </p:nvSpPr>
          <p:spPr>
            <a:xfrm>
              <a:off x="8111172" y="4156642"/>
              <a:ext cx="50559" cy="152410"/>
            </a:xfrm>
            <a:custGeom>
              <a:avLst/>
              <a:gdLst>
                <a:gd name="connsiteX0" fmla="*/ 33039 w 50559"/>
                <a:gd name="connsiteY0" fmla="*/ 80 h 152410"/>
                <a:gd name="connsiteX1" fmla="*/ 243 w 50559"/>
                <a:gd name="connsiteY1" fmla="*/ 2496 h 152410"/>
                <a:gd name="connsiteX2" fmla="*/ 243 w 50559"/>
                <a:gd name="connsiteY2" fmla="*/ 9304 h 152410"/>
                <a:gd name="connsiteX3" fmla="*/ 18008 w 50559"/>
                <a:gd name="connsiteY3" fmla="*/ 21602 h 152410"/>
                <a:gd name="connsiteX4" fmla="*/ 18008 w 50559"/>
                <a:gd name="connsiteY4" fmla="*/ 135801 h 152410"/>
                <a:gd name="connsiteX5" fmla="*/ 243 w 50559"/>
                <a:gd name="connsiteY5" fmla="*/ 145683 h 152410"/>
                <a:gd name="connsiteX6" fmla="*/ 243 w 50559"/>
                <a:gd name="connsiteY6" fmla="*/ 152491 h 152410"/>
                <a:gd name="connsiteX7" fmla="*/ 25523 w 50559"/>
                <a:gd name="connsiteY7" fmla="*/ 151832 h 152410"/>
                <a:gd name="connsiteX8" fmla="*/ 50803 w 50559"/>
                <a:gd name="connsiteY8" fmla="*/ 152491 h 152410"/>
                <a:gd name="connsiteX9" fmla="*/ 50803 w 50559"/>
                <a:gd name="connsiteY9" fmla="*/ 145683 h 152410"/>
                <a:gd name="connsiteX10" fmla="*/ 33039 w 50559"/>
                <a:gd name="connsiteY10" fmla="*/ 135801 h 152410"/>
                <a:gd name="connsiteX11" fmla="*/ 33039 w 50559"/>
                <a:gd name="connsiteY11" fmla="*/ 80 h 15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59" h="152410">
                  <a:moveTo>
                    <a:pt x="33039" y="80"/>
                  </a:moveTo>
                  <a:lnTo>
                    <a:pt x="243" y="2496"/>
                  </a:lnTo>
                  <a:lnTo>
                    <a:pt x="243" y="9304"/>
                  </a:lnTo>
                  <a:cubicBezTo>
                    <a:pt x="16186" y="9304"/>
                    <a:pt x="18008" y="10841"/>
                    <a:pt x="18008" y="21602"/>
                  </a:cubicBezTo>
                  <a:lnTo>
                    <a:pt x="18008" y="135801"/>
                  </a:lnTo>
                  <a:cubicBezTo>
                    <a:pt x="18008" y="145683"/>
                    <a:pt x="15502" y="145683"/>
                    <a:pt x="243" y="145683"/>
                  </a:cubicBezTo>
                  <a:lnTo>
                    <a:pt x="243" y="152491"/>
                  </a:lnTo>
                  <a:cubicBezTo>
                    <a:pt x="7759" y="152271"/>
                    <a:pt x="19830" y="151832"/>
                    <a:pt x="25523" y="151832"/>
                  </a:cubicBezTo>
                  <a:cubicBezTo>
                    <a:pt x="31217" y="151832"/>
                    <a:pt x="42376" y="152271"/>
                    <a:pt x="50803" y="152491"/>
                  </a:cubicBezTo>
                  <a:lnTo>
                    <a:pt x="50803" y="145683"/>
                  </a:lnTo>
                  <a:cubicBezTo>
                    <a:pt x="35544" y="145683"/>
                    <a:pt x="33039" y="145683"/>
                    <a:pt x="33039" y="135801"/>
                  </a:cubicBezTo>
                  <a:lnTo>
                    <a:pt x="33039" y="80"/>
                  </a:lnTo>
                  <a:close/>
                </a:path>
              </a:pathLst>
            </a:custGeom>
            <a:solidFill>
              <a:srgbClr val="000000"/>
            </a:solidFill>
            <a:ln w="22833" cap="flat">
              <a:noFill/>
              <a:prstDash val="solid"/>
              <a:miter/>
            </a:ln>
          </p:spPr>
          <p:txBody>
            <a:bodyPr rtlCol="0" anchor="ctr"/>
            <a:lstStyle/>
            <a:p>
              <a:endParaRPr lang="zh-CN" altLang="en-US"/>
            </a:p>
          </p:txBody>
        </p:sp>
        <p:sp>
          <p:nvSpPr>
            <p:cNvPr id="33" name="任意形状 32">
              <a:extLst>
                <a:ext uri="{FF2B5EF4-FFF2-40B4-BE49-F238E27FC236}">
                  <a16:creationId xmlns:a16="http://schemas.microsoft.com/office/drawing/2014/main" id="{ABA91652-50A5-7197-5E91-5A65107CB835}"/>
                </a:ext>
              </a:extLst>
            </p:cNvPr>
            <p:cNvSpPr/>
            <p:nvPr>
              <p:custDataLst>
                <p:tags r:id="rId21"/>
              </p:custDataLst>
            </p:nvPr>
          </p:nvSpPr>
          <p:spPr>
            <a:xfrm>
              <a:off x="8174435" y="4162132"/>
              <a:ext cx="48737" cy="146920"/>
            </a:xfrm>
            <a:custGeom>
              <a:avLst/>
              <a:gdLst>
                <a:gd name="connsiteX0" fmla="*/ 33042 w 48737"/>
                <a:gd name="connsiteY0" fmla="*/ 49932 h 146920"/>
                <a:gd name="connsiteX1" fmla="*/ 1157 w 48737"/>
                <a:gd name="connsiteY1" fmla="*/ 52348 h 146920"/>
                <a:gd name="connsiteX2" fmla="*/ 1157 w 48737"/>
                <a:gd name="connsiteY2" fmla="*/ 59156 h 146920"/>
                <a:gd name="connsiteX3" fmla="*/ 18010 w 48737"/>
                <a:gd name="connsiteY3" fmla="*/ 71235 h 146920"/>
                <a:gd name="connsiteX4" fmla="*/ 18010 w 48737"/>
                <a:gd name="connsiteY4" fmla="*/ 130310 h 146920"/>
                <a:gd name="connsiteX5" fmla="*/ 246 w 48737"/>
                <a:gd name="connsiteY5" fmla="*/ 140193 h 146920"/>
                <a:gd name="connsiteX6" fmla="*/ 246 w 48737"/>
                <a:gd name="connsiteY6" fmla="*/ 147001 h 146920"/>
                <a:gd name="connsiteX7" fmla="*/ 25298 w 48737"/>
                <a:gd name="connsiteY7" fmla="*/ 146342 h 146920"/>
                <a:gd name="connsiteX8" fmla="*/ 48984 w 48737"/>
                <a:gd name="connsiteY8" fmla="*/ 147001 h 146920"/>
                <a:gd name="connsiteX9" fmla="*/ 48984 w 48737"/>
                <a:gd name="connsiteY9" fmla="*/ 140193 h 146920"/>
                <a:gd name="connsiteX10" fmla="*/ 33042 w 48737"/>
                <a:gd name="connsiteY10" fmla="*/ 130530 h 146920"/>
                <a:gd name="connsiteX11" fmla="*/ 33042 w 48737"/>
                <a:gd name="connsiteY11" fmla="*/ 49932 h 146920"/>
                <a:gd name="connsiteX12" fmla="*/ 33953 w 48737"/>
                <a:gd name="connsiteY12" fmla="*/ 11720 h 146920"/>
                <a:gd name="connsiteX13" fmla="*/ 21882 w 48737"/>
                <a:gd name="connsiteY13" fmla="*/ 80 h 146920"/>
                <a:gd name="connsiteX14" fmla="*/ 9811 w 48737"/>
                <a:gd name="connsiteY14" fmla="*/ 11720 h 146920"/>
                <a:gd name="connsiteX15" fmla="*/ 21882 w 48737"/>
                <a:gd name="connsiteY15" fmla="*/ 23359 h 146920"/>
                <a:gd name="connsiteX16" fmla="*/ 33953 w 48737"/>
                <a:gd name="connsiteY16" fmla="*/ 11720 h 14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37" h="146920">
                  <a:moveTo>
                    <a:pt x="33042" y="49932"/>
                  </a:moveTo>
                  <a:lnTo>
                    <a:pt x="1157" y="52348"/>
                  </a:lnTo>
                  <a:lnTo>
                    <a:pt x="1157" y="59156"/>
                  </a:lnTo>
                  <a:cubicBezTo>
                    <a:pt x="15961" y="59156"/>
                    <a:pt x="18010" y="60474"/>
                    <a:pt x="18010" y="71235"/>
                  </a:cubicBezTo>
                  <a:lnTo>
                    <a:pt x="18010" y="130310"/>
                  </a:lnTo>
                  <a:cubicBezTo>
                    <a:pt x="18010" y="140193"/>
                    <a:pt x="15505" y="140193"/>
                    <a:pt x="246" y="140193"/>
                  </a:cubicBezTo>
                  <a:lnTo>
                    <a:pt x="246" y="147001"/>
                  </a:lnTo>
                  <a:cubicBezTo>
                    <a:pt x="7534" y="146781"/>
                    <a:pt x="19832" y="146342"/>
                    <a:pt x="25298" y="146342"/>
                  </a:cubicBezTo>
                  <a:cubicBezTo>
                    <a:pt x="33269" y="146342"/>
                    <a:pt x="41240" y="146781"/>
                    <a:pt x="48984" y="147001"/>
                  </a:cubicBezTo>
                  <a:lnTo>
                    <a:pt x="48984" y="140193"/>
                  </a:lnTo>
                  <a:cubicBezTo>
                    <a:pt x="33953" y="140193"/>
                    <a:pt x="33042" y="139095"/>
                    <a:pt x="33042" y="130530"/>
                  </a:cubicBezTo>
                  <a:lnTo>
                    <a:pt x="33042" y="49932"/>
                  </a:lnTo>
                  <a:close/>
                  <a:moveTo>
                    <a:pt x="33953" y="11720"/>
                  </a:moveTo>
                  <a:cubicBezTo>
                    <a:pt x="33953" y="4692"/>
                    <a:pt x="28259" y="80"/>
                    <a:pt x="21882" y="80"/>
                  </a:cubicBezTo>
                  <a:cubicBezTo>
                    <a:pt x="14822" y="80"/>
                    <a:pt x="9811" y="6010"/>
                    <a:pt x="9811" y="11720"/>
                  </a:cubicBezTo>
                  <a:cubicBezTo>
                    <a:pt x="9811" y="17649"/>
                    <a:pt x="14822" y="23359"/>
                    <a:pt x="21882" y="23359"/>
                  </a:cubicBezTo>
                  <a:cubicBezTo>
                    <a:pt x="28259" y="23359"/>
                    <a:pt x="33953" y="18747"/>
                    <a:pt x="33953" y="11720"/>
                  </a:cubicBezTo>
                  <a:close/>
                </a:path>
              </a:pathLst>
            </a:custGeom>
            <a:solidFill>
              <a:srgbClr val="000000"/>
            </a:solidFill>
            <a:ln w="22833" cap="flat">
              <a:noFill/>
              <a:prstDash val="solid"/>
              <a:miter/>
            </a:ln>
          </p:spPr>
          <p:txBody>
            <a:bodyPr rtlCol="0" anchor="ctr"/>
            <a:lstStyle/>
            <a:p>
              <a:endParaRPr lang="zh-CN" altLang="en-US"/>
            </a:p>
          </p:txBody>
        </p:sp>
        <p:sp>
          <p:nvSpPr>
            <p:cNvPr id="34" name="任意形状 33">
              <a:extLst>
                <a:ext uri="{FF2B5EF4-FFF2-40B4-BE49-F238E27FC236}">
                  <a16:creationId xmlns:a16="http://schemas.microsoft.com/office/drawing/2014/main" id="{E37259CA-A778-D19E-E979-D9868AFAFEC4}"/>
                </a:ext>
              </a:extLst>
            </p:cNvPr>
            <p:cNvSpPr/>
            <p:nvPr>
              <p:custDataLst>
                <p:tags r:id="rId22"/>
              </p:custDataLst>
            </p:nvPr>
          </p:nvSpPr>
          <p:spPr>
            <a:xfrm>
              <a:off x="8237470" y="4211984"/>
              <a:ext cx="177869" cy="97068"/>
            </a:xfrm>
            <a:custGeom>
              <a:avLst/>
              <a:gdLst>
                <a:gd name="connsiteX0" fmla="*/ 18013 w 177869"/>
                <a:gd name="connsiteY0" fmla="*/ 21602 h 97068"/>
                <a:gd name="connsiteX1" fmla="*/ 18013 w 177869"/>
                <a:gd name="connsiteY1" fmla="*/ 80458 h 97068"/>
                <a:gd name="connsiteX2" fmla="*/ 249 w 177869"/>
                <a:gd name="connsiteY2" fmla="*/ 90341 h 97068"/>
                <a:gd name="connsiteX3" fmla="*/ 249 w 177869"/>
                <a:gd name="connsiteY3" fmla="*/ 97149 h 97068"/>
                <a:gd name="connsiteX4" fmla="*/ 25984 w 177869"/>
                <a:gd name="connsiteY4" fmla="*/ 96490 h 97068"/>
                <a:gd name="connsiteX5" fmla="*/ 51492 w 177869"/>
                <a:gd name="connsiteY5" fmla="*/ 97149 h 97068"/>
                <a:gd name="connsiteX6" fmla="*/ 51492 w 177869"/>
                <a:gd name="connsiteY6" fmla="*/ 90341 h 97068"/>
                <a:gd name="connsiteX7" fmla="*/ 33728 w 177869"/>
                <a:gd name="connsiteY7" fmla="*/ 80458 h 97068"/>
                <a:gd name="connsiteX8" fmla="*/ 33728 w 177869"/>
                <a:gd name="connsiteY8" fmla="*/ 40050 h 97068"/>
                <a:gd name="connsiteX9" fmla="*/ 64473 w 177869"/>
                <a:gd name="connsiteY9" fmla="*/ 4912 h 97068"/>
                <a:gd name="connsiteX10" fmla="*/ 81326 w 177869"/>
                <a:gd name="connsiteY10" fmla="*/ 29289 h 97068"/>
                <a:gd name="connsiteX11" fmla="*/ 81326 w 177869"/>
                <a:gd name="connsiteY11" fmla="*/ 80458 h 97068"/>
                <a:gd name="connsiteX12" fmla="*/ 63562 w 177869"/>
                <a:gd name="connsiteY12" fmla="*/ 90341 h 97068"/>
                <a:gd name="connsiteX13" fmla="*/ 63562 w 177869"/>
                <a:gd name="connsiteY13" fmla="*/ 97149 h 97068"/>
                <a:gd name="connsiteX14" fmla="*/ 89298 w 177869"/>
                <a:gd name="connsiteY14" fmla="*/ 96490 h 97068"/>
                <a:gd name="connsiteX15" fmla="*/ 114805 w 177869"/>
                <a:gd name="connsiteY15" fmla="*/ 97149 h 97068"/>
                <a:gd name="connsiteX16" fmla="*/ 114805 w 177869"/>
                <a:gd name="connsiteY16" fmla="*/ 90341 h 97068"/>
                <a:gd name="connsiteX17" fmla="*/ 97041 w 177869"/>
                <a:gd name="connsiteY17" fmla="*/ 80458 h 97068"/>
                <a:gd name="connsiteX18" fmla="*/ 97041 w 177869"/>
                <a:gd name="connsiteY18" fmla="*/ 40050 h 97068"/>
                <a:gd name="connsiteX19" fmla="*/ 127787 w 177869"/>
                <a:gd name="connsiteY19" fmla="*/ 4912 h 97068"/>
                <a:gd name="connsiteX20" fmla="*/ 144640 w 177869"/>
                <a:gd name="connsiteY20" fmla="*/ 29289 h 97068"/>
                <a:gd name="connsiteX21" fmla="*/ 144640 w 177869"/>
                <a:gd name="connsiteY21" fmla="*/ 80458 h 97068"/>
                <a:gd name="connsiteX22" fmla="*/ 126876 w 177869"/>
                <a:gd name="connsiteY22" fmla="*/ 90341 h 97068"/>
                <a:gd name="connsiteX23" fmla="*/ 126876 w 177869"/>
                <a:gd name="connsiteY23" fmla="*/ 97149 h 97068"/>
                <a:gd name="connsiteX24" fmla="*/ 152611 w 177869"/>
                <a:gd name="connsiteY24" fmla="*/ 96490 h 97068"/>
                <a:gd name="connsiteX25" fmla="*/ 178119 w 177869"/>
                <a:gd name="connsiteY25" fmla="*/ 97149 h 97068"/>
                <a:gd name="connsiteX26" fmla="*/ 178119 w 177869"/>
                <a:gd name="connsiteY26" fmla="*/ 90341 h 97068"/>
                <a:gd name="connsiteX27" fmla="*/ 160354 w 177869"/>
                <a:gd name="connsiteY27" fmla="*/ 83753 h 97068"/>
                <a:gd name="connsiteX28" fmla="*/ 160354 w 177869"/>
                <a:gd name="connsiteY28" fmla="*/ 41807 h 97068"/>
                <a:gd name="connsiteX29" fmla="*/ 153294 w 177869"/>
                <a:gd name="connsiteY29" fmla="*/ 8206 h 97068"/>
                <a:gd name="connsiteX30" fmla="*/ 129381 w 177869"/>
                <a:gd name="connsiteY30" fmla="*/ 80 h 97068"/>
                <a:gd name="connsiteX31" fmla="*/ 96358 w 177869"/>
                <a:gd name="connsiteY31" fmla="*/ 21602 h 97068"/>
                <a:gd name="connsiteX32" fmla="*/ 66068 w 177869"/>
                <a:gd name="connsiteY32" fmla="*/ 80 h 97068"/>
                <a:gd name="connsiteX33" fmla="*/ 32361 w 177869"/>
                <a:gd name="connsiteY33" fmla="*/ 23140 h 97068"/>
                <a:gd name="connsiteX34" fmla="*/ 32361 w 177869"/>
                <a:gd name="connsiteY34" fmla="*/ 80 h 97068"/>
                <a:gd name="connsiteX35" fmla="*/ 249 w 177869"/>
                <a:gd name="connsiteY35" fmla="*/ 2496 h 97068"/>
                <a:gd name="connsiteX36" fmla="*/ 249 w 177869"/>
                <a:gd name="connsiteY36" fmla="*/ 9304 h 97068"/>
                <a:gd name="connsiteX37" fmla="*/ 18013 w 177869"/>
                <a:gd name="connsiteY37" fmla="*/ 21602 h 9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7869" h="97068">
                  <a:moveTo>
                    <a:pt x="18013" y="21602"/>
                  </a:moveTo>
                  <a:lnTo>
                    <a:pt x="18013" y="80458"/>
                  </a:lnTo>
                  <a:cubicBezTo>
                    <a:pt x="18013" y="90341"/>
                    <a:pt x="15508" y="90341"/>
                    <a:pt x="249" y="90341"/>
                  </a:cubicBezTo>
                  <a:lnTo>
                    <a:pt x="249" y="97149"/>
                  </a:lnTo>
                  <a:cubicBezTo>
                    <a:pt x="8220" y="96929"/>
                    <a:pt x="19835" y="96490"/>
                    <a:pt x="25984" y="96490"/>
                  </a:cubicBezTo>
                  <a:cubicBezTo>
                    <a:pt x="31906" y="96490"/>
                    <a:pt x="43748" y="96929"/>
                    <a:pt x="51492" y="97149"/>
                  </a:cubicBezTo>
                  <a:lnTo>
                    <a:pt x="51492" y="90341"/>
                  </a:lnTo>
                  <a:cubicBezTo>
                    <a:pt x="36233" y="90341"/>
                    <a:pt x="33728" y="90341"/>
                    <a:pt x="33728" y="80458"/>
                  </a:cubicBezTo>
                  <a:lnTo>
                    <a:pt x="33728" y="40050"/>
                  </a:lnTo>
                  <a:cubicBezTo>
                    <a:pt x="33728" y="17210"/>
                    <a:pt x="49898" y="4912"/>
                    <a:pt x="64473" y="4912"/>
                  </a:cubicBezTo>
                  <a:cubicBezTo>
                    <a:pt x="78821" y="4912"/>
                    <a:pt x="81326" y="16771"/>
                    <a:pt x="81326" y="29289"/>
                  </a:cubicBezTo>
                  <a:lnTo>
                    <a:pt x="81326" y="80458"/>
                  </a:lnTo>
                  <a:cubicBezTo>
                    <a:pt x="81326" y="90341"/>
                    <a:pt x="78821" y="90341"/>
                    <a:pt x="63562" y="90341"/>
                  </a:cubicBezTo>
                  <a:lnTo>
                    <a:pt x="63562" y="97149"/>
                  </a:lnTo>
                  <a:cubicBezTo>
                    <a:pt x="71533" y="96929"/>
                    <a:pt x="83148" y="96490"/>
                    <a:pt x="89298" y="96490"/>
                  </a:cubicBezTo>
                  <a:cubicBezTo>
                    <a:pt x="95219" y="96490"/>
                    <a:pt x="107062" y="96929"/>
                    <a:pt x="114805" y="97149"/>
                  </a:cubicBezTo>
                  <a:lnTo>
                    <a:pt x="114805" y="90341"/>
                  </a:lnTo>
                  <a:cubicBezTo>
                    <a:pt x="99546" y="90341"/>
                    <a:pt x="97041" y="90341"/>
                    <a:pt x="97041" y="80458"/>
                  </a:cubicBezTo>
                  <a:lnTo>
                    <a:pt x="97041" y="40050"/>
                  </a:lnTo>
                  <a:cubicBezTo>
                    <a:pt x="97041" y="17210"/>
                    <a:pt x="113211" y="4912"/>
                    <a:pt x="127787" y="4912"/>
                  </a:cubicBezTo>
                  <a:cubicBezTo>
                    <a:pt x="142135" y="4912"/>
                    <a:pt x="144640" y="16771"/>
                    <a:pt x="144640" y="29289"/>
                  </a:cubicBezTo>
                  <a:lnTo>
                    <a:pt x="144640" y="80458"/>
                  </a:lnTo>
                  <a:cubicBezTo>
                    <a:pt x="144640" y="90341"/>
                    <a:pt x="142135" y="90341"/>
                    <a:pt x="126876" y="90341"/>
                  </a:cubicBezTo>
                  <a:lnTo>
                    <a:pt x="126876" y="97149"/>
                  </a:lnTo>
                  <a:cubicBezTo>
                    <a:pt x="134847" y="96929"/>
                    <a:pt x="146462" y="96490"/>
                    <a:pt x="152611" y="96490"/>
                  </a:cubicBezTo>
                  <a:cubicBezTo>
                    <a:pt x="158532" y="96490"/>
                    <a:pt x="170375" y="96929"/>
                    <a:pt x="178119" y="97149"/>
                  </a:cubicBezTo>
                  <a:lnTo>
                    <a:pt x="178119" y="90341"/>
                  </a:lnTo>
                  <a:cubicBezTo>
                    <a:pt x="166276" y="90341"/>
                    <a:pt x="160582" y="90341"/>
                    <a:pt x="160354" y="83753"/>
                  </a:cubicBezTo>
                  <a:lnTo>
                    <a:pt x="160354" y="41807"/>
                  </a:lnTo>
                  <a:cubicBezTo>
                    <a:pt x="160354" y="22920"/>
                    <a:pt x="160354" y="16112"/>
                    <a:pt x="153294" y="8206"/>
                  </a:cubicBezTo>
                  <a:cubicBezTo>
                    <a:pt x="150106" y="4473"/>
                    <a:pt x="142590" y="80"/>
                    <a:pt x="129381" y="80"/>
                  </a:cubicBezTo>
                  <a:cubicBezTo>
                    <a:pt x="110250" y="80"/>
                    <a:pt x="100229" y="13257"/>
                    <a:pt x="96358" y="21602"/>
                  </a:cubicBezTo>
                  <a:cubicBezTo>
                    <a:pt x="93169" y="2496"/>
                    <a:pt x="76316" y="80"/>
                    <a:pt x="66068" y="80"/>
                  </a:cubicBezTo>
                  <a:cubicBezTo>
                    <a:pt x="49442" y="80"/>
                    <a:pt x="38738" y="9524"/>
                    <a:pt x="32361" y="23140"/>
                  </a:cubicBezTo>
                  <a:lnTo>
                    <a:pt x="32361" y="80"/>
                  </a:lnTo>
                  <a:lnTo>
                    <a:pt x="249" y="2496"/>
                  </a:lnTo>
                  <a:lnTo>
                    <a:pt x="249" y="9304"/>
                  </a:lnTo>
                  <a:cubicBezTo>
                    <a:pt x="16191" y="9304"/>
                    <a:pt x="18013" y="10841"/>
                    <a:pt x="18013" y="21602"/>
                  </a:cubicBezTo>
                  <a:close/>
                </a:path>
              </a:pathLst>
            </a:custGeom>
            <a:solidFill>
              <a:srgbClr val="000000"/>
            </a:solidFill>
            <a:ln w="22833" cap="flat">
              <a:noFill/>
              <a:prstDash val="solid"/>
              <a:miter/>
            </a:ln>
          </p:spPr>
          <p:txBody>
            <a:bodyPr rtlCol="0" anchor="ctr"/>
            <a:lstStyle/>
            <a:p>
              <a:endParaRPr lang="zh-CN" altLang="en-US"/>
            </a:p>
          </p:txBody>
        </p:sp>
        <p:sp>
          <p:nvSpPr>
            <p:cNvPr id="35" name="任意形状 34">
              <a:extLst>
                <a:ext uri="{FF2B5EF4-FFF2-40B4-BE49-F238E27FC236}">
                  <a16:creationId xmlns:a16="http://schemas.microsoft.com/office/drawing/2014/main" id="{60182A4A-83EC-D347-CC20-7E24E9EFA14E}"/>
                </a:ext>
              </a:extLst>
            </p:cNvPr>
            <p:cNvSpPr/>
            <p:nvPr>
              <p:custDataLst>
                <p:tags r:id="rId23"/>
              </p:custDataLst>
            </p:nvPr>
          </p:nvSpPr>
          <p:spPr>
            <a:xfrm>
              <a:off x="8042569" y="4345723"/>
              <a:ext cx="81942" cy="108224"/>
            </a:xfrm>
            <a:custGeom>
              <a:avLst/>
              <a:gdLst>
                <a:gd name="connsiteX0" fmla="*/ 81546 w 81942"/>
                <a:gd name="connsiteY0" fmla="*/ 4699 h 108224"/>
                <a:gd name="connsiteX1" fmla="*/ 82183 w 81942"/>
                <a:gd name="connsiteY1" fmla="*/ 2239 h 108224"/>
                <a:gd name="connsiteX2" fmla="*/ 79633 w 81942"/>
                <a:gd name="connsiteY2" fmla="*/ 87 h 108224"/>
                <a:gd name="connsiteX3" fmla="*/ 59226 w 81942"/>
                <a:gd name="connsiteY3" fmla="*/ 1624 h 108224"/>
                <a:gd name="connsiteX4" fmla="*/ 55719 w 81942"/>
                <a:gd name="connsiteY4" fmla="*/ 5160 h 108224"/>
                <a:gd name="connsiteX5" fmla="*/ 59864 w 81942"/>
                <a:gd name="connsiteY5" fmla="*/ 7312 h 108224"/>
                <a:gd name="connsiteX6" fmla="*/ 67516 w 81942"/>
                <a:gd name="connsiteY6" fmla="*/ 9618 h 108224"/>
                <a:gd name="connsiteX7" fmla="*/ 66879 w 81942"/>
                <a:gd name="connsiteY7" fmla="*/ 13000 h 108224"/>
                <a:gd name="connsiteX8" fmla="*/ 57792 w 81942"/>
                <a:gd name="connsiteY8" fmla="*/ 48050 h 108224"/>
                <a:gd name="connsiteX9" fmla="*/ 41371 w 81942"/>
                <a:gd name="connsiteY9" fmla="*/ 38980 h 108224"/>
                <a:gd name="connsiteX10" fmla="*/ 240 w 81942"/>
                <a:gd name="connsiteY10" fmla="*/ 82793 h 108224"/>
                <a:gd name="connsiteX11" fmla="*/ 24313 w 81942"/>
                <a:gd name="connsiteY11" fmla="*/ 108312 h 108224"/>
                <a:gd name="connsiteX12" fmla="*/ 46951 w 81942"/>
                <a:gd name="connsiteY12" fmla="*/ 97551 h 108224"/>
                <a:gd name="connsiteX13" fmla="*/ 63371 w 81942"/>
                <a:gd name="connsiteY13" fmla="*/ 108312 h 108224"/>
                <a:gd name="connsiteX14" fmla="*/ 75966 w 81942"/>
                <a:gd name="connsiteY14" fmla="*/ 100164 h 108224"/>
                <a:gd name="connsiteX15" fmla="*/ 81546 w 81942"/>
                <a:gd name="connsiteY15" fmla="*/ 84791 h 108224"/>
                <a:gd name="connsiteX16" fmla="*/ 78995 w 81942"/>
                <a:gd name="connsiteY16" fmla="*/ 82793 h 108224"/>
                <a:gd name="connsiteX17" fmla="*/ 75488 w 81942"/>
                <a:gd name="connsiteY17" fmla="*/ 87558 h 108224"/>
                <a:gd name="connsiteX18" fmla="*/ 63850 w 81942"/>
                <a:gd name="connsiteY18" fmla="*/ 104007 h 108224"/>
                <a:gd name="connsiteX19" fmla="*/ 58589 w 81942"/>
                <a:gd name="connsiteY19" fmla="*/ 96475 h 108224"/>
                <a:gd name="connsiteX20" fmla="*/ 59386 w 81942"/>
                <a:gd name="connsiteY20" fmla="*/ 90172 h 108224"/>
                <a:gd name="connsiteX21" fmla="*/ 81546 w 81942"/>
                <a:gd name="connsiteY21" fmla="*/ 4699 h 108224"/>
                <a:gd name="connsiteX22" fmla="*/ 47589 w 81942"/>
                <a:gd name="connsiteY22" fmla="*/ 87558 h 108224"/>
                <a:gd name="connsiteX23" fmla="*/ 39458 w 81942"/>
                <a:gd name="connsiteY23" fmla="*/ 97858 h 108224"/>
                <a:gd name="connsiteX24" fmla="*/ 24791 w 81942"/>
                <a:gd name="connsiteY24" fmla="*/ 104007 h 108224"/>
                <a:gd name="connsiteX25" fmla="*/ 13153 w 81942"/>
                <a:gd name="connsiteY25" fmla="*/ 89096 h 108224"/>
                <a:gd name="connsiteX26" fmla="*/ 21443 w 81942"/>
                <a:gd name="connsiteY26" fmla="*/ 57889 h 108224"/>
                <a:gd name="connsiteX27" fmla="*/ 41371 w 81942"/>
                <a:gd name="connsiteY27" fmla="*/ 43284 h 108224"/>
                <a:gd name="connsiteX28" fmla="*/ 55560 w 81942"/>
                <a:gd name="connsiteY28" fmla="*/ 56659 h 108224"/>
                <a:gd name="connsiteX29" fmla="*/ 55081 w 81942"/>
                <a:gd name="connsiteY29" fmla="*/ 58811 h 108224"/>
                <a:gd name="connsiteX30" fmla="*/ 47589 w 81942"/>
                <a:gd name="connsiteY30" fmla="*/ 87558 h 1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942" h="108224">
                  <a:moveTo>
                    <a:pt x="81546" y="4699"/>
                  </a:moveTo>
                  <a:cubicBezTo>
                    <a:pt x="81705" y="4391"/>
                    <a:pt x="82183" y="2393"/>
                    <a:pt x="82183" y="2239"/>
                  </a:cubicBezTo>
                  <a:cubicBezTo>
                    <a:pt x="82183" y="1470"/>
                    <a:pt x="81546" y="87"/>
                    <a:pt x="79633" y="87"/>
                  </a:cubicBezTo>
                  <a:cubicBezTo>
                    <a:pt x="76444" y="87"/>
                    <a:pt x="63212" y="1317"/>
                    <a:pt x="59226" y="1624"/>
                  </a:cubicBezTo>
                  <a:cubicBezTo>
                    <a:pt x="57951" y="1778"/>
                    <a:pt x="55719" y="1932"/>
                    <a:pt x="55719" y="5160"/>
                  </a:cubicBezTo>
                  <a:cubicBezTo>
                    <a:pt x="55719" y="7312"/>
                    <a:pt x="57951" y="7312"/>
                    <a:pt x="59864" y="7312"/>
                  </a:cubicBezTo>
                  <a:cubicBezTo>
                    <a:pt x="67516" y="7312"/>
                    <a:pt x="67516" y="8388"/>
                    <a:pt x="67516" y="9618"/>
                  </a:cubicBezTo>
                  <a:cubicBezTo>
                    <a:pt x="67516" y="10694"/>
                    <a:pt x="67198" y="11616"/>
                    <a:pt x="66879" y="13000"/>
                  </a:cubicBezTo>
                  <a:lnTo>
                    <a:pt x="57792" y="48050"/>
                  </a:lnTo>
                  <a:cubicBezTo>
                    <a:pt x="54444" y="42977"/>
                    <a:pt x="49023" y="38980"/>
                    <a:pt x="41371" y="38980"/>
                  </a:cubicBezTo>
                  <a:cubicBezTo>
                    <a:pt x="20965" y="38980"/>
                    <a:pt x="240" y="60656"/>
                    <a:pt x="240" y="82793"/>
                  </a:cubicBezTo>
                  <a:cubicBezTo>
                    <a:pt x="240" y="97704"/>
                    <a:pt x="10603" y="108312"/>
                    <a:pt x="24313" y="108312"/>
                  </a:cubicBezTo>
                  <a:cubicBezTo>
                    <a:pt x="32922" y="108312"/>
                    <a:pt x="40574" y="103546"/>
                    <a:pt x="46951" y="97551"/>
                  </a:cubicBezTo>
                  <a:cubicBezTo>
                    <a:pt x="49980" y="106774"/>
                    <a:pt x="59226" y="108312"/>
                    <a:pt x="63371" y="108312"/>
                  </a:cubicBezTo>
                  <a:cubicBezTo>
                    <a:pt x="69111" y="108312"/>
                    <a:pt x="73096" y="104930"/>
                    <a:pt x="75966" y="100164"/>
                  </a:cubicBezTo>
                  <a:cubicBezTo>
                    <a:pt x="79473" y="94169"/>
                    <a:pt x="81546" y="85406"/>
                    <a:pt x="81546" y="84791"/>
                  </a:cubicBezTo>
                  <a:cubicBezTo>
                    <a:pt x="81546" y="82793"/>
                    <a:pt x="79473" y="82793"/>
                    <a:pt x="78995" y="82793"/>
                  </a:cubicBezTo>
                  <a:cubicBezTo>
                    <a:pt x="76763" y="82793"/>
                    <a:pt x="76603" y="83408"/>
                    <a:pt x="75488" y="87558"/>
                  </a:cubicBezTo>
                  <a:cubicBezTo>
                    <a:pt x="73574" y="94937"/>
                    <a:pt x="70545" y="104007"/>
                    <a:pt x="63850" y="104007"/>
                  </a:cubicBezTo>
                  <a:cubicBezTo>
                    <a:pt x="59705" y="104007"/>
                    <a:pt x="58589" y="100625"/>
                    <a:pt x="58589" y="96475"/>
                  </a:cubicBezTo>
                  <a:cubicBezTo>
                    <a:pt x="58589" y="93554"/>
                    <a:pt x="58908" y="92170"/>
                    <a:pt x="59386" y="90172"/>
                  </a:cubicBezTo>
                  <a:lnTo>
                    <a:pt x="81546" y="4699"/>
                  </a:lnTo>
                  <a:close/>
                  <a:moveTo>
                    <a:pt x="47589" y="87558"/>
                  </a:moveTo>
                  <a:cubicBezTo>
                    <a:pt x="46473" y="91863"/>
                    <a:pt x="42965" y="94937"/>
                    <a:pt x="39458" y="97858"/>
                  </a:cubicBezTo>
                  <a:cubicBezTo>
                    <a:pt x="38023" y="99088"/>
                    <a:pt x="31646" y="104007"/>
                    <a:pt x="24791" y="104007"/>
                  </a:cubicBezTo>
                  <a:cubicBezTo>
                    <a:pt x="18893" y="104007"/>
                    <a:pt x="13153" y="100010"/>
                    <a:pt x="13153" y="89096"/>
                  </a:cubicBezTo>
                  <a:cubicBezTo>
                    <a:pt x="13153" y="80948"/>
                    <a:pt x="17777" y="64038"/>
                    <a:pt x="21443" y="57889"/>
                  </a:cubicBezTo>
                  <a:cubicBezTo>
                    <a:pt x="28777" y="45590"/>
                    <a:pt x="36907" y="43284"/>
                    <a:pt x="41371" y="43284"/>
                  </a:cubicBezTo>
                  <a:cubicBezTo>
                    <a:pt x="52531" y="43284"/>
                    <a:pt x="55560" y="54968"/>
                    <a:pt x="55560" y="56659"/>
                  </a:cubicBezTo>
                  <a:cubicBezTo>
                    <a:pt x="55560" y="57274"/>
                    <a:pt x="55241" y="58350"/>
                    <a:pt x="55081" y="58811"/>
                  </a:cubicBezTo>
                  <a:lnTo>
                    <a:pt x="47589" y="87558"/>
                  </a:lnTo>
                  <a:close/>
                </a:path>
              </a:pathLst>
            </a:custGeom>
            <a:solidFill>
              <a:srgbClr val="000000"/>
            </a:solidFill>
            <a:ln w="22833" cap="flat">
              <a:noFill/>
              <a:prstDash val="solid"/>
              <a:miter/>
            </a:ln>
          </p:spPr>
          <p:txBody>
            <a:bodyPr rtlCol="0" anchor="ctr"/>
            <a:lstStyle/>
            <a:p>
              <a:endParaRPr lang="zh-CN" altLang="en-US"/>
            </a:p>
          </p:txBody>
        </p:sp>
        <p:sp>
          <p:nvSpPr>
            <p:cNvPr id="36" name="任意形状 35">
              <a:extLst>
                <a:ext uri="{FF2B5EF4-FFF2-40B4-BE49-F238E27FC236}">
                  <a16:creationId xmlns:a16="http://schemas.microsoft.com/office/drawing/2014/main" id="{6742996B-90D0-2E5C-A23A-DC7964193C24}"/>
                </a:ext>
              </a:extLst>
            </p:cNvPr>
            <p:cNvSpPr/>
            <p:nvPr>
              <p:custDataLst>
                <p:tags r:id="rId24"/>
              </p:custDataLst>
            </p:nvPr>
          </p:nvSpPr>
          <p:spPr>
            <a:xfrm>
              <a:off x="8139928" y="4373394"/>
              <a:ext cx="156871" cy="81014"/>
            </a:xfrm>
            <a:custGeom>
              <a:avLst/>
              <a:gdLst>
                <a:gd name="connsiteX0" fmla="*/ 134637 w 156871"/>
                <a:gd name="connsiteY0" fmla="*/ 44361 h 81014"/>
                <a:gd name="connsiteX1" fmla="*/ 111840 w 156871"/>
                <a:gd name="connsiteY1" fmla="*/ 78796 h 81014"/>
                <a:gd name="connsiteX2" fmla="*/ 115666 w 156871"/>
                <a:gd name="connsiteY2" fmla="*/ 81102 h 81014"/>
                <a:gd name="connsiteX3" fmla="*/ 119811 w 156871"/>
                <a:gd name="connsiteY3" fmla="*/ 78488 h 81014"/>
                <a:gd name="connsiteX4" fmla="*/ 131608 w 156871"/>
                <a:gd name="connsiteY4" fmla="*/ 56351 h 81014"/>
                <a:gd name="connsiteX5" fmla="*/ 155522 w 156871"/>
                <a:gd name="connsiteY5" fmla="*/ 42670 h 81014"/>
                <a:gd name="connsiteX6" fmla="*/ 157116 w 156871"/>
                <a:gd name="connsiteY6" fmla="*/ 40671 h 81014"/>
                <a:gd name="connsiteX7" fmla="*/ 154087 w 156871"/>
                <a:gd name="connsiteY7" fmla="*/ 38211 h 81014"/>
                <a:gd name="connsiteX8" fmla="*/ 119652 w 156871"/>
                <a:gd name="connsiteY8" fmla="*/ 1931 h 81014"/>
                <a:gd name="connsiteX9" fmla="*/ 115666 w 156871"/>
                <a:gd name="connsiteY9" fmla="*/ 87 h 81014"/>
                <a:gd name="connsiteX10" fmla="*/ 111840 w 156871"/>
                <a:gd name="connsiteY10" fmla="*/ 2393 h 81014"/>
                <a:gd name="connsiteX11" fmla="*/ 121246 w 156871"/>
                <a:gd name="connsiteY11" fmla="*/ 23607 h 81014"/>
                <a:gd name="connsiteX12" fmla="*/ 134637 w 156871"/>
                <a:gd name="connsiteY12" fmla="*/ 36828 h 81014"/>
                <a:gd name="connsiteX13" fmla="*/ 6621 w 156871"/>
                <a:gd name="connsiteY13" fmla="*/ 36828 h 81014"/>
                <a:gd name="connsiteX14" fmla="*/ 244 w 156871"/>
                <a:gd name="connsiteY14" fmla="*/ 40517 h 81014"/>
                <a:gd name="connsiteX15" fmla="*/ 6621 w 156871"/>
                <a:gd name="connsiteY15" fmla="*/ 44361 h 81014"/>
                <a:gd name="connsiteX16" fmla="*/ 134637 w 156871"/>
                <a:gd name="connsiteY16" fmla="*/ 44361 h 8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871" h="81014">
                  <a:moveTo>
                    <a:pt x="134637" y="44361"/>
                  </a:moveTo>
                  <a:cubicBezTo>
                    <a:pt x="114550" y="58504"/>
                    <a:pt x="111840" y="78642"/>
                    <a:pt x="111840" y="78796"/>
                  </a:cubicBezTo>
                  <a:cubicBezTo>
                    <a:pt x="111840" y="81102"/>
                    <a:pt x="113434" y="81102"/>
                    <a:pt x="115666" y="81102"/>
                  </a:cubicBezTo>
                  <a:cubicBezTo>
                    <a:pt x="118536" y="81102"/>
                    <a:pt x="119014" y="81102"/>
                    <a:pt x="119811" y="78488"/>
                  </a:cubicBezTo>
                  <a:cubicBezTo>
                    <a:pt x="120768" y="74645"/>
                    <a:pt x="123318" y="64806"/>
                    <a:pt x="131608" y="56351"/>
                  </a:cubicBezTo>
                  <a:cubicBezTo>
                    <a:pt x="140855" y="46974"/>
                    <a:pt x="148826" y="44668"/>
                    <a:pt x="155522" y="42670"/>
                  </a:cubicBezTo>
                  <a:cubicBezTo>
                    <a:pt x="156478" y="42362"/>
                    <a:pt x="157116" y="41440"/>
                    <a:pt x="157116" y="40671"/>
                  </a:cubicBezTo>
                  <a:cubicBezTo>
                    <a:pt x="157116" y="39134"/>
                    <a:pt x="156159" y="38826"/>
                    <a:pt x="154087" y="38211"/>
                  </a:cubicBezTo>
                  <a:cubicBezTo>
                    <a:pt x="131130" y="31140"/>
                    <a:pt x="122999" y="15460"/>
                    <a:pt x="119652" y="1931"/>
                  </a:cubicBezTo>
                  <a:cubicBezTo>
                    <a:pt x="119014" y="87"/>
                    <a:pt x="117898" y="87"/>
                    <a:pt x="115666" y="87"/>
                  </a:cubicBezTo>
                  <a:cubicBezTo>
                    <a:pt x="113434" y="87"/>
                    <a:pt x="111840" y="87"/>
                    <a:pt x="111840" y="2393"/>
                  </a:cubicBezTo>
                  <a:cubicBezTo>
                    <a:pt x="111840" y="2700"/>
                    <a:pt x="113434" y="13000"/>
                    <a:pt x="121246" y="23607"/>
                  </a:cubicBezTo>
                  <a:cubicBezTo>
                    <a:pt x="124913" y="28834"/>
                    <a:pt x="129376" y="33138"/>
                    <a:pt x="134637" y="36828"/>
                  </a:cubicBezTo>
                  <a:lnTo>
                    <a:pt x="6621" y="36828"/>
                  </a:lnTo>
                  <a:cubicBezTo>
                    <a:pt x="4071" y="36828"/>
                    <a:pt x="244" y="36828"/>
                    <a:pt x="244" y="40517"/>
                  </a:cubicBezTo>
                  <a:cubicBezTo>
                    <a:pt x="244" y="44361"/>
                    <a:pt x="3911" y="44361"/>
                    <a:pt x="6621" y="44361"/>
                  </a:cubicBezTo>
                  <a:lnTo>
                    <a:pt x="134637" y="44361"/>
                  </a:lnTo>
                  <a:close/>
                </a:path>
              </a:pathLst>
            </a:custGeom>
            <a:solidFill>
              <a:srgbClr val="000000"/>
            </a:solidFill>
            <a:ln w="22833" cap="flat">
              <a:noFill/>
              <a:prstDash val="solid"/>
              <a:miter/>
            </a:ln>
          </p:spPr>
          <p:txBody>
            <a:bodyPr rtlCol="0" anchor="ctr"/>
            <a:lstStyle/>
            <a:p>
              <a:endParaRPr lang="zh-CN" altLang="en-US"/>
            </a:p>
          </p:txBody>
        </p:sp>
        <p:sp>
          <p:nvSpPr>
            <p:cNvPr id="37" name="任意形状 36">
              <a:extLst>
                <a:ext uri="{FF2B5EF4-FFF2-40B4-BE49-F238E27FC236}">
                  <a16:creationId xmlns:a16="http://schemas.microsoft.com/office/drawing/2014/main" id="{971DADC7-322F-091C-614A-30736B341DE4}"/>
                </a:ext>
              </a:extLst>
            </p:cNvPr>
            <p:cNvSpPr/>
            <p:nvPr>
              <p:custDataLst>
                <p:tags r:id="rId25"/>
              </p:custDataLst>
            </p:nvPr>
          </p:nvSpPr>
          <p:spPr>
            <a:xfrm>
              <a:off x="8321493" y="4384616"/>
              <a:ext cx="156871" cy="69331"/>
            </a:xfrm>
            <a:custGeom>
              <a:avLst/>
              <a:gdLst>
                <a:gd name="connsiteX0" fmla="*/ 80123 w 156871"/>
                <a:gd name="connsiteY0" fmla="*/ 25759 h 69331"/>
                <a:gd name="connsiteX1" fmla="*/ 63065 w 156871"/>
                <a:gd name="connsiteY1" fmla="*/ 9464 h 69331"/>
                <a:gd name="connsiteX2" fmla="*/ 34369 w 156871"/>
                <a:gd name="connsiteY2" fmla="*/ 87 h 69331"/>
                <a:gd name="connsiteX3" fmla="*/ 252 w 156871"/>
                <a:gd name="connsiteY3" fmla="*/ 34829 h 69331"/>
                <a:gd name="connsiteX4" fmla="*/ 33890 w 156871"/>
                <a:gd name="connsiteY4" fmla="*/ 69418 h 69331"/>
                <a:gd name="connsiteX5" fmla="*/ 77253 w 156871"/>
                <a:gd name="connsiteY5" fmla="*/ 43746 h 69331"/>
                <a:gd name="connsiteX6" fmla="*/ 94311 w 156871"/>
                <a:gd name="connsiteY6" fmla="*/ 60041 h 69331"/>
                <a:gd name="connsiteX7" fmla="*/ 123007 w 156871"/>
                <a:gd name="connsiteY7" fmla="*/ 69418 h 69331"/>
                <a:gd name="connsiteX8" fmla="*/ 157124 w 156871"/>
                <a:gd name="connsiteY8" fmla="*/ 34676 h 69331"/>
                <a:gd name="connsiteX9" fmla="*/ 123486 w 156871"/>
                <a:gd name="connsiteY9" fmla="*/ 87 h 69331"/>
                <a:gd name="connsiteX10" fmla="*/ 80123 w 156871"/>
                <a:gd name="connsiteY10" fmla="*/ 25759 h 69331"/>
                <a:gd name="connsiteX11" fmla="*/ 85224 w 156871"/>
                <a:gd name="connsiteY11" fmla="*/ 31447 h 69331"/>
                <a:gd name="connsiteX12" fmla="*/ 124921 w 156871"/>
                <a:gd name="connsiteY12" fmla="*/ 5928 h 69331"/>
                <a:gd name="connsiteX13" fmla="*/ 152660 w 156871"/>
                <a:gd name="connsiteY13" fmla="*/ 34676 h 69331"/>
                <a:gd name="connsiteX14" fmla="*/ 125558 w 156871"/>
                <a:gd name="connsiteY14" fmla="*/ 60963 h 69331"/>
                <a:gd name="connsiteX15" fmla="*/ 85224 w 156871"/>
                <a:gd name="connsiteY15" fmla="*/ 31447 h 69331"/>
                <a:gd name="connsiteX16" fmla="*/ 72152 w 156871"/>
                <a:gd name="connsiteY16" fmla="*/ 38058 h 69331"/>
                <a:gd name="connsiteX17" fmla="*/ 32456 w 156871"/>
                <a:gd name="connsiteY17" fmla="*/ 63577 h 69331"/>
                <a:gd name="connsiteX18" fmla="*/ 4716 w 156871"/>
                <a:gd name="connsiteY18" fmla="*/ 34829 h 69331"/>
                <a:gd name="connsiteX19" fmla="*/ 31818 w 156871"/>
                <a:gd name="connsiteY19" fmla="*/ 8542 h 69331"/>
                <a:gd name="connsiteX20" fmla="*/ 72152 w 156871"/>
                <a:gd name="connsiteY20" fmla="*/ 38058 h 6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871" h="69331">
                  <a:moveTo>
                    <a:pt x="80123" y="25759"/>
                  </a:moveTo>
                  <a:cubicBezTo>
                    <a:pt x="71674" y="16228"/>
                    <a:pt x="69123" y="13615"/>
                    <a:pt x="63065" y="9464"/>
                  </a:cubicBezTo>
                  <a:cubicBezTo>
                    <a:pt x="53340" y="2700"/>
                    <a:pt x="43137" y="87"/>
                    <a:pt x="34369" y="87"/>
                  </a:cubicBezTo>
                  <a:cubicBezTo>
                    <a:pt x="14600" y="87"/>
                    <a:pt x="252" y="16382"/>
                    <a:pt x="252" y="34829"/>
                  </a:cubicBezTo>
                  <a:cubicBezTo>
                    <a:pt x="252" y="52816"/>
                    <a:pt x="13963" y="69418"/>
                    <a:pt x="33890" y="69418"/>
                  </a:cubicBezTo>
                  <a:cubicBezTo>
                    <a:pt x="56050" y="69418"/>
                    <a:pt x="71514" y="51893"/>
                    <a:pt x="77253" y="43746"/>
                  </a:cubicBezTo>
                  <a:cubicBezTo>
                    <a:pt x="85703" y="53277"/>
                    <a:pt x="88253" y="55890"/>
                    <a:pt x="94311" y="60041"/>
                  </a:cubicBezTo>
                  <a:cubicBezTo>
                    <a:pt x="104036" y="66805"/>
                    <a:pt x="114239" y="69418"/>
                    <a:pt x="123007" y="69418"/>
                  </a:cubicBezTo>
                  <a:cubicBezTo>
                    <a:pt x="142776" y="69418"/>
                    <a:pt x="157124" y="53123"/>
                    <a:pt x="157124" y="34676"/>
                  </a:cubicBezTo>
                  <a:cubicBezTo>
                    <a:pt x="157124" y="16689"/>
                    <a:pt x="143413" y="87"/>
                    <a:pt x="123486" y="87"/>
                  </a:cubicBezTo>
                  <a:cubicBezTo>
                    <a:pt x="101326" y="87"/>
                    <a:pt x="85862" y="17612"/>
                    <a:pt x="80123" y="25759"/>
                  </a:cubicBezTo>
                  <a:close/>
                  <a:moveTo>
                    <a:pt x="85224" y="31447"/>
                  </a:moveTo>
                  <a:cubicBezTo>
                    <a:pt x="91601" y="21455"/>
                    <a:pt x="105471" y="5928"/>
                    <a:pt x="124921" y="5928"/>
                  </a:cubicBezTo>
                  <a:cubicBezTo>
                    <a:pt x="141341" y="5928"/>
                    <a:pt x="152660" y="19918"/>
                    <a:pt x="152660" y="34676"/>
                  </a:cubicBezTo>
                  <a:cubicBezTo>
                    <a:pt x="152660" y="49434"/>
                    <a:pt x="140225" y="60963"/>
                    <a:pt x="125558" y="60963"/>
                  </a:cubicBezTo>
                  <a:cubicBezTo>
                    <a:pt x="110732" y="60963"/>
                    <a:pt x="100529" y="49280"/>
                    <a:pt x="85224" y="31447"/>
                  </a:cubicBezTo>
                  <a:close/>
                  <a:moveTo>
                    <a:pt x="72152" y="38058"/>
                  </a:moveTo>
                  <a:cubicBezTo>
                    <a:pt x="65775" y="48050"/>
                    <a:pt x="51905" y="63577"/>
                    <a:pt x="32456" y="63577"/>
                  </a:cubicBezTo>
                  <a:cubicBezTo>
                    <a:pt x="16035" y="63577"/>
                    <a:pt x="4716" y="49587"/>
                    <a:pt x="4716" y="34829"/>
                  </a:cubicBezTo>
                  <a:cubicBezTo>
                    <a:pt x="4716" y="20071"/>
                    <a:pt x="17151" y="8542"/>
                    <a:pt x="31818" y="8542"/>
                  </a:cubicBezTo>
                  <a:cubicBezTo>
                    <a:pt x="46644" y="8542"/>
                    <a:pt x="56847" y="20225"/>
                    <a:pt x="72152" y="38058"/>
                  </a:cubicBezTo>
                  <a:close/>
                </a:path>
              </a:pathLst>
            </a:custGeom>
            <a:solidFill>
              <a:srgbClr val="000000"/>
            </a:solidFill>
            <a:ln w="22833" cap="flat">
              <a:noFill/>
              <a:prstDash val="solid"/>
              <a:miter/>
            </a:ln>
          </p:spPr>
          <p:txBody>
            <a:bodyPr rtlCol="0" anchor="ctr"/>
            <a:lstStyle/>
            <a:p>
              <a:endParaRPr lang="zh-CN" altLang="en-US"/>
            </a:p>
          </p:txBody>
        </p:sp>
        <p:sp>
          <p:nvSpPr>
            <p:cNvPr id="38" name="任意形状 37">
              <a:extLst>
                <a:ext uri="{FF2B5EF4-FFF2-40B4-BE49-F238E27FC236}">
                  <a16:creationId xmlns:a16="http://schemas.microsoft.com/office/drawing/2014/main" id="{986D4C2A-208A-323B-D4FE-0BF8AFF34013}"/>
                </a:ext>
              </a:extLst>
            </p:cNvPr>
            <p:cNvSpPr/>
            <p:nvPr>
              <p:custDataLst>
                <p:tags r:id="rId26"/>
              </p:custDataLst>
            </p:nvPr>
          </p:nvSpPr>
          <p:spPr>
            <a:xfrm>
              <a:off x="8541492" y="4159058"/>
              <a:ext cx="162382" cy="154826"/>
            </a:xfrm>
            <a:custGeom>
              <a:avLst/>
              <a:gdLst>
                <a:gd name="connsiteX0" fmla="*/ 130533 w 162382"/>
                <a:gd name="connsiteY0" fmla="*/ 25116 h 154826"/>
                <a:gd name="connsiteX1" fmla="*/ 159684 w 162382"/>
                <a:gd name="connsiteY1" fmla="*/ 6888 h 154826"/>
                <a:gd name="connsiteX2" fmla="*/ 162645 w 162382"/>
                <a:gd name="connsiteY2" fmla="*/ 2716 h 154826"/>
                <a:gd name="connsiteX3" fmla="*/ 159684 w 162382"/>
                <a:gd name="connsiteY3" fmla="*/ 80 h 154826"/>
                <a:gd name="connsiteX4" fmla="*/ 141009 w 162382"/>
                <a:gd name="connsiteY4" fmla="*/ 739 h 154826"/>
                <a:gd name="connsiteX5" fmla="*/ 118462 w 162382"/>
                <a:gd name="connsiteY5" fmla="*/ 80 h 154826"/>
                <a:gd name="connsiteX6" fmla="*/ 114135 w 162382"/>
                <a:gd name="connsiteY6" fmla="*/ 4253 h 154826"/>
                <a:gd name="connsiteX7" fmla="*/ 117779 w 162382"/>
                <a:gd name="connsiteY7" fmla="*/ 6888 h 154826"/>
                <a:gd name="connsiteX8" fmla="*/ 128255 w 162382"/>
                <a:gd name="connsiteY8" fmla="*/ 14135 h 154826"/>
                <a:gd name="connsiteX9" fmla="*/ 124839 w 162382"/>
                <a:gd name="connsiteY9" fmla="*/ 22481 h 154826"/>
                <a:gd name="connsiteX10" fmla="*/ 54921 w 162382"/>
                <a:gd name="connsiteY10" fmla="*/ 129651 h 154826"/>
                <a:gd name="connsiteX11" fmla="*/ 39434 w 162382"/>
                <a:gd name="connsiteY11" fmla="*/ 13477 h 154826"/>
                <a:gd name="connsiteX12" fmla="*/ 55149 w 162382"/>
                <a:gd name="connsiteY12" fmla="*/ 6888 h 154826"/>
                <a:gd name="connsiteX13" fmla="*/ 60842 w 162382"/>
                <a:gd name="connsiteY13" fmla="*/ 2496 h 154826"/>
                <a:gd name="connsiteX14" fmla="*/ 57654 w 162382"/>
                <a:gd name="connsiteY14" fmla="*/ 80 h 154826"/>
                <a:gd name="connsiteX15" fmla="*/ 29413 w 162382"/>
                <a:gd name="connsiteY15" fmla="*/ 739 h 154826"/>
                <a:gd name="connsiteX16" fmla="*/ 16887 w 162382"/>
                <a:gd name="connsiteY16" fmla="*/ 519 h 154826"/>
                <a:gd name="connsiteX17" fmla="*/ 4589 w 162382"/>
                <a:gd name="connsiteY17" fmla="*/ 80 h 154826"/>
                <a:gd name="connsiteX18" fmla="*/ 262 w 162382"/>
                <a:gd name="connsiteY18" fmla="*/ 4253 h 154826"/>
                <a:gd name="connsiteX19" fmla="*/ 5956 w 162382"/>
                <a:gd name="connsiteY19" fmla="*/ 6888 h 154826"/>
                <a:gd name="connsiteX20" fmla="*/ 19620 w 162382"/>
                <a:gd name="connsiteY20" fmla="*/ 14355 h 154826"/>
                <a:gd name="connsiteX21" fmla="*/ 37612 w 162382"/>
                <a:gd name="connsiteY21" fmla="*/ 149856 h 154826"/>
                <a:gd name="connsiteX22" fmla="*/ 42167 w 162382"/>
                <a:gd name="connsiteY22" fmla="*/ 154907 h 154826"/>
                <a:gd name="connsiteX23" fmla="*/ 48544 w 162382"/>
                <a:gd name="connsiteY23" fmla="*/ 150954 h 154826"/>
                <a:gd name="connsiteX24" fmla="*/ 130533 w 162382"/>
                <a:gd name="connsiteY24" fmla="*/ 25116 h 15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382" h="154826">
                  <a:moveTo>
                    <a:pt x="130533" y="25116"/>
                  </a:moveTo>
                  <a:cubicBezTo>
                    <a:pt x="141692" y="7986"/>
                    <a:pt x="151258" y="7327"/>
                    <a:pt x="159684" y="6888"/>
                  </a:cubicBezTo>
                  <a:cubicBezTo>
                    <a:pt x="162417" y="6669"/>
                    <a:pt x="162645" y="2935"/>
                    <a:pt x="162645" y="2716"/>
                  </a:cubicBezTo>
                  <a:cubicBezTo>
                    <a:pt x="162645" y="959"/>
                    <a:pt x="161506" y="80"/>
                    <a:pt x="159684" y="80"/>
                  </a:cubicBezTo>
                  <a:cubicBezTo>
                    <a:pt x="153763" y="80"/>
                    <a:pt x="147158" y="739"/>
                    <a:pt x="141009" y="739"/>
                  </a:cubicBezTo>
                  <a:cubicBezTo>
                    <a:pt x="133493" y="739"/>
                    <a:pt x="125750" y="80"/>
                    <a:pt x="118462" y="80"/>
                  </a:cubicBezTo>
                  <a:cubicBezTo>
                    <a:pt x="117096" y="80"/>
                    <a:pt x="114135" y="80"/>
                    <a:pt x="114135" y="4253"/>
                  </a:cubicBezTo>
                  <a:cubicBezTo>
                    <a:pt x="114135" y="6669"/>
                    <a:pt x="116185" y="6888"/>
                    <a:pt x="117779" y="6888"/>
                  </a:cubicBezTo>
                  <a:cubicBezTo>
                    <a:pt x="123928" y="7327"/>
                    <a:pt x="128255" y="9524"/>
                    <a:pt x="128255" y="14135"/>
                  </a:cubicBezTo>
                  <a:cubicBezTo>
                    <a:pt x="128255" y="17430"/>
                    <a:pt x="124839" y="22261"/>
                    <a:pt x="124839" y="22481"/>
                  </a:cubicBezTo>
                  <a:lnTo>
                    <a:pt x="54921" y="129651"/>
                  </a:lnTo>
                  <a:lnTo>
                    <a:pt x="39434" y="13477"/>
                  </a:lnTo>
                  <a:cubicBezTo>
                    <a:pt x="39434" y="9743"/>
                    <a:pt x="44672" y="6888"/>
                    <a:pt x="55149" y="6888"/>
                  </a:cubicBezTo>
                  <a:cubicBezTo>
                    <a:pt x="58337" y="6888"/>
                    <a:pt x="60842" y="6888"/>
                    <a:pt x="60842" y="2496"/>
                  </a:cubicBezTo>
                  <a:cubicBezTo>
                    <a:pt x="60842" y="519"/>
                    <a:pt x="59020" y="80"/>
                    <a:pt x="57654" y="80"/>
                  </a:cubicBezTo>
                  <a:cubicBezTo>
                    <a:pt x="48544" y="80"/>
                    <a:pt x="38751" y="739"/>
                    <a:pt x="29413" y="739"/>
                  </a:cubicBezTo>
                  <a:cubicBezTo>
                    <a:pt x="25314" y="739"/>
                    <a:pt x="20987" y="519"/>
                    <a:pt x="16887" y="519"/>
                  </a:cubicBezTo>
                  <a:cubicBezTo>
                    <a:pt x="12788" y="519"/>
                    <a:pt x="8461" y="80"/>
                    <a:pt x="4589" y="80"/>
                  </a:cubicBezTo>
                  <a:cubicBezTo>
                    <a:pt x="2995" y="80"/>
                    <a:pt x="262" y="80"/>
                    <a:pt x="262" y="4253"/>
                  </a:cubicBezTo>
                  <a:cubicBezTo>
                    <a:pt x="262" y="6888"/>
                    <a:pt x="2312" y="6888"/>
                    <a:pt x="5956" y="6888"/>
                  </a:cubicBezTo>
                  <a:cubicBezTo>
                    <a:pt x="18709" y="6888"/>
                    <a:pt x="18937" y="8865"/>
                    <a:pt x="19620" y="14355"/>
                  </a:cubicBezTo>
                  <a:lnTo>
                    <a:pt x="37612" y="149856"/>
                  </a:lnTo>
                  <a:cubicBezTo>
                    <a:pt x="38296" y="154248"/>
                    <a:pt x="39207" y="154907"/>
                    <a:pt x="42167" y="154907"/>
                  </a:cubicBezTo>
                  <a:cubicBezTo>
                    <a:pt x="45811" y="154907"/>
                    <a:pt x="46722" y="153809"/>
                    <a:pt x="48544" y="150954"/>
                  </a:cubicBezTo>
                  <a:lnTo>
                    <a:pt x="130533" y="25116"/>
                  </a:lnTo>
                  <a:close/>
                </a:path>
              </a:pathLst>
            </a:custGeom>
            <a:solidFill>
              <a:srgbClr val="000000"/>
            </a:solidFill>
            <a:ln w="22833" cap="flat">
              <a:noFill/>
              <a:prstDash val="solid"/>
              <a:miter/>
            </a:ln>
          </p:spPr>
          <p:txBody>
            <a:bodyPr rtlCol="0" anchor="ctr"/>
            <a:lstStyle/>
            <a:p>
              <a:endParaRPr lang="zh-CN" altLang="en-US"/>
            </a:p>
          </p:txBody>
        </p:sp>
        <p:sp>
          <p:nvSpPr>
            <p:cNvPr id="39" name="任意形状 38">
              <a:extLst>
                <a:ext uri="{FF2B5EF4-FFF2-40B4-BE49-F238E27FC236}">
                  <a16:creationId xmlns:a16="http://schemas.microsoft.com/office/drawing/2014/main" id="{87644F29-30A5-9490-BCA1-907951D21710}"/>
                </a:ext>
              </a:extLst>
            </p:cNvPr>
            <p:cNvSpPr/>
            <p:nvPr>
              <p:custDataLst>
                <p:tags r:id="rId27"/>
              </p:custDataLst>
            </p:nvPr>
          </p:nvSpPr>
          <p:spPr>
            <a:xfrm>
              <a:off x="8734748" y="4144344"/>
              <a:ext cx="52837" cy="219612"/>
            </a:xfrm>
            <a:custGeom>
              <a:avLst/>
              <a:gdLst>
                <a:gd name="connsiteX0" fmla="*/ 53107 w 52837"/>
                <a:gd name="connsiteY0" fmla="*/ 217496 h 219612"/>
                <a:gd name="connsiteX1" fmla="*/ 49235 w 52837"/>
                <a:gd name="connsiteY1" fmla="*/ 212665 h 219612"/>
                <a:gd name="connsiteX2" fmla="*/ 13479 w 52837"/>
                <a:gd name="connsiteY2" fmla="*/ 109886 h 219612"/>
                <a:gd name="connsiteX3" fmla="*/ 50146 w 52837"/>
                <a:gd name="connsiteY3" fmla="*/ 6010 h 219612"/>
                <a:gd name="connsiteX4" fmla="*/ 53107 w 52837"/>
                <a:gd name="connsiteY4" fmla="*/ 2276 h 219612"/>
                <a:gd name="connsiteX5" fmla="*/ 50830 w 52837"/>
                <a:gd name="connsiteY5" fmla="*/ 80 h 219612"/>
                <a:gd name="connsiteX6" fmla="*/ 14618 w 52837"/>
                <a:gd name="connsiteY6" fmla="*/ 42905 h 219612"/>
                <a:gd name="connsiteX7" fmla="*/ 270 w 52837"/>
                <a:gd name="connsiteY7" fmla="*/ 109886 h 219612"/>
                <a:gd name="connsiteX8" fmla="*/ 15301 w 52837"/>
                <a:gd name="connsiteY8" fmla="*/ 178405 h 219612"/>
                <a:gd name="connsiteX9" fmla="*/ 50830 w 52837"/>
                <a:gd name="connsiteY9" fmla="*/ 219692 h 219612"/>
                <a:gd name="connsiteX10" fmla="*/ 53107 w 52837"/>
                <a:gd name="connsiteY10" fmla="*/ 217496 h 21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19612">
                  <a:moveTo>
                    <a:pt x="53107" y="217496"/>
                  </a:moveTo>
                  <a:cubicBezTo>
                    <a:pt x="53107" y="216837"/>
                    <a:pt x="53107" y="216398"/>
                    <a:pt x="49235" y="212665"/>
                  </a:cubicBezTo>
                  <a:cubicBezTo>
                    <a:pt x="20767" y="184994"/>
                    <a:pt x="13479" y="143487"/>
                    <a:pt x="13479" y="109886"/>
                  </a:cubicBezTo>
                  <a:cubicBezTo>
                    <a:pt x="13479" y="71674"/>
                    <a:pt x="22134" y="33461"/>
                    <a:pt x="50146" y="6010"/>
                  </a:cubicBezTo>
                  <a:cubicBezTo>
                    <a:pt x="53107" y="3374"/>
                    <a:pt x="53107" y="2935"/>
                    <a:pt x="53107" y="2276"/>
                  </a:cubicBezTo>
                  <a:cubicBezTo>
                    <a:pt x="53107" y="739"/>
                    <a:pt x="52196" y="80"/>
                    <a:pt x="50830" y="80"/>
                  </a:cubicBezTo>
                  <a:cubicBezTo>
                    <a:pt x="48552" y="80"/>
                    <a:pt x="28055" y="15014"/>
                    <a:pt x="14618" y="42905"/>
                  </a:cubicBezTo>
                  <a:cubicBezTo>
                    <a:pt x="3003" y="67062"/>
                    <a:pt x="270" y="91439"/>
                    <a:pt x="270" y="109886"/>
                  </a:cubicBezTo>
                  <a:cubicBezTo>
                    <a:pt x="270" y="127016"/>
                    <a:pt x="2775" y="153589"/>
                    <a:pt x="15301" y="178405"/>
                  </a:cubicBezTo>
                  <a:cubicBezTo>
                    <a:pt x="28966" y="205418"/>
                    <a:pt x="48552" y="219692"/>
                    <a:pt x="50830" y="219692"/>
                  </a:cubicBezTo>
                  <a:cubicBezTo>
                    <a:pt x="52196" y="219692"/>
                    <a:pt x="53107" y="219034"/>
                    <a:pt x="53107" y="217496"/>
                  </a:cubicBezTo>
                  <a:close/>
                </a:path>
              </a:pathLst>
            </a:custGeom>
            <a:solidFill>
              <a:srgbClr val="000000"/>
            </a:solidFill>
            <a:ln w="22833" cap="flat">
              <a:noFill/>
              <a:prstDash val="solid"/>
              <a:miter/>
            </a:ln>
          </p:spPr>
          <p:txBody>
            <a:bodyPr rtlCol="0" anchor="ctr"/>
            <a:lstStyle/>
            <a:p>
              <a:endParaRPr lang="zh-CN" altLang="en-US"/>
            </a:p>
          </p:txBody>
        </p:sp>
        <p:sp>
          <p:nvSpPr>
            <p:cNvPr id="40" name="任意形状 39">
              <a:extLst>
                <a:ext uri="{FF2B5EF4-FFF2-40B4-BE49-F238E27FC236}">
                  <a16:creationId xmlns:a16="http://schemas.microsoft.com/office/drawing/2014/main" id="{86BD3AD7-3A6C-2DF7-EBC7-4902245D9AB7}"/>
                </a:ext>
              </a:extLst>
            </p:cNvPr>
            <p:cNvSpPr/>
            <p:nvPr>
              <p:custDataLst>
                <p:tags r:id="rId28"/>
              </p:custDataLst>
            </p:nvPr>
          </p:nvSpPr>
          <p:spPr>
            <a:xfrm>
              <a:off x="8809879" y="4156642"/>
              <a:ext cx="108407" cy="154826"/>
            </a:xfrm>
            <a:custGeom>
              <a:avLst/>
              <a:gdLst>
                <a:gd name="connsiteX0" fmla="*/ 108681 w 108407"/>
                <a:gd name="connsiteY0" fmla="*/ 2496 h 154826"/>
                <a:gd name="connsiteX1" fmla="*/ 105720 w 108407"/>
                <a:gd name="connsiteY1" fmla="*/ 80 h 154826"/>
                <a:gd name="connsiteX2" fmla="*/ 76797 w 108407"/>
                <a:gd name="connsiteY2" fmla="*/ 2496 h 154826"/>
                <a:gd name="connsiteX3" fmla="*/ 73608 w 108407"/>
                <a:gd name="connsiteY3" fmla="*/ 6669 h 154826"/>
                <a:gd name="connsiteX4" fmla="*/ 79074 w 108407"/>
                <a:gd name="connsiteY4" fmla="*/ 9304 h 154826"/>
                <a:gd name="connsiteX5" fmla="*/ 90461 w 108407"/>
                <a:gd name="connsiteY5" fmla="*/ 13037 h 154826"/>
                <a:gd name="connsiteX6" fmla="*/ 89778 w 108407"/>
                <a:gd name="connsiteY6" fmla="*/ 17430 h 154826"/>
                <a:gd name="connsiteX7" fmla="*/ 76113 w 108407"/>
                <a:gd name="connsiteY7" fmla="*/ 69478 h 154826"/>
                <a:gd name="connsiteX8" fmla="*/ 55161 w 108407"/>
                <a:gd name="connsiteY8" fmla="*/ 55423 h 154826"/>
                <a:gd name="connsiteX9" fmla="*/ 274 w 108407"/>
                <a:gd name="connsiteY9" fmla="*/ 119769 h 154826"/>
                <a:gd name="connsiteX10" fmla="*/ 30564 w 108407"/>
                <a:gd name="connsiteY10" fmla="*/ 154907 h 154826"/>
                <a:gd name="connsiteX11" fmla="*/ 60171 w 108407"/>
                <a:gd name="connsiteY11" fmla="*/ 138436 h 154826"/>
                <a:gd name="connsiteX12" fmla="*/ 80896 w 108407"/>
                <a:gd name="connsiteY12" fmla="*/ 154907 h 154826"/>
                <a:gd name="connsiteX13" fmla="*/ 97749 w 108407"/>
                <a:gd name="connsiteY13" fmla="*/ 142828 h 154826"/>
                <a:gd name="connsiteX14" fmla="*/ 104582 w 108407"/>
                <a:gd name="connsiteY14" fmla="*/ 121087 h 154826"/>
                <a:gd name="connsiteX15" fmla="*/ 101849 w 108407"/>
                <a:gd name="connsiteY15" fmla="*/ 118890 h 154826"/>
                <a:gd name="connsiteX16" fmla="*/ 98660 w 108407"/>
                <a:gd name="connsiteY16" fmla="*/ 122843 h 154826"/>
                <a:gd name="connsiteX17" fmla="*/ 81351 w 108407"/>
                <a:gd name="connsiteY17" fmla="*/ 150075 h 154826"/>
                <a:gd name="connsiteX18" fmla="*/ 74519 w 108407"/>
                <a:gd name="connsiteY18" fmla="*/ 139973 h 154826"/>
                <a:gd name="connsiteX19" fmla="*/ 75886 w 108407"/>
                <a:gd name="connsiteY19" fmla="*/ 129432 h 154826"/>
                <a:gd name="connsiteX20" fmla="*/ 108681 w 108407"/>
                <a:gd name="connsiteY20" fmla="*/ 2496 h 154826"/>
                <a:gd name="connsiteX21" fmla="*/ 61310 w 108407"/>
                <a:gd name="connsiteY21" fmla="*/ 126357 h 154826"/>
                <a:gd name="connsiteX22" fmla="*/ 56755 w 108407"/>
                <a:gd name="connsiteY22" fmla="*/ 134483 h 154826"/>
                <a:gd name="connsiteX23" fmla="*/ 31020 w 108407"/>
                <a:gd name="connsiteY23" fmla="*/ 150075 h 154826"/>
                <a:gd name="connsiteX24" fmla="*/ 16444 w 108407"/>
                <a:gd name="connsiteY24" fmla="*/ 129432 h 154826"/>
                <a:gd name="connsiteX25" fmla="*/ 28970 w 108407"/>
                <a:gd name="connsiteY25" fmla="*/ 81337 h 154826"/>
                <a:gd name="connsiteX26" fmla="*/ 55388 w 108407"/>
                <a:gd name="connsiteY26" fmla="*/ 60254 h 154826"/>
                <a:gd name="connsiteX27" fmla="*/ 73380 w 108407"/>
                <a:gd name="connsiteY27" fmla="*/ 79580 h 154826"/>
                <a:gd name="connsiteX28" fmla="*/ 72697 w 108407"/>
                <a:gd name="connsiteY28" fmla="*/ 83313 h 154826"/>
                <a:gd name="connsiteX29" fmla="*/ 61310 w 108407"/>
                <a:gd name="connsiteY29" fmla="*/ 126357 h 15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07" h="154826">
                  <a:moveTo>
                    <a:pt x="108681" y="2496"/>
                  </a:moveTo>
                  <a:cubicBezTo>
                    <a:pt x="108681" y="2276"/>
                    <a:pt x="108681" y="80"/>
                    <a:pt x="105720" y="80"/>
                  </a:cubicBezTo>
                  <a:cubicBezTo>
                    <a:pt x="102304" y="80"/>
                    <a:pt x="80668" y="2057"/>
                    <a:pt x="76797" y="2496"/>
                  </a:cubicBezTo>
                  <a:cubicBezTo>
                    <a:pt x="74975" y="2716"/>
                    <a:pt x="73608" y="3814"/>
                    <a:pt x="73608" y="6669"/>
                  </a:cubicBezTo>
                  <a:cubicBezTo>
                    <a:pt x="73608" y="9304"/>
                    <a:pt x="75658" y="9304"/>
                    <a:pt x="79074" y="9304"/>
                  </a:cubicBezTo>
                  <a:cubicBezTo>
                    <a:pt x="90006" y="9304"/>
                    <a:pt x="90461" y="10841"/>
                    <a:pt x="90461" y="13037"/>
                  </a:cubicBezTo>
                  <a:lnTo>
                    <a:pt x="89778" y="17430"/>
                  </a:lnTo>
                  <a:lnTo>
                    <a:pt x="76113" y="69478"/>
                  </a:lnTo>
                  <a:cubicBezTo>
                    <a:pt x="72014" y="61352"/>
                    <a:pt x="65409" y="55423"/>
                    <a:pt x="55161" y="55423"/>
                  </a:cubicBezTo>
                  <a:cubicBezTo>
                    <a:pt x="28514" y="55423"/>
                    <a:pt x="274" y="87706"/>
                    <a:pt x="274" y="119769"/>
                  </a:cubicBezTo>
                  <a:cubicBezTo>
                    <a:pt x="274" y="140412"/>
                    <a:pt x="12800" y="154907"/>
                    <a:pt x="30564" y="154907"/>
                  </a:cubicBezTo>
                  <a:cubicBezTo>
                    <a:pt x="35119" y="154907"/>
                    <a:pt x="46506" y="154028"/>
                    <a:pt x="60171" y="138436"/>
                  </a:cubicBezTo>
                  <a:cubicBezTo>
                    <a:pt x="61993" y="147660"/>
                    <a:pt x="69964" y="154907"/>
                    <a:pt x="80896" y="154907"/>
                  </a:cubicBezTo>
                  <a:cubicBezTo>
                    <a:pt x="88867" y="154907"/>
                    <a:pt x="94105" y="149856"/>
                    <a:pt x="97749" y="142828"/>
                  </a:cubicBezTo>
                  <a:cubicBezTo>
                    <a:pt x="101621" y="134922"/>
                    <a:pt x="104582" y="121526"/>
                    <a:pt x="104582" y="121087"/>
                  </a:cubicBezTo>
                  <a:cubicBezTo>
                    <a:pt x="104582" y="118890"/>
                    <a:pt x="102532" y="118890"/>
                    <a:pt x="101849" y="118890"/>
                  </a:cubicBezTo>
                  <a:cubicBezTo>
                    <a:pt x="99571" y="118890"/>
                    <a:pt x="99343" y="119769"/>
                    <a:pt x="98660" y="122843"/>
                  </a:cubicBezTo>
                  <a:cubicBezTo>
                    <a:pt x="94788" y="137118"/>
                    <a:pt x="90689" y="150075"/>
                    <a:pt x="81351" y="150075"/>
                  </a:cubicBezTo>
                  <a:cubicBezTo>
                    <a:pt x="75202" y="150075"/>
                    <a:pt x="74519" y="144365"/>
                    <a:pt x="74519" y="139973"/>
                  </a:cubicBezTo>
                  <a:cubicBezTo>
                    <a:pt x="74519" y="134703"/>
                    <a:pt x="74975" y="133165"/>
                    <a:pt x="75886" y="129432"/>
                  </a:cubicBezTo>
                  <a:lnTo>
                    <a:pt x="108681" y="2496"/>
                  </a:lnTo>
                  <a:close/>
                  <a:moveTo>
                    <a:pt x="61310" y="126357"/>
                  </a:moveTo>
                  <a:cubicBezTo>
                    <a:pt x="60171" y="130310"/>
                    <a:pt x="60171" y="130750"/>
                    <a:pt x="56755" y="134483"/>
                  </a:cubicBezTo>
                  <a:cubicBezTo>
                    <a:pt x="46734" y="146562"/>
                    <a:pt x="37396" y="150075"/>
                    <a:pt x="31020" y="150075"/>
                  </a:cubicBezTo>
                  <a:cubicBezTo>
                    <a:pt x="19632" y="150075"/>
                    <a:pt x="16444" y="137997"/>
                    <a:pt x="16444" y="129432"/>
                  </a:cubicBezTo>
                  <a:cubicBezTo>
                    <a:pt x="16444" y="118451"/>
                    <a:pt x="23732" y="91439"/>
                    <a:pt x="28970" y="81337"/>
                  </a:cubicBezTo>
                  <a:cubicBezTo>
                    <a:pt x="36030" y="68380"/>
                    <a:pt x="46279" y="60254"/>
                    <a:pt x="55388" y="60254"/>
                  </a:cubicBezTo>
                  <a:cubicBezTo>
                    <a:pt x="70192" y="60254"/>
                    <a:pt x="73380" y="78262"/>
                    <a:pt x="73380" y="79580"/>
                  </a:cubicBezTo>
                  <a:cubicBezTo>
                    <a:pt x="73380" y="80898"/>
                    <a:pt x="72925" y="82215"/>
                    <a:pt x="72697" y="83313"/>
                  </a:cubicBezTo>
                  <a:lnTo>
                    <a:pt x="61310" y="126357"/>
                  </a:lnTo>
                  <a:close/>
                </a:path>
              </a:pathLst>
            </a:custGeom>
            <a:solidFill>
              <a:srgbClr val="000000"/>
            </a:solidFill>
            <a:ln w="22833" cap="flat">
              <a:noFill/>
              <a:prstDash val="solid"/>
              <a:miter/>
            </a:ln>
          </p:spPr>
          <p:txBody>
            <a:bodyPr rtlCol="0" anchor="ctr"/>
            <a:lstStyle/>
            <a:p>
              <a:endParaRPr lang="zh-CN" altLang="en-US"/>
            </a:p>
          </p:txBody>
        </p:sp>
        <p:sp>
          <p:nvSpPr>
            <p:cNvPr id="41" name="任意形状 40">
              <a:extLst>
                <a:ext uri="{FF2B5EF4-FFF2-40B4-BE49-F238E27FC236}">
                  <a16:creationId xmlns:a16="http://schemas.microsoft.com/office/drawing/2014/main" id="{BFF79266-9C03-16E6-8CF9-E9F26FC0B3F5}"/>
                </a:ext>
              </a:extLst>
            </p:cNvPr>
            <p:cNvSpPr/>
            <p:nvPr>
              <p:custDataLst>
                <p:tags r:id="rId29"/>
              </p:custDataLst>
            </p:nvPr>
          </p:nvSpPr>
          <p:spPr>
            <a:xfrm>
              <a:off x="8932289" y="4144344"/>
              <a:ext cx="52837" cy="219612"/>
            </a:xfrm>
            <a:custGeom>
              <a:avLst/>
              <a:gdLst>
                <a:gd name="connsiteX0" fmla="*/ 53116 w 52837"/>
                <a:gd name="connsiteY0" fmla="*/ 109886 h 219612"/>
                <a:gd name="connsiteX1" fmla="*/ 38085 w 52837"/>
                <a:gd name="connsiteY1" fmla="*/ 41367 h 219612"/>
                <a:gd name="connsiteX2" fmla="*/ 2557 w 52837"/>
                <a:gd name="connsiteY2" fmla="*/ 80 h 219612"/>
                <a:gd name="connsiteX3" fmla="*/ 279 w 52837"/>
                <a:gd name="connsiteY3" fmla="*/ 2276 h 219612"/>
                <a:gd name="connsiteX4" fmla="*/ 4606 w 52837"/>
                <a:gd name="connsiteY4" fmla="*/ 7327 h 219612"/>
                <a:gd name="connsiteX5" fmla="*/ 39907 w 52837"/>
                <a:gd name="connsiteY5" fmla="*/ 109886 h 219612"/>
                <a:gd name="connsiteX6" fmla="*/ 3240 w 52837"/>
                <a:gd name="connsiteY6" fmla="*/ 213763 h 219612"/>
                <a:gd name="connsiteX7" fmla="*/ 279 w 52837"/>
                <a:gd name="connsiteY7" fmla="*/ 217496 h 219612"/>
                <a:gd name="connsiteX8" fmla="*/ 2557 w 52837"/>
                <a:gd name="connsiteY8" fmla="*/ 219692 h 219612"/>
                <a:gd name="connsiteX9" fmla="*/ 38768 w 52837"/>
                <a:gd name="connsiteY9" fmla="*/ 176868 h 219612"/>
                <a:gd name="connsiteX10" fmla="*/ 53116 w 52837"/>
                <a:gd name="connsiteY10" fmla="*/ 109886 h 21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19612">
                  <a:moveTo>
                    <a:pt x="53116" y="109886"/>
                  </a:moveTo>
                  <a:cubicBezTo>
                    <a:pt x="53116" y="92757"/>
                    <a:pt x="50611" y="66184"/>
                    <a:pt x="38085" y="41367"/>
                  </a:cubicBezTo>
                  <a:cubicBezTo>
                    <a:pt x="24420" y="14355"/>
                    <a:pt x="4834" y="80"/>
                    <a:pt x="2557" y="80"/>
                  </a:cubicBezTo>
                  <a:cubicBezTo>
                    <a:pt x="1190" y="80"/>
                    <a:pt x="279" y="959"/>
                    <a:pt x="279" y="2276"/>
                  </a:cubicBezTo>
                  <a:cubicBezTo>
                    <a:pt x="279" y="2935"/>
                    <a:pt x="279" y="3374"/>
                    <a:pt x="4606" y="7327"/>
                  </a:cubicBezTo>
                  <a:cubicBezTo>
                    <a:pt x="26925" y="29069"/>
                    <a:pt x="39907" y="63987"/>
                    <a:pt x="39907" y="109886"/>
                  </a:cubicBezTo>
                  <a:cubicBezTo>
                    <a:pt x="39907" y="147440"/>
                    <a:pt x="31480" y="186092"/>
                    <a:pt x="3240" y="213763"/>
                  </a:cubicBezTo>
                  <a:cubicBezTo>
                    <a:pt x="279" y="216398"/>
                    <a:pt x="279" y="216837"/>
                    <a:pt x="279" y="217496"/>
                  </a:cubicBezTo>
                  <a:cubicBezTo>
                    <a:pt x="279" y="218814"/>
                    <a:pt x="1190" y="219692"/>
                    <a:pt x="2557" y="219692"/>
                  </a:cubicBezTo>
                  <a:cubicBezTo>
                    <a:pt x="4834" y="219692"/>
                    <a:pt x="25331" y="204759"/>
                    <a:pt x="38768" y="176868"/>
                  </a:cubicBezTo>
                  <a:cubicBezTo>
                    <a:pt x="50383" y="152711"/>
                    <a:pt x="53116" y="128334"/>
                    <a:pt x="53116" y="109886"/>
                  </a:cubicBezTo>
                  <a:close/>
                </a:path>
              </a:pathLst>
            </a:custGeom>
            <a:solidFill>
              <a:srgbClr val="000000"/>
            </a:solidFill>
            <a:ln w="22833" cap="flat">
              <a:noFill/>
              <a:prstDash val="solid"/>
              <a:miter/>
            </a:ln>
          </p:spPr>
          <p:txBody>
            <a:bodyPr rtlCol="0" anchor="ctr"/>
            <a:lstStyle/>
            <a:p>
              <a:endParaRPr lang="zh-CN" altLang="en-US"/>
            </a:p>
          </p:txBody>
        </p:sp>
        <p:sp>
          <p:nvSpPr>
            <p:cNvPr id="42" name="任意形状 41">
              <a:extLst>
                <a:ext uri="{FF2B5EF4-FFF2-40B4-BE49-F238E27FC236}">
                  <a16:creationId xmlns:a16="http://schemas.microsoft.com/office/drawing/2014/main" id="{579E9C47-C15C-E09A-F082-8BF9D15F8AA2}"/>
                </a:ext>
              </a:extLst>
            </p:cNvPr>
            <p:cNvSpPr/>
            <p:nvPr>
              <p:custDataLst>
                <p:tags r:id="rId30"/>
              </p:custDataLst>
            </p:nvPr>
          </p:nvSpPr>
          <p:spPr>
            <a:xfrm>
              <a:off x="9083891" y="4228455"/>
              <a:ext cx="151451" cy="51389"/>
            </a:xfrm>
            <a:custGeom>
              <a:avLst/>
              <a:gdLst>
                <a:gd name="connsiteX0" fmla="*/ 143993 w 151451"/>
                <a:gd name="connsiteY0" fmla="*/ 8865 h 51389"/>
                <a:gd name="connsiteX1" fmla="*/ 151737 w 151451"/>
                <a:gd name="connsiteY1" fmla="*/ 4473 h 51389"/>
                <a:gd name="connsiteX2" fmla="*/ 144221 w 151451"/>
                <a:gd name="connsiteY2" fmla="*/ 80 h 51389"/>
                <a:gd name="connsiteX3" fmla="*/ 7801 w 151451"/>
                <a:gd name="connsiteY3" fmla="*/ 80 h 51389"/>
                <a:gd name="connsiteX4" fmla="*/ 286 w 151451"/>
                <a:gd name="connsiteY4" fmla="*/ 4473 h 51389"/>
                <a:gd name="connsiteX5" fmla="*/ 8029 w 151451"/>
                <a:gd name="connsiteY5" fmla="*/ 8865 h 51389"/>
                <a:gd name="connsiteX6" fmla="*/ 143993 w 151451"/>
                <a:gd name="connsiteY6" fmla="*/ 8865 h 51389"/>
                <a:gd name="connsiteX7" fmla="*/ 144221 w 151451"/>
                <a:gd name="connsiteY7" fmla="*/ 51470 h 51389"/>
                <a:gd name="connsiteX8" fmla="*/ 151737 w 151451"/>
                <a:gd name="connsiteY8" fmla="*/ 47077 h 51389"/>
                <a:gd name="connsiteX9" fmla="*/ 143993 w 151451"/>
                <a:gd name="connsiteY9" fmla="*/ 42685 h 51389"/>
                <a:gd name="connsiteX10" fmla="*/ 8029 w 151451"/>
                <a:gd name="connsiteY10" fmla="*/ 42685 h 51389"/>
                <a:gd name="connsiteX11" fmla="*/ 286 w 151451"/>
                <a:gd name="connsiteY11" fmla="*/ 47077 h 51389"/>
                <a:gd name="connsiteX12" fmla="*/ 7801 w 151451"/>
                <a:gd name="connsiteY12" fmla="*/ 51470 h 51389"/>
                <a:gd name="connsiteX13" fmla="*/ 144221 w 151451"/>
                <a:gd name="connsiteY13" fmla="*/ 51470 h 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1389">
                  <a:moveTo>
                    <a:pt x="143993" y="8865"/>
                  </a:moveTo>
                  <a:cubicBezTo>
                    <a:pt x="147410" y="8865"/>
                    <a:pt x="151737" y="8865"/>
                    <a:pt x="151737" y="4473"/>
                  </a:cubicBezTo>
                  <a:cubicBezTo>
                    <a:pt x="151737" y="80"/>
                    <a:pt x="147410" y="80"/>
                    <a:pt x="144221" y="80"/>
                  </a:cubicBezTo>
                  <a:lnTo>
                    <a:pt x="7801" y="80"/>
                  </a:lnTo>
                  <a:cubicBezTo>
                    <a:pt x="4613" y="80"/>
                    <a:pt x="286" y="80"/>
                    <a:pt x="286" y="4473"/>
                  </a:cubicBezTo>
                  <a:cubicBezTo>
                    <a:pt x="286" y="8865"/>
                    <a:pt x="4613" y="8865"/>
                    <a:pt x="8029" y="8865"/>
                  </a:cubicBezTo>
                  <a:lnTo>
                    <a:pt x="143993" y="8865"/>
                  </a:lnTo>
                  <a:close/>
                  <a:moveTo>
                    <a:pt x="144221" y="51470"/>
                  </a:moveTo>
                  <a:cubicBezTo>
                    <a:pt x="147410" y="51470"/>
                    <a:pt x="151737" y="51470"/>
                    <a:pt x="151737" y="47077"/>
                  </a:cubicBezTo>
                  <a:cubicBezTo>
                    <a:pt x="151737" y="42685"/>
                    <a:pt x="147410" y="42685"/>
                    <a:pt x="143993" y="42685"/>
                  </a:cubicBezTo>
                  <a:lnTo>
                    <a:pt x="8029" y="42685"/>
                  </a:lnTo>
                  <a:cubicBezTo>
                    <a:pt x="4613" y="42685"/>
                    <a:pt x="286" y="42685"/>
                    <a:pt x="286" y="47077"/>
                  </a:cubicBezTo>
                  <a:cubicBezTo>
                    <a:pt x="286" y="51470"/>
                    <a:pt x="4613" y="51470"/>
                    <a:pt x="7801" y="51470"/>
                  </a:cubicBezTo>
                  <a:lnTo>
                    <a:pt x="144221" y="51470"/>
                  </a:lnTo>
                  <a:close/>
                </a:path>
              </a:pathLst>
            </a:custGeom>
            <a:solidFill>
              <a:srgbClr val="000000"/>
            </a:solidFill>
            <a:ln w="22833" cap="flat">
              <a:noFill/>
              <a:prstDash val="solid"/>
              <a:miter/>
            </a:ln>
          </p:spPr>
          <p:txBody>
            <a:bodyPr rtlCol="0" anchor="ctr"/>
            <a:lstStyle/>
            <a:p>
              <a:endParaRPr lang="zh-CN" altLang="en-US"/>
            </a:p>
          </p:txBody>
        </p:sp>
        <p:sp>
          <p:nvSpPr>
            <p:cNvPr id="43" name="任意形状 42">
              <a:extLst>
                <a:ext uri="{FF2B5EF4-FFF2-40B4-BE49-F238E27FC236}">
                  <a16:creationId xmlns:a16="http://schemas.microsoft.com/office/drawing/2014/main" id="{051A23DA-E083-7DD2-07DD-B5A966FDE934}"/>
                </a:ext>
              </a:extLst>
            </p:cNvPr>
            <p:cNvSpPr/>
            <p:nvPr>
              <p:custDataLst>
                <p:tags r:id="rId31"/>
              </p:custDataLst>
            </p:nvPr>
          </p:nvSpPr>
          <p:spPr>
            <a:xfrm>
              <a:off x="9320417" y="4162791"/>
              <a:ext cx="95881" cy="151093"/>
            </a:xfrm>
            <a:custGeom>
              <a:avLst/>
              <a:gdLst>
                <a:gd name="connsiteX0" fmla="*/ 96177 w 95881"/>
                <a:gd name="connsiteY0" fmla="*/ 76066 h 151093"/>
                <a:gd name="connsiteX1" fmla="*/ 87067 w 95881"/>
                <a:gd name="connsiteY1" fmla="*/ 24677 h 151093"/>
                <a:gd name="connsiteX2" fmla="*/ 48351 w 95881"/>
                <a:gd name="connsiteY2" fmla="*/ 80 h 151093"/>
                <a:gd name="connsiteX3" fmla="*/ 8723 w 95881"/>
                <a:gd name="connsiteY3" fmla="*/ 26214 h 151093"/>
                <a:gd name="connsiteX4" fmla="*/ 296 w 95881"/>
                <a:gd name="connsiteY4" fmla="*/ 76066 h 151093"/>
                <a:gd name="connsiteX5" fmla="*/ 10545 w 95881"/>
                <a:gd name="connsiteY5" fmla="*/ 128993 h 151093"/>
                <a:gd name="connsiteX6" fmla="*/ 48123 w 95881"/>
                <a:gd name="connsiteY6" fmla="*/ 151173 h 151093"/>
                <a:gd name="connsiteX7" fmla="*/ 87751 w 95881"/>
                <a:gd name="connsiteY7" fmla="*/ 125698 h 151093"/>
                <a:gd name="connsiteX8" fmla="*/ 96177 w 95881"/>
                <a:gd name="connsiteY8" fmla="*/ 76066 h 151093"/>
                <a:gd name="connsiteX9" fmla="*/ 48123 w 95881"/>
                <a:gd name="connsiteY9" fmla="*/ 146342 h 151093"/>
                <a:gd name="connsiteX10" fmla="*/ 21704 w 95881"/>
                <a:gd name="connsiteY10" fmla="*/ 119769 h 151093"/>
                <a:gd name="connsiteX11" fmla="*/ 19199 w 95881"/>
                <a:gd name="connsiteY11" fmla="*/ 73431 h 151093"/>
                <a:gd name="connsiteX12" fmla="*/ 21021 w 95881"/>
                <a:gd name="connsiteY12" fmla="*/ 33022 h 151093"/>
                <a:gd name="connsiteX13" fmla="*/ 48123 w 95881"/>
                <a:gd name="connsiteY13" fmla="*/ 4912 h 151093"/>
                <a:gd name="connsiteX14" fmla="*/ 74997 w 95881"/>
                <a:gd name="connsiteY14" fmla="*/ 30606 h 151093"/>
                <a:gd name="connsiteX15" fmla="*/ 77274 w 95881"/>
                <a:gd name="connsiteY15" fmla="*/ 73431 h 151093"/>
                <a:gd name="connsiteX16" fmla="*/ 74769 w 95881"/>
                <a:gd name="connsiteY16" fmla="*/ 118890 h 151093"/>
                <a:gd name="connsiteX17" fmla="*/ 48123 w 95881"/>
                <a:gd name="connsiteY17" fmla="*/ 146342 h 15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881" h="151093">
                  <a:moveTo>
                    <a:pt x="96177" y="76066"/>
                  </a:moveTo>
                  <a:cubicBezTo>
                    <a:pt x="96177" y="58497"/>
                    <a:pt x="95039" y="40928"/>
                    <a:pt x="87067" y="24677"/>
                  </a:cubicBezTo>
                  <a:cubicBezTo>
                    <a:pt x="76591" y="3594"/>
                    <a:pt x="57916" y="80"/>
                    <a:pt x="48351" y="80"/>
                  </a:cubicBezTo>
                  <a:cubicBezTo>
                    <a:pt x="34686" y="80"/>
                    <a:pt x="18060" y="5790"/>
                    <a:pt x="8723" y="26214"/>
                  </a:cubicBezTo>
                  <a:cubicBezTo>
                    <a:pt x="1435" y="41367"/>
                    <a:pt x="296" y="58497"/>
                    <a:pt x="296" y="76066"/>
                  </a:cubicBezTo>
                  <a:cubicBezTo>
                    <a:pt x="296" y="92537"/>
                    <a:pt x="1207" y="112302"/>
                    <a:pt x="10545" y="128993"/>
                  </a:cubicBezTo>
                  <a:cubicBezTo>
                    <a:pt x="20338" y="146781"/>
                    <a:pt x="36963" y="151173"/>
                    <a:pt x="48123" y="151173"/>
                  </a:cubicBezTo>
                  <a:cubicBezTo>
                    <a:pt x="60421" y="151173"/>
                    <a:pt x="77730" y="146562"/>
                    <a:pt x="87751" y="125698"/>
                  </a:cubicBezTo>
                  <a:cubicBezTo>
                    <a:pt x="95039" y="110545"/>
                    <a:pt x="96177" y="93415"/>
                    <a:pt x="96177" y="76066"/>
                  </a:cubicBezTo>
                  <a:close/>
                  <a:moveTo>
                    <a:pt x="48123" y="146342"/>
                  </a:moveTo>
                  <a:cubicBezTo>
                    <a:pt x="39241" y="146342"/>
                    <a:pt x="25804" y="140852"/>
                    <a:pt x="21704" y="119769"/>
                  </a:cubicBezTo>
                  <a:cubicBezTo>
                    <a:pt x="19199" y="106592"/>
                    <a:pt x="19199" y="86388"/>
                    <a:pt x="19199" y="73431"/>
                  </a:cubicBezTo>
                  <a:cubicBezTo>
                    <a:pt x="19199" y="59376"/>
                    <a:pt x="19199" y="44881"/>
                    <a:pt x="21021" y="33022"/>
                  </a:cubicBezTo>
                  <a:cubicBezTo>
                    <a:pt x="25348" y="6888"/>
                    <a:pt x="42429" y="4912"/>
                    <a:pt x="48123" y="4912"/>
                  </a:cubicBezTo>
                  <a:cubicBezTo>
                    <a:pt x="55638" y="4912"/>
                    <a:pt x="70670" y="8865"/>
                    <a:pt x="74997" y="30606"/>
                  </a:cubicBezTo>
                  <a:cubicBezTo>
                    <a:pt x="77274" y="42905"/>
                    <a:pt x="77274" y="59595"/>
                    <a:pt x="77274" y="73431"/>
                  </a:cubicBezTo>
                  <a:cubicBezTo>
                    <a:pt x="77274" y="89902"/>
                    <a:pt x="77274" y="104835"/>
                    <a:pt x="74769" y="118890"/>
                  </a:cubicBezTo>
                  <a:cubicBezTo>
                    <a:pt x="71353" y="139754"/>
                    <a:pt x="58371" y="146342"/>
                    <a:pt x="48123" y="146342"/>
                  </a:cubicBezTo>
                  <a:close/>
                </a:path>
              </a:pathLst>
            </a:custGeom>
            <a:solidFill>
              <a:srgbClr val="000000"/>
            </a:solidFill>
            <a:ln w="22833" cap="flat">
              <a:noFill/>
              <a:prstDash val="solid"/>
              <a:miter/>
            </a:ln>
          </p:spPr>
          <p:txBody>
            <a:bodyPr rtlCol="0" anchor="ctr"/>
            <a:lstStyle/>
            <a:p>
              <a:endParaRPr lang="zh-CN" altLang="en-US"/>
            </a:p>
          </p:txBody>
        </p:sp>
        <p:sp>
          <p:nvSpPr>
            <p:cNvPr id="44" name="任意形状 43">
              <a:extLst>
                <a:ext uri="{FF2B5EF4-FFF2-40B4-BE49-F238E27FC236}">
                  <a16:creationId xmlns:a16="http://schemas.microsoft.com/office/drawing/2014/main" id="{8E7E69E5-1C91-CB29-05AE-997438B1ED45}"/>
                </a:ext>
              </a:extLst>
            </p:cNvPr>
            <p:cNvSpPr/>
            <p:nvPr>
              <p:custDataLst>
                <p:tags r:id="rId32"/>
              </p:custDataLst>
            </p:nvPr>
          </p:nvSpPr>
          <p:spPr>
            <a:xfrm>
              <a:off x="9444994" y="4285774"/>
              <a:ext cx="24141" cy="23278"/>
            </a:xfrm>
            <a:custGeom>
              <a:avLst/>
              <a:gdLst>
                <a:gd name="connsiteX0" fmla="*/ 24442 w 24141"/>
                <a:gd name="connsiteY0" fmla="*/ 11720 h 23278"/>
                <a:gd name="connsiteX1" fmla="*/ 12372 w 24141"/>
                <a:gd name="connsiteY1" fmla="*/ 80 h 23278"/>
                <a:gd name="connsiteX2" fmla="*/ 301 w 24141"/>
                <a:gd name="connsiteY2" fmla="*/ 11720 h 23278"/>
                <a:gd name="connsiteX3" fmla="*/ 12372 w 24141"/>
                <a:gd name="connsiteY3" fmla="*/ 23359 h 23278"/>
                <a:gd name="connsiteX4" fmla="*/ 24442 w 24141"/>
                <a:gd name="connsiteY4" fmla="*/ 11720 h 2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3278">
                  <a:moveTo>
                    <a:pt x="24442" y="11720"/>
                  </a:moveTo>
                  <a:cubicBezTo>
                    <a:pt x="24442" y="5351"/>
                    <a:pt x="18976" y="80"/>
                    <a:pt x="12372" y="80"/>
                  </a:cubicBezTo>
                  <a:cubicBezTo>
                    <a:pt x="5767" y="80"/>
                    <a:pt x="301" y="5351"/>
                    <a:pt x="301" y="11720"/>
                  </a:cubicBezTo>
                  <a:cubicBezTo>
                    <a:pt x="301" y="18088"/>
                    <a:pt x="5767" y="23359"/>
                    <a:pt x="12372" y="23359"/>
                  </a:cubicBezTo>
                  <a:cubicBezTo>
                    <a:pt x="18976" y="23359"/>
                    <a:pt x="24442" y="18088"/>
                    <a:pt x="24442" y="11720"/>
                  </a:cubicBezTo>
                  <a:close/>
                </a:path>
              </a:pathLst>
            </a:custGeom>
            <a:solidFill>
              <a:srgbClr val="000000"/>
            </a:solidFill>
            <a:ln w="22833"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009717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0421C-7A4E-1820-959E-6A7F0B2204A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F133731-ABC4-C91C-B877-0483F1755501}"/>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理解高斯环带定理</a:t>
            </a:r>
          </a:p>
        </p:txBody>
      </p:sp>
      <p:sp>
        <p:nvSpPr>
          <p:cNvPr id="8" name="文本框 7">
            <a:extLst>
              <a:ext uri="{FF2B5EF4-FFF2-40B4-BE49-F238E27FC236}">
                <a16:creationId xmlns:a16="http://schemas.microsoft.com/office/drawing/2014/main" id="{195F2C9A-58D7-0A3E-5205-974361F52DA3}"/>
              </a:ext>
            </a:extLst>
          </p:cNvPr>
          <p:cNvSpPr txBox="1"/>
          <p:nvPr/>
        </p:nvSpPr>
        <p:spPr>
          <a:xfrm>
            <a:off x="122255" y="6392801"/>
            <a:ext cx="10575234" cy="338554"/>
          </a:xfrm>
          <a:prstGeom prst="rect">
            <a:avLst/>
          </a:prstGeom>
          <a:noFill/>
        </p:spPr>
        <p:txBody>
          <a:bodyPr wrap="square" rtlCol="0">
            <a:spAutoFit/>
          </a:bodyPr>
          <a:lstStyle/>
          <a:p>
            <a:r>
              <a:rPr lang="en" altLang="zh-CN" sz="1600" dirty="0">
                <a:solidFill>
                  <a:schemeClr val="bg1"/>
                </a:solidFill>
                <a:effectLst/>
                <a:latin typeface="Times New Roman" panose="02020603050405020304" pitchFamily="18" charset="0"/>
                <a:cs typeface="Times New Roman" panose="02020603050405020304" pitchFamily="18" charset="0"/>
              </a:rPr>
              <a:t>Blum, A., Hopcroft, J. &amp; Kannan, R. (2020), High-Dimensional Space, Cambridge University Press, p. 4–28.</a:t>
            </a:r>
            <a:endParaRPr lang="en" altLang="zh-CN" sz="1600" dirty="0">
              <a:solidFill>
                <a:schemeClr val="bg1"/>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2964920-955A-0155-879D-7D8D09E3F370}"/>
              </a:ext>
            </a:extLst>
          </p:cNvPr>
          <p:cNvPicPr>
            <a:picLocks noChangeAspect="1"/>
          </p:cNvPicPr>
          <p:nvPr/>
        </p:nvPicPr>
        <p:blipFill>
          <a:blip r:embed="rId2"/>
          <a:stretch>
            <a:fillRect/>
          </a:stretch>
        </p:blipFill>
        <p:spPr>
          <a:xfrm>
            <a:off x="8743921" y="841337"/>
            <a:ext cx="3459802" cy="898402"/>
          </a:xfrm>
          <a:prstGeom prst="rect">
            <a:avLst/>
          </a:prstGeom>
        </p:spPr>
      </p:pic>
      <p:pic>
        <p:nvPicPr>
          <p:cNvPr id="13" name="图片 12">
            <a:extLst>
              <a:ext uri="{FF2B5EF4-FFF2-40B4-BE49-F238E27FC236}">
                <a16:creationId xmlns:a16="http://schemas.microsoft.com/office/drawing/2014/main" id="{9B4112BC-47DA-7D2C-5B9E-52729F537F84}"/>
              </a:ext>
            </a:extLst>
          </p:cNvPr>
          <p:cNvPicPr>
            <a:picLocks noChangeAspect="1"/>
          </p:cNvPicPr>
          <p:nvPr/>
        </p:nvPicPr>
        <p:blipFill>
          <a:blip r:embed="rId3"/>
          <a:stretch>
            <a:fillRect/>
          </a:stretch>
        </p:blipFill>
        <p:spPr>
          <a:xfrm>
            <a:off x="8604212" y="1819097"/>
            <a:ext cx="3553061" cy="2734220"/>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09E88BC-362B-AFCB-4DBA-599C581F57BC}"/>
                  </a:ext>
                </a:extLst>
              </p:cNvPr>
              <p:cNvSpPr txBox="1"/>
              <p:nvPr/>
            </p:nvSpPr>
            <p:spPr>
              <a:xfrm>
                <a:off x="259353" y="946418"/>
                <a:ext cx="8813467" cy="5146345"/>
              </a:xfrm>
              <a:prstGeom prst="rect">
                <a:avLst/>
              </a:prstGeom>
              <a:noFill/>
            </p:spPr>
            <p:txBody>
              <a:bodyPr wrap="square">
                <a:spAutoFit/>
              </a:bodyPr>
              <a:lstStyle/>
              <a:p>
                <a:pPr marL="285750" indent="-285750">
                  <a:lnSpc>
                    <a:spcPct val="150000"/>
                  </a:lnSpc>
                  <a:buFont typeface="Wingdings" pitchFamily="2" charset="2"/>
                  <a:buChar char="Ø"/>
                </a:pPr>
                <a:r>
                  <a:rPr kumimoji="1" lang="zh-CN" altLang="en-US" sz="2400" b="1" dirty="0">
                    <a:solidFill>
                      <a:srgbClr val="000000"/>
                    </a:solidFill>
                    <a:latin typeface="Microsoft YaHei" panose="020B0503020204020204" pitchFamily="34" charset="-122"/>
                    <a:ea typeface="Microsoft YaHei" panose="020B0503020204020204" pitchFamily="34" charset="-122"/>
                  </a:rPr>
                  <a:t>折中效果：</a:t>
                </a:r>
                <a:r>
                  <a:rPr kumimoji="1" lang="zh-CN" altLang="en-US" sz="2400" dirty="0">
                    <a:solidFill>
                      <a:srgbClr val="000000"/>
                    </a:solidFill>
                    <a:latin typeface="Microsoft YaHei" panose="020B0503020204020204" pitchFamily="34" charset="-122"/>
                    <a:ea typeface="Microsoft YaHei" panose="020B0503020204020204" pitchFamily="34" charset="-122"/>
                  </a:rPr>
                  <a:t>虽然概率密度 </a:t>
                </a:r>
                <a:r>
                  <a:rPr kumimoji="1" lang="en-US" altLang="zh-CN" sz="2400" dirty="0">
                    <a:solidFill>
                      <a:srgbClr val="000000"/>
                    </a:solidFill>
                    <a:latin typeface="Microsoft YaHei" panose="020B0503020204020204" pitchFamily="34" charset="-122"/>
                    <a:ea typeface="Microsoft YaHei" panose="020B0503020204020204" pitchFamily="34" charset="-122"/>
                  </a:rPr>
                  <a:t>p(x) </a:t>
                </a:r>
                <a:r>
                  <a:rPr kumimoji="1" lang="zh-CN" altLang="en-US" sz="2400" dirty="0">
                    <a:solidFill>
                      <a:srgbClr val="000000"/>
                    </a:solidFill>
                    <a:latin typeface="Microsoft YaHei" panose="020B0503020204020204" pitchFamily="34" charset="-122"/>
                    <a:ea typeface="Microsoft YaHei" panose="020B0503020204020204" pitchFamily="34" charset="-122"/>
                  </a:rPr>
                  <a:t>随 </a:t>
                </a:r>
                <a:r>
                  <a:rPr kumimoji="1" lang="en-US" altLang="zh-CN" sz="2400" dirty="0">
                    <a:solidFill>
                      <a:srgbClr val="000000"/>
                    </a:solidFill>
                    <a:latin typeface="Microsoft YaHei" panose="020B0503020204020204" pitchFamily="34" charset="-122"/>
                    <a:ea typeface="Microsoft YaHei" panose="020B0503020204020204" pitchFamily="34" charset="-122"/>
                  </a:rPr>
                  <a:t>r </a:t>
                </a:r>
                <a:r>
                  <a:rPr kumimoji="1" lang="zh-CN" altLang="en-US" sz="2400" dirty="0">
                    <a:solidFill>
                      <a:srgbClr val="000000"/>
                    </a:solidFill>
                    <a:latin typeface="Microsoft YaHei" panose="020B0503020204020204" pitchFamily="34" charset="-122"/>
                    <a:ea typeface="Microsoft YaHei" panose="020B0503020204020204" pitchFamily="34" charset="-122"/>
                  </a:rPr>
                  <a:t>增大而快速衰减，但球壳的体积增长会抵消这种衰减，从而概率质量集中在某个特定的 </a:t>
                </a:r>
                <a:r>
                  <a:rPr kumimoji="1" lang="en-US" altLang="zh-CN" sz="2400" dirty="0">
                    <a:solidFill>
                      <a:srgbClr val="000000"/>
                    </a:solidFill>
                    <a:latin typeface="Microsoft YaHei" panose="020B0503020204020204" pitchFamily="34" charset="-122"/>
                    <a:ea typeface="Microsoft YaHei" panose="020B0503020204020204" pitchFamily="34" charset="-122"/>
                  </a:rPr>
                  <a:t>r </a:t>
                </a:r>
                <a:r>
                  <a:rPr kumimoji="1" lang="zh-CN" altLang="en-US" sz="2400" dirty="0">
                    <a:solidFill>
                      <a:srgbClr val="000000"/>
                    </a:solidFill>
                    <a:latin typeface="Microsoft YaHei" panose="020B0503020204020204" pitchFamily="34" charset="-122"/>
                    <a:ea typeface="Microsoft YaHei" panose="020B0503020204020204" pitchFamily="34" charset="-122"/>
                  </a:rPr>
                  <a:t>附近。</a:t>
                </a:r>
                <a:r>
                  <a:rPr kumimoji="1" lang="en-US" altLang="zh-CN" sz="2400" b="1" dirty="0">
                    <a:solidFill>
                      <a:srgbClr val="B61516"/>
                    </a:solidFill>
                    <a:latin typeface="Microsoft YaHei" panose="020B0503020204020204" pitchFamily="34" charset="-122"/>
                    <a:ea typeface="Microsoft YaHei" panose="020B0503020204020204" pitchFamily="34" charset="-122"/>
                  </a:rPr>
                  <a:t> </a:t>
                </a:r>
              </a:p>
              <a:p>
                <a:pPr marL="285750" indent="-285750">
                  <a:lnSpc>
                    <a:spcPct val="150000"/>
                  </a:lnSpc>
                  <a:buFont typeface="Wingdings" pitchFamily="2" charset="2"/>
                  <a:buChar char="Ø"/>
                </a:pPr>
                <a:r>
                  <a:rPr kumimoji="1" lang="zh-CN" altLang="en-US" sz="2400" b="1" dirty="0">
                    <a:solidFill>
                      <a:srgbClr val="000000"/>
                    </a:solidFill>
                    <a:latin typeface="Microsoft YaHei" panose="020B0503020204020204" pitchFamily="34" charset="-122"/>
                    <a:ea typeface="Microsoft YaHei" panose="020B0503020204020204" pitchFamily="34" charset="-122"/>
                  </a:rPr>
                  <a:t>具体计算：</a:t>
                </a:r>
                <a:endParaRPr kumimoji="1" lang="en-US" altLang="zh-CN" sz="2400"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kumimoji="1" lang="zh-CN" altLang="en-US" sz="2400" b="1" dirty="0">
                    <a:solidFill>
                      <a:srgbClr val="B61516"/>
                    </a:solidFill>
                    <a:latin typeface="Microsoft YaHei" panose="020B0503020204020204" pitchFamily="34" charset="-122"/>
                    <a:ea typeface="Microsoft YaHei" panose="020B0503020204020204" pitchFamily="34" charset="-122"/>
                  </a:rPr>
                  <a:t>概率质量</a:t>
                </a:r>
                <a:r>
                  <a:rPr kumimoji="1" lang="en-US" altLang="zh-CN" sz="2400" b="1" dirty="0">
                    <a:solidFill>
                      <a:srgbClr val="B61516"/>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400" b="1" i="1" smtClean="0">
                        <a:solidFill>
                          <a:srgbClr val="B61516"/>
                        </a:solidFill>
                        <a:latin typeface="Cambria Math" panose="02040503050406030204" pitchFamily="18" charset="0"/>
                        <a:ea typeface="Microsoft YaHei" panose="020B0503020204020204" pitchFamily="34" charset="-122"/>
                      </a:rPr>
                      <m:t>𝑭</m:t>
                    </m:r>
                    <m:r>
                      <a:rPr kumimoji="1" lang="en-US" altLang="zh-CN" sz="2400" b="1" i="1" smtClean="0">
                        <a:solidFill>
                          <a:srgbClr val="B61516"/>
                        </a:solidFill>
                        <a:latin typeface="Cambria Math" panose="02040503050406030204" pitchFamily="18" charset="0"/>
                        <a:ea typeface="Microsoft YaHei" panose="020B0503020204020204" pitchFamily="34" charset="-122"/>
                      </a:rPr>
                      <m:t>(</m:t>
                    </m:r>
                    <m:r>
                      <a:rPr kumimoji="1" lang="en-US" altLang="zh-CN" sz="2400" b="1" i="1" smtClean="0">
                        <a:solidFill>
                          <a:srgbClr val="B61516"/>
                        </a:solidFill>
                        <a:latin typeface="Cambria Math" panose="02040503050406030204" pitchFamily="18" charset="0"/>
                        <a:ea typeface="Microsoft YaHei" panose="020B0503020204020204" pitchFamily="34" charset="-122"/>
                      </a:rPr>
                      <m:t>𝒓</m:t>
                    </m:r>
                    <m:r>
                      <a:rPr kumimoji="1" lang="en-US" altLang="zh-CN" sz="2400" b="1" i="1" smtClean="0">
                        <a:solidFill>
                          <a:srgbClr val="B61516"/>
                        </a:solidFill>
                        <a:latin typeface="Cambria Math" panose="02040503050406030204" pitchFamily="18" charset="0"/>
                        <a:ea typeface="Microsoft YaHei" panose="020B0503020204020204" pitchFamily="34" charset="-122"/>
                      </a:rPr>
                      <m:t>)∝</m:t>
                    </m:r>
                    <m:r>
                      <a:rPr kumimoji="1" lang="en-US" altLang="zh-CN" sz="2400" b="1" i="0" smtClean="0">
                        <a:solidFill>
                          <a:srgbClr val="B61516"/>
                        </a:solidFill>
                        <a:latin typeface="Cambria Math" panose="02040503050406030204" pitchFamily="18" charset="0"/>
                        <a:ea typeface="Microsoft YaHei" panose="020B0503020204020204" pitchFamily="34" charset="-122"/>
                      </a:rPr>
                      <m:t>𝐞𝐱𝐩</m:t>
                    </m:r>
                    <m:d>
                      <m:dPr>
                        <m:ctrlPr>
                          <a:rPr kumimoji="1" lang="en-US" altLang="zh-CN" sz="2400" b="1" i="1" smtClean="0">
                            <a:solidFill>
                              <a:srgbClr val="B61516"/>
                            </a:solidFill>
                            <a:latin typeface="Cambria Math" panose="02040503050406030204" pitchFamily="18" charset="0"/>
                            <a:ea typeface="Microsoft YaHei" panose="020B0503020204020204" pitchFamily="34" charset="-122"/>
                          </a:rPr>
                        </m:ctrlPr>
                      </m:dPr>
                      <m:e>
                        <m:r>
                          <a:rPr kumimoji="1" lang="en-US" altLang="zh-CN" sz="2400" b="1" i="1" smtClean="0">
                            <a:solidFill>
                              <a:srgbClr val="B61516"/>
                            </a:solidFill>
                            <a:latin typeface="Cambria Math" panose="02040503050406030204" pitchFamily="18" charset="0"/>
                            <a:ea typeface="Microsoft YaHei" panose="020B0503020204020204" pitchFamily="34" charset="-122"/>
                          </a:rPr>
                          <m:t>−</m:t>
                        </m:r>
                        <m:f>
                          <m:fPr>
                            <m:ctrlPr>
                              <a:rPr kumimoji="1" lang="en-US" altLang="zh-CN" sz="2400" b="1" i="1" smtClean="0">
                                <a:solidFill>
                                  <a:srgbClr val="B61516"/>
                                </a:solidFill>
                                <a:latin typeface="Cambria Math" panose="02040503050406030204" pitchFamily="18" charset="0"/>
                                <a:ea typeface="Microsoft YaHei" panose="020B0503020204020204" pitchFamily="34" charset="-122"/>
                              </a:rPr>
                            </m:ctrlPr>
                          </m:fPr>
                          <m:num>
                            <m:sSup>
                              <m:sSupPr>
                                <m:ctrlPr>
                                  <a:rPr kumimoji="1" lang="en-US" altLang="zh-CN" sz="2400" b="1" i="1" smtClean="0">
                                    <a:solidFill>
                                      <a:srgbClr val="B61516"/>
                                    </a:solidFill>
                                    <a:latin typeface="Cambria Math" panose="02040503050406030204" pitchFamily="18" charset="0"/>
                                    <a:ea typeface="Microsoft YaHei" panose="020B0503020204020204" pitchFamily="34" charset="-122"/>
                                  </a:rPr>
                                </m:ctrlPr>
                              </m:sSupPr>
                              <m:e>
                                <m:r>
                                  <a:rPr kumimoji="1" lang="en-US" altLang="zh-CN" sz="2400" b="1" i="1" smtClean="0">
                                    <a:solidFill>
                                      <a:srgbClr val="B61516"/>
                                    </a:solidFill>
                                    <a:latin typeface="Cambria Math" panose="02040503050406030204" pitchFamily="18" charset="0"/>
                                    <a:ea typeface="Microsoft YaHei" panose="020B0503020204020204" pitchFamily="34" charset="-122"/>
                                  </a:rPr>
                                  <m:t>𝒓</m:t>
                                </m:r>
                              </m:e>
                              <m:sup>
                                <m:r>
                                  <a:rPr kumimoji="1" lang="en-US" altLang="zh-CN" sz="2400" b="1" i="1" smtClean="0">
                                    <a:solidFill>
                                      <a:srgbClr val="B61516"/>
                                    </a:solidFill>
                                    <a:latin typeface="Cambria Math" panose="02040503050406030204" pitchFamily="18" charset="0"/>
                                    <a:ea typeface="Microsoft YaHei" panose="020B0503020204020204" pitchFamily="34" charset="-122"/>
                                  </a:rPr>
                                  <m:t>𝟐</m:t>
                                </m:r>
                              </m:sup>
                            </m:sSup>
                          </m:num>
                          <m:den>
                            <m:r>
                              <a:rPr kumimoji="1" lang="en-US" altLang="zh-CN" sz="2400" b="1" i="1" smtClean="0">
                                <a:solidFill>
                                  <a:srgbClr val="B61516"/>
                                </a:solidFill>
                                <a:latin typeface="Cambria Math" panose="02040503050406030204" pitchFamily="18" charset="0"/>
                                <a:ea typeface="Microsoft YaHei" panose="020B0503020204020204" pitchFamily="34" charset="-122"/>
                              </a:rPr>
                              <m:t>𝟐</m:t>
                            </m:r>
                          </m:den>
                        </m:f>
                      </m:e>
                    </m:d>
                    <m:sSup>
                      <m:sSupPr>
                        <m:ctrlPr>
                          <a:rPr kumimoji="1" lang="en-US" altLang="zh-CN" sz="2400" b="1" i="1" smtClean="0">
                            <a:solidFill>
                              <a:srgbClr val="B61516"/>
                            </a:solidFill>
                            <a:latin typeface="Cambria Math" panose="02040503050406030204" pitchFamily="18" charset="0"/>
                            <a:ea typeface="Microsoft YaHei" panose="020B0503020204020204" pitchFamily="34" charset="-122"/>
                          </a:rPr>
                        </m:ctrlPr>
                      </m:sSupPr>
                      <m:e>
                        <m:r>
                          <a:rPr kumimoji="1" lang="en-US" altLang="zh-CN" sz="2400" b="1" i="1" smtClean="0">
                            <a:solidFill>
                              <a:srgbClr val="B61516"/>
                            </a:solidFill>
                            <a:latin typeface="Cambria Math" panose="02040503050406030204" pitchFamily="18" charset="0"/>
                            <a:ea typeface="Microsoft YaHei" panose="020B0503020204020204" pitchFamily="34" charset="-122"/>
                          </a:rPr>
                          <m:t>⋅</m:t>
                        </m:r>
                        <m:r>
                          <a:rPr kumimoji="1" lang="en-US" altLang="zh-CN" sz="2400" b="1" i="1" smtClean="0">
                            <a:solidFill>
                              <a:srgbClr val="B61516"/>
                            </a:solidFill>
                            <a:latin typeface="Cambria Math" panose="02040503050406030204" pitchFamily="18" charset="0"/>
                            <a:ea typeface="Microsoft YaHei" panose="020B0503020204020204" pitchFamily="34" charset="-122"/>
                          </a:rPr>
                          <m:t>𝒓</m:t>
                        </m:r>
                      </m:e>
                      <m:sup>
                        <m:r>
                          <a:rPr kumimoji="1" lang="en-US" altLang="zh-CN" sz="2400" b="1" i="1" smtClean="0">
                            <a:solidFill>
                              <a:srgbClr val="B61516"/>
                            </a:solidFill>
                            <a:latin typeface="Cambria Math" panose="02040503050406030204" pitchFamily="18" charset="0"/>
                            <a:ea typeface="Microsoft YaHei" panose="020B0503020204020204" pitchFamily="34" charset="-122"/>
                          </a:rPr>
                          <m:t>𝒅</m:t>
                        </m:r>
                        <m:r>
                          <a:rPr kumimoji="1" lang="en-US" altLang="zh-CN" sz="2400" b="1" i="1" smtClean="0">
                            <a:solidFill>
                              <a:srgbClr val="B61516"/>
                            </a:solidFill>
                            <a:latin typeface="Cambria Math" panose="02040503050406030204" pitchFamily="18" charset="0"/>
                            <a:ea typeface="Microsoft YaHei" panose="020B0503020204020204" pitchFamily="34" charset="-122"/>
                          </a:rPr>
                          <m:t>−</m:t>
                        </m:r>
                        <m:r>
                          <a:rPr kumimoji="1" lang="en-US" altLang="zh-CN" sz="2400" b="1" i="1" smtClean="0">
                            <a:solidFill>
                              <a:srgbClr val="B61516"/>
                            </a:solidFill>
                            <a:latin typeface="Cambria Math" panose="02040503050406030204" pitchFamily="18" charset="0"/>
                            <a:ea typeface="Microsoft YaHei" panose="020B0503020204020204" pitchFamily="34" charset="-122"/>
                          </a:rPr>
                          <m:t>𝟏</m:t>
                        </m:r>
                      </m:sup>
                    </m:sSup>
                  </m:oMath>
                </a14:m>
                <a:r>
                  <a:rPr kumimoji="1" lang="en-US" altLang="zh-CN" sz="2400" b="1" dirty="0">
                    <a:solidFill>
                      <a:srgbClr val="B61516"/>
                    </a:solidFill>
                    <a:latin typeface="Microsoft YaHei" panose="020B0503020204020204" pitchFamily="34" charset="-122"/>
                    <a:ea typeface="Microsoft YaHei" panose="020B0503020204020204" pitchFamily="34" charset="-122"/>
                  </a:rPr>
                  <a:t> </a:t>
                </a:r>
                <a:endParaRPr kumimoji="1" lang="en" altLang="zh-CN" sz="2400"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kumimoji="1" lang="zh-CN" altLang="en-US" sz="2400" dirty="0">
                    <a:solidFill>
                      <a:srgbClr val="000000"/>
                    </a:solidFill>
                    <a:latin typeface="Microsoft YaHei" panose="020B0503020204020204" pitchFamily="34" charset="-122"/>
                    <a:ea typeface="Microsoft YaHei" panose="020B0503020204020204" pitchFamily="34" charset="-122"/>
                  </a:rPr>
                  <a:t>为了找到概率质量的集中位置，取对数并对 </a:t>
                </a:r>
                <a:r>
                  <a:rPr kumimoji="1" lang="en" altLang="zh-CN" sz="2400" dirty="0">
                    <a:solidFill>
                      <a:srgbClr val="000000"/>
                    </a:solidFill>
                    <a:latin typeface="Microsoft YaHei" panose="020B0503020204020204" pitchFamily="34" charset="-122"/>
                    <a:ea typeface="Microsoft YaHei" panose="020B0503020204020204" pitchFamily="34" charset="-122"/>
                  </a:rPr>
                  <a:t>r </a:t>
                </a:r>
                <a:r>
                  <a:rPr kumimoji="1" lang="zh-CN" altLang="en-US" sz="2400" dirty="0">
                    <a:solidFill>
                      <a:srgbClr val="000000"/>
                    </a:solidFill>
                    <a:latin typeface="Microsoft YaHei" panose="020B0503020204020204" pitchFamily="34" charset="-122"/>
                    <a:ea typeface="Microsoft YaHei" panose="020B0503020204020204" pitchFamily="34" charset="-122"/>
                  </a:rPr>
                  <a:t>求导：</a:t>
                </a:r>
                <a14:m>
                  <m:oMath xmlns:m="http://schemas.openxmlformats.org/officeDocument/2006/math">
                    <m:r>
                      <m:rPr>
                        <m:sty m:val="p"/>
                      </m:rPr>
                      <a:rPr kumimoji="1" lang="en-US" altLang="zh-CN" sz="2400" b="0" i="1" smtClean="0">
                        <a:solidFill>
                          <a:srgbClr val="000000"/>
                        </a:solidFill>
                        <a:latin typeface="Cambria Math" panose="02040503050406030204" pitchFamily="18" charset="0"/>
                        <a:ea typeface="Microsoft YaHei" panose="020B0503020204020204" pitchFamily="34" charset="-122"/>
                      </a:rPr>
                      <m:t>ln</m:t>
                    </m:r>
                    <m:r>
                      <a:rPr kumimoji="1" lang="en-US" altLang="zh-CN" sz="2400" b="0" i="1" smtClean="0">
                        <a:solidFill>
                          <a:srgbClr val="000000"/>
                        </a:solidFill>
                        <a:latin typeface="Cambria Math" panose="02040503050406030204" pitchFamily="18" charset="0"/>
                        <a:ea typeface="Microsoft YaHei" panose="020B0503020204020204" pitchFamily="34" charset="-122"/>
                      </a:rPr>
                      <m:t>𝐹</m:t>
                    </m:r>
                    <m:d>
                      <m:dPr>
                        <m:ctrlPr>
                          <a:rPr kumimoji="1" lang="en-US" altLang="zh-CN" sz="2400" b="0" i="1" smtClean="0">
                            <a:solidFill>
                              <a:srgbClr val="000000"/>
                            </a:solidFill>
                            <a:latin typeface="Cambria Math" panose="02040503050406030204" pitchFamily="18" charset="0"/>
                            <a:ea typeface="Microsoft YaHei" panose="020B0503020204020204" pitchFamily="34" charset="-122"/>
                          </a:rPr>
                        </m:ctrlPr>
                      </m:dPr>
                      <m:e>
                        <m:r>
                          <a:rPr kumimoji="1" lang="en-US" altLang="zh-CN" sz="2400" b="0" i="1" smtClean="0">
                            <a:solidFill>
                              <a:srgbClr val="000000"/>
                            </a:solidFill>
                            <a:latin typeface="Cambria Math" panose="02040503050406030204" pitchFamily="18" charset="0"/>
                            <a:ea typeface="Microsoft YaHei" panose="020B0503020204020204" pitchFamily="34" charset="-122"/>
                          </a:rPr>
                          <m:t>𝑟</m:t>
                        </m:r>
                      </m:e>
                    </m:d>
                    <m:r>
                      <a:rPr kumimoji="1" lang="en-US" altLang="zh-CN" sz="2400" b="0" i="1" smtClean="0">
                        <a:solidFill>
                          <a:srgbClr val="000000"/>
                        </a:solidFill>
                        <a:latin typeface="Cambria Math" panose="02040503050406030204" pitchFamily="18" charset="0"/>
                        <a:ea typeface="Microsoft YaHei" panose="020B0503020204020204" pitchFamily="34" charset="-122"/>
                      </a:rPr>
                      <m:t>= −</m:t>
                    </m:r>
                    <m:f>
                      <m:fPr>
                        <m:ctrlPr>
                          <a:rPr kumimoji="1" lang="en-US" altLang="zh-CN" sz="2400" b="0" i="1" smtClean="0">
                            <a:solidFill>
                              <a:srgbClr val="000000"/>
                            </a:solidFill>
                            <a:latin typeface="Cambria Math" panose="02040503050406030204" pitchFamily="18" charset="0"/>
                            <a:ea typeface="Microsoft YaHei" panose="020B0503020204020204" pitchFamily="34" charset="-122"/>
                          </a:rPr>
                        </m:ctrlPr>
                      </m:fPr>
                      <m:num>
                        <m:sSup>
                          <m:sSupPr>
                            <m:ctrlPr>
                              <a:rPr kumimoji="1" lang="en-US" altLang="zh-CN" sz="24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2400" b="0" i="1" smtClean="0">
                                <a:solidFill>
                                  <a:srgbClr val="000000"/>
                                </a:solidFill>
                                <a:latin typeface="Cambria Math" panose="02040503050406030204" pitchFamily="18" charset="0"/>
                                <a:ea typeface="Microsoft YaHei" panose="020B0503020204020204" pitchFamily="34" charset="-122"/>
                              </a:rPr>
                              <m:t>𝑟</m:t>
                            </m:r>
                          </m:e>
                          <m:sup>
                            <m:r>
                              <a:rPr kumimoji="1" lang="en-US" altLang="zh-CN" sz="2400" b="0" i="1" smtClean="0">
                                <a:solidFill>
                                  <a:srgbClr val="000000"/>
                                </a:solidFill>
                                <a:latin typeface="Cambria Math" panose="02040503050406030204" pitchFamily="18" charset="0"/>
                                <a:ea typeface="Microsoft YaHei" panose="020B0503020204020204" pitchFamily="34" charset="-122"/>
                              </a:rPr>
                              <m:t>2</m:t>
                            </m:r>
                          </m:sup>
                        </m:sSup>
                      </m:num>
                      <m:den>
                        <m:r>
                          <a:rPr kumimoji="1" lang="en-US" altLang="zh-CN" sz="2400" b="0" i="1" smtClean="0">
                            <a:solidFill>
                              <a:srgbClr val="000000"/>
                            </a:solidFill>
                            <a:latin typeface="Cambria Math" panose="02040503050406030204" pitchFamily="18" charset="0"/>
                            <a:ea typeface="Microsoft YaHei" panose="020B0503020204020204" pitchFamily="34" charset="-122"/>
                          </a:rPr>
                          <m:t>2</m:t>
                        </m:r>
                      </m:den>
                    </m:f>
                    <m:r>
                      <a:rPr kumimoji="1" lang="en-US" altLang="zh-CN" sz="2400" b="0" i="1" smtClean="0">
                        <a:solidFill>
                          <a:srgbClr val="000000"/>
                        </a:solidFill>
                        <a:latin typeface="Cambria Math" panose="02040503050406030204" pitchFamily="18" charset="0"/>
                        <a:ea typeface="Microsoft YaHei" panose="020B0503020204020204" pitchFamily="34" charset="-122"/>
                      </a:rPr>
                      <m:t>+</m:t>
                    </m:r>
                    <m:d>
                      <m:dPr>
                        <m:ctrlPr>
                          <a:rPr kumimoji="1" lang="en-US" altLang="zh-CN" sz="2400" b="0" i="1" smtClean="0">
                            <a:solidFill>
                              <a:srgbClr val="000000"/>
                            </a:solidFill>
                            <a:latin typeface="Cambria Math" panose="02040503050406030204" pitchFamily="18" charset="0"/>
                            <a:ea typeface="Microsoft YaHei" panose="020B0503020204020204" pitchFamily="34" charset="-122"/>
                          </a:rPr>
                        </m:ctrlPr>
                      </m:dPr>
                      <m:e>
                        <m:r>
                          <a:rPr kumimoji="1" lang="en-US" altLang="zh-CN" sz="2400" b="0" i="1" smtClean="0">
                            <a:solidFill>
                              <a:srgbClr val="000000"/>
                            </a:solidFill>
                            <a:latin typeface="Cambria Math" panose="02040503050406030204" pitchFamily="18" charset="0"/>
                            <a:ea typeface="Microsoft YaHei" panose="020B0503020204020204" pitchFamily="34" charset="-122"/>
                          </a:rPr>
                          <m:t>𝑑</m:t>
                        </m:r>
                        <m:r>
                          <a:rPr kumimoji="1" lang="en-US" altLang="zh-CN" sz="2400" b="0" i="1" smtClean="0">
                            <a:solidFill>
                              <a:srgbClr val="000000"/>
                            </a:solidFill>
                            <a:latin typeface="Cambria Math" panose="02040503050406030204" pitchFamily="18" charset="0"/>
                            <a:ea typeface="Microsoft YaHei" panose="020B0503020204020204" pitchFamily="34" charset="-122"/>
                          </a:rPr>
                          <m:t>−1</m:t>
                        </m:r>
                      </m:e>
                    </m:d>
                    <m:r>
                      <m:rPr>
                        <m:sty m:val="p"/>
                      </m:rPr>
                      <a:rPr kumimoji="1" lang="en-US" altLang="zh-CN" sz="2400" b="0" i="1" smtClean="0">
                        <a:solidFill>
                          <a:srgbClr val="000000"/>
                        </a:solidFill>
                        <a:latin typeface="Cambria Math" panose="02040503050406030204" pitchFamily="18" charset="0"/>
                        <a:ea typeface="Microsoft YaHei" panose="020B0503020204020204" pitchFamily="34" charset="-122"/>
                      </a:rPr>
                      <m:t>ln</m:t>
                    </m:r>
                    <m:d>
                      <m:dPr>
                        <m:ctrlPr>
                          <a:rPr kumimoji="1" lang="en-US" altLang="zh-CN" sz="2400" b="0" i="1" smtClean="0">
                            <a:solidFill>
                              <a:srgbClr val="000000"/>
                            </a:solidFill>
                            <a:latin typeface="Cambria Math" panose="02040503050406030204" pitchFamily="18" charset="0"/>
                            <a:ea typeface="Microsoft YaHei" panose="020B0503020204020204" pitchFamily="34" charset="-122"/>
                          </a:rPr>
                        </m:ctrlPr>
                      </m:dPr>
                      <m:e>
                        <m:r>
                          <a:rPr kumimoji="1" lang="en-US" altLang="zh-CN" sz="2400" b="0" i="1" smtClean="0">
                            <a:solidFill>
                              <a:srgbClr val="000000"/>
                            </a:solidFill>
                            <a:latin typeface="Cambria Math" panose="02040503050406030204" pitchFamily="18" charset="0"/>
                            <a:ea typeface="Microsoft YaHei" panose="020B0503020204020204" pitchFamily="34" charset="-122"/>
                          </a:rPr>
                          <m:t>𝑟</m:t>
                        </m:r>
                      </m:e>
                    </m:d>
                  </m:oMath>
                </a14:m>
                <a:r>
                  <a:rPr kumimoji="1" lang="en-US" altLang="zh-CN" sz="2400" dirty="0">
                    <a:solidFill>
                      <a:srgbClr val="000000"/>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400" b="0" i="0" smtClean="0">
                        <a:solidFill>
                          <a:srgbClr val="000000"/>
                        </a:solidFill>
                        <a:latin typeface="Cambria Math" panose="02040503050406030204" pitchFamily="18" charset="0"/>
                        <a:ea typeface="Microsoft YaHei" panose="020B0503020204020204" pitchFamily="34" charset="-122"/>
                      </a:rPr>
                      <m:t> </m:t>
                    </m:r>
                    <m:r>
                      <a:rPr kumimoji="1" lang="en-US" altLang="zh-CN" sz="2400" b="0" i="1" smtClean="0">
                        <a:solidFill>
                          <a:srgbClr val="000000"/>
                        </a:solidFill>
                        <a:latin typeface="Cambria Math" panose="02040503050406030204" pitchFamily="18" charset="0"/>
                        <a:ea typeface="Microsoft YaHei" panose="020B0503020204020204" pitchFamily="34" charset="-122"/>
                      </a:rPr>
                      <m:t>−</m:t>
                    </m:r>
                    <m:r>
                      <a:rPr kumimoji="1" lang="en-US" altLang="zh-CN" sz="2400" b="0" i="1" smtClean="0">
                        <a:solidFill>
                          <a:srgbClr val="000000"/>
                        </a:solidFill>
                        <a:latin typeface="Cambria Math" panose="02040503050406030204" pitchFamily="18" charset="0"/>
                        <a:ea typeface="Microsoft YaHei" panose="020B0503020204020204" pitchFamily="34" charset="-122"/>
                      </a:rPr>
                      <m:t>𝑟</m:t>
                    </m:r>
                    <m:r>
                      <a:rPr kumimoji="1" lang="en-US" altLang="zh-CN" sz="2400" b="0" i="1" smtClean="0">
                        <a:solidFill>
                          <a:srgbClr val="000000"/>
                        </a:solidFill>
                        <a:latin typeface="Cambria Math" panose="02040503050406030204" pitchFamily="18" charset="0"/>
                        <a:ea typeface="Microsoft YaHei" panose="020B0503020204020204" pitchFamily="34" charset="-122"/>
                      </a:rPr>
                      <m:t>+</m:t>
                    </m:r>
                    <m:f>
                      <m:fPr>
                        <m:ctrlPr>
                          <a:rPr kumimoji="1" lang="en-US" altLang="zh-CN" sz="2400" b="0" i="1" smtClean="0">
                            <a:solidFill>
                              <a:srgbClr val="000000"/>
                            </a:solidFill>
                            <a:latin typeface="Cambria Math" panose="02040503050406030204" pitchFamily="18" charset="0"/>
                            <a:ea typeface="Microsoft YaHei" panose="020B0503020204020204" pitchFamily="34" charset="-122"/>
                          </a:rPr>
                        </m:ctrlPr>
                      </m:fPr>
                      <m:num>
                        <m:r>
                          <a:rPr kumimoji="1" lang="en-US" altLang="zh-CN" sz="2400" b="0" i="1" smtClean="0">
                            <a:solidFill>
                              <a:srgbClr val="000000"/>
                            </a:solidFill>
                            <a:latin typeface="Cambria Math" panose="02040503050406030204" pitchFamily="18" charset="0"/>
                            <a:ea typeface="Microsoft YaHei" panose="020B0503020204020204" pitchFamily="34" charset="-122"/>
                          </a:rPr>
                          <m:t>𝑑</m:t>
                        </m:r>
                        <m:r>
                          <a:rPr kumimoji="1" lang="en-US" altLang="zh-CN" sz="2400" b="0" i="1" smtClean="0">
                            <a:solidFill>
                              <a:srgbClr val="000000"/>
                            </a:solidFill>
                            <a:latin typeface="Cambria Math" panose="02040503050406030204" pitchFamily="18" charset="0"/>
                            <a:ea typeface="Microsoft YaHei" panose="020B0503020204020204" pitchFamily="34" charset="-122"/>
                          </a:rPr>
                          <m:t>−1</m:t>
                        </m:r>
                      </m:num>
                      <m:den>
                        <m:r>
                          <a:rPr kumimoji="1" lang="en-US" altLang="zh-CN" sz="2400" b="0" i="1" smtClean="0">
                            <a:solidFill>
                              <a:srgbClr val="000000"/>
                            </a:solidFill>
                            <a:latin typeface="Cambria Math" panose="02040503050406030204" pitchFamily="18" charset="0"/>
                            <a:ea typeface="Microsoft YaHei" panose="020B0503020204020204" pitchFamily="34" charset="-122"/>
                          </a:rPr>
                          <m:t>𝑟</m:t>
                        </m:r>
                      </m:den>
                    </m:f>
                    <m:r>
                      <a:rPr kumimoji="1" lang="en-US" altLang="zh-CN" sz="2400" b="0" i="1" smtClean="0">
                        <a:solidFill>
                          <a:srgbClr val="000000"/>
                        </a:solidFill>
                        <a:latin typeface="Cambria Math" panose="02040503050406030204" pitchFamily="18" charset="0"/>
                        <a:ea typeface="Microsoft YaHei" panose="020B0503020204020204" pitchFamily="34" charset="-122"/>
                      </a:rPr>
                      <m:t>=0</m:t>
                    </m:r>
                  </m:oMath>
                </a14:m>
                <a:r>
                  <a:rPr kumimoji="1" lang="en" altLang="zh-CN" sz="2400" dirty="0">
                    <a:solidFill>
                      <a:srgbClr val="000000"/>
                    </a:solidFill>
                    <a:latin typeface="Microsoft YaHei" panose="020B0503020204020204" pitchFamily="34" charset="-122"/>
                    <a:ea typeface="Microsoft YaHei" panose="020B0503020204020204" pitchFamily="34" charset="-122"/>
                  </a:rPr>
                  <a:t>.</a:t>
                </a:r>
              </a:p>
              <a:p>
                <a:pPr marL="285750" indent="-285750">
                  <a:lnSpc>
                    <a:spcPct val="150000"/>
                  </a:lnSpc>
                  <a:buFont typeface="Wingdings" pitchFamily="2" charset="2"/>
                  <a:buChar char="Ø"/>
                </a:pPr>
                <a:r>
                  <a:rPr kumimoji="1" lang="en-US" altLang="zh-CN" sz="2400" dirty="0">
                    <a:solidFill>
                      <a:srgbClr val="000000"/>
                    </a:solidFill>
                    <a:latin typeface="Microsoft YaHei" panose="020B0503020204020204" pitchFamily="34" charset="-122"/>
                    <a:ea typeface="Microsoft YaHei" panose="020B0503020204020204" pitchFamily="34" charset="-122"/>
                  </a:rPr>
                  <a:t>⟹ </a:t>
                </a:r>
                <a:r>
                  <a:rPr kumimoji="1" lang="zh-CN" altLang="en-US" sz="2400" b="1" dirty="0">
                    <a:solidFill>
                      <a:srgbClr val="B61516"/>
                    </a:solidFill>
                    <a:latin typeface="Microsoft YaHei" panose="020B0503020204020204" pitchFamily="34" charset="-122"/>
                    <a:ea typeface="Microsoft YaHei" panose="020B0503020204020204" pitchFamily="34" charset="-122"/>
                  </a:rPr>
                  <a:t>概率质量集中在 </a:t>
                </a:r>
                <a14:m>
                  <m:oMath xmlns:m="http://schemas.openxmlformats.org/officeDocument/2006/math">
                    <m:r>
                      <a:rPr kumimoji="1" lang="en-US" altLang="zh-CN" sz="2400" b="1" i="1" smtClean="0">
                        <a:solidFill>
                          <a:srgbClr val="B61516"/>
                        </a:solidFill>
                        <a:latin typeface="Cambria Math" panose="02040503050406030204" pitchFamily="18" charset="0"/>
                        <a:ea typeface="Microsoft YaHei" panose="020B0503020204020204" pitchFamily="34" charset="-122"/>
                      </a:rPr>
                      <m:t>𝒓</m:t>
                    </m:r>
                    <m:r>
                      <a:rPr kumimoji="1" lang="en-US" altLang="zh-CN" sz="2400" b="1" i="1" smtClean="0">
                        <a:solidFill>
                          <a:srgbClr val="B61516"/>
                        </a:solidFill>
                        <a:latin typeface="Cambria Math" panose="02040503050406030204" pitchFamily="18" charset="0"/>
                        <a:ea typeface="Microsoft YaHei" panose="020B0503020204020204" pitchFamily="34" charset="-122"/>
                      </a:rPr>
                      <m:t>≈√</m:t>
                    </m:r>
                    <m:r>
                      <a:rPr kumimoji="1" lang="en-US" altLang="zh-CN" sz="2400" b="1" i="1" smtClean="0">
                        <a:solidFill>
                          <a:srgbClr val="B61516"/>
                        </a:solidFill>
                        <a:latin typeface="Cambria Math" panose="02040503050406030204" pitchFamily="18" charset="0"/>
                        <a:ea typeface="Microsoft YaHei" panose="020B0503020204020204" pitchFamily="34" charset="-122"/>
                      </a:rPr>
                      <m:t>𝒅</m:t>
                    </m:r>
                  </m:oMath>
                </a14:m>
                <a:r>
                  <a:rPr kumimoji="1" lang="en" altLang="zh-CN" sz="2400" b="1" dirty="0">
                    <a:solidFill>
                      <a:srgbClr val="B61516"/>
                    </a:solidFill>
                    <a:latin typeface="Microsoft YaHei" panose="020B0503020204020204" pitchFamily="34" charset="-122"/>
                    <a:ea typeface="Microsoft YaHei" panose="020B0503020204020204" pitchFamily="34" charset="-122"/>
                  </a:rPr>
                  <a:t>​ </a:t>
                </a:r>
                <a:r>
                  <a:rPr kumimoji="1" lang="zh-CN" altLang="en-US" sz="2400" b="1" dirty="0">
                    <a:solidFill>
                      <a:srgbClr val="B61516"/>
                    </a:solidFill>
                    <a:latin typeface="Microsoft YaHei" panose="020B0503020204020204" pitchFamily="34" charset="-122"/>
                    <a:ea typeface="Microsoft YaHei" panose="020B0503020204020204" pitchFamily="34" charset="-122"/>
                  </a:rPr>
                  <a:t>附近，</a:t>
                </a:r>
                <a:r>
                  <a:rPr kumimoji="1" lang="zh-CN" altLang="en-US" sz="2400" b="1" dirty="0">
                    <a:solidFill>
                      <a:srgbClr val="C00000"/>
                    </a:solidFill>
                    <a:latin typeface="Microsoft YaHei" panose="020B0503020204020204" pitchFamily="34" charset="-122"/>
                    <a:ea typeface="Microsoft YaHei" panose="020B0503020204020204" pitchFamily="34" charset="-122"/>
                  </a:rPr>
                  <a:t>在</a:t>
                </a:r>
                <a:r>
                  <a:rPr kumimoji="1" lang="en-US" altLang="zh-CN" sz="2400" b="1" dirty="0">
                    <a:solidFill>
                      <a:srgbClr val="C00000"/>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400" b="1" i="1" smtClean="0">
                        <a:solidFill>
                          <a:srgbClr val="C00000"/>
                        </a:solidFill>
                        <a:latin typeface="Cambria Math" panose="02040503050406030204" pitchFamily="18" charset="0"/>
                        <a:ea typeface="Microsoft YaHei" panose="020B0503020204020204" pitchFamily="34" charset="-122"/>
                      </a:rPr>
                      <m:t>𝒅</m:t>
                    </m:r>
                    <m:r>
                      <a:rPr kumimoji="1" lang="en-US" altLang="zh-CN" sz="2400" b="1" i="1" smtClean="0">
                        <a:solidFill>
                          <a:srgbClr val="C00000"/>
                        </a:solidFill>
                        <a:latin typeface="Cambria Math" panose="02040503050406030204" pitchFamily="18" charset="0"/>
                        <a:ea typeface="Microsoft YaHei" panose="020B0503020204020204" pitchFamily="34" charset="-122"/>
                      </a:rPr>
                      <m:t>→∞</m:t>
                    </m:r>
                  </m:oMath>
                </a14:m>
                <a:r>
                  <a:rPr kumimoji="1" lang="zh-CN" altLang="en-US" sz="2400" b="1" dirty="0">
                    <a:solidFill>
                      <a:srgbClr val="C00000"/>
                    </a:solidFill>
                    <a:latin typeface="Microsoft YaHei" panose="020B0503020204020204" pitchFamily="34" charset="-122"/>
                    <a:ea typeface="Microsoft YaHei" panose="020B0503020204020204" pitchFamily="34" charset="-122"/>
                  </a:rPr>
                  <a:t> 的渐近意义下</a:t>
                </a:r>
                <a:endParaRPr kumimoji="1" lang="zh-CN" altLang="en-US" sz="2400" b="1"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209E88BC-362B-AFCB-4DBA-599C581F57BC}"/>
                  </a:ext>
                </a:extLst>
              </p:cNvPr>
              <p:cNvSpPr txBox="1">
                <a:spLocks noRot="1" noChangeAspect="1" noMove="1" noResize="1" noEditPoints="1" noAdjustHandles="1" noChangeArrowheads="1" noChangeShapeType="1" noTextEdit="1"/>
              </p:cNvSpPr>
              <p:nvPr/>
            </p:nvSpPr>
            <p:spPr>
              <a:xfrm>
                <a:off x="259353" y="946418"/>
                <a:ext cx="8813467" cy="5146345"/>
              </a:xfrm>
              <a:prstGeom prst="rect">
                <a:avLst/>
              </a:prstGeom>
              <a:blipFill>
                <a:blip r:embed="rId4"/>
                <a:stretch>
                  <a:fillRect l="-1007" b="-1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521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0EDF7-A1CE-FCE1-2413-2A5000FE673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A506131-9C66-988A-7571-2C2F2AF117DA}"/>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随机投影引理</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041A14E-3EF1-8AF3-BA2E-8C5EB0D97061}"/>
                  </a:ext>
                </a:extLst>
              </p:cNvPr>
              <p:cNvSpPr txBox="1"/>
              <p:nvPr/>
            </p:nvSpPr>
            <p:spPr>
              <a:xfrm>
                <a:off x="129873" y="727216"/>
                <a:ext cx="11794434" cy="1705403"/>
              </a:xfrm>
              <a:prstGeom prst="rect">
                <a:avLst/>
              </a:prstGeom>
              <a:noFill/>
            </p:spPr>
            <p:txBody>
              <a:bodyPr wrap="square">
                <a:spAutoFit/>
              </a:bodyPr>
              <a:lstStyle/>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 </a:t>
                </a:r>
                <a:r>
                  <a:rPr lang="en" altLang="zh-CN" sz="1800" b="1" dirty="0">
                    <a:solidFill>
                      <a:srgbClr val="000000"/>
                    </a:solidFill>
                    <a:effectLst/>
                    <a:latin typeface="Microsoft YaHei" panose="020B0503020204020204" pitchFamily="34" charset="-122"/>
                    <a:ea typeface="Microsoft YaHei" panose="020B0503020204020204" pitchFamily="34" charset="-122"/>
                  </a:rPr>
                  <a:t>n </a:t>
                </a:r>
                <a:r>
                  <a:rPr lang="zh-CN" altLang="en-US" sz="1800" b="1" dirty="0">
                    <a:solidFill>
                      <a:srgbClr val="000000"/>
                    </a:solidFill>
                    <a:effectLst/>
                    <a:latin typeface="Microsoft YaHei" panose="020B0503020204020204" pitchFamily="34" charset="-122"/>
                    <a:ea typeface="Microsoft YaHei" panose="020B0503020204020204" pitchFamily="34" charset="-122"/>
                  </a:rPr>
                  <a:t>个数据点</a:t>
                </a:r>
                <a:r>
                  <a:rPr lang="zh-CN" altLang="en-US" sz="1800" dirty="0">
                    <a:solidFill>
                      <a:srgbClr val="000000"/>
                    </a:solidFill>
                    <a:effectLst/>
                    <a:latin typeface="Microsoft YaHei" panose="020B0503020204020204" pitchFamily="34" charset="-122"/>
                    <a:ea typeface="Microsoft YaHei" panose="020B0503020204020204" pitchFamily="34" charset="-122"/>
                  </a:rPr>
                  <a:t>的数据集</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每个数据点都位于 </a:t>
                </a:r>
                <a:r>
                  <a:rPr lang="en" altLang="zh-CN" sz="1800" b="1" dirty="0">
                    <a:solidFill>
                      <a:srgbClr val="000000"/>
                    </a:solidFill>
                    <a:effectLst/>
                    <a:latin typeface="Microsoft YaHei" panose="020B0503020204020204" pitchFamily="34" charset="-122"/>
                    <a:ea typeface="Microsoft YaHei" panose="020B0503020204020204" pitchFamily="34" charset="-122"/>
                  </a:rPr>
                  <a:t>d </a:t>
                </a:r>
                <a:r>
                  <a:rPr lang="zh-CN" altLang="en-US" sz="1800" b="1" dirty="0">
                    <a:solidFill>
                      <a:srgbClr val="000000"/>
                    </a:solidFill>
                    <a:effectLst/>
                    <a:latin typeface="Microsoft YaHei" panose="020B0503020204020204" pitchFamily="34" charset="-122"/>
                    <a:ea typeface="Microsoft YaHei" panose="020B0503020204020204" pitchFamily="34" charset="-122"/>
                  </a:rPr>
                  <a:t>维空间</a:t>
                </a:r>
                <a:r>
                  <a:rPr lang="zh-CN" altLang="en-US" sz="1800" dirty="0">
                    <a:solidFill>
                      <a:srgbClr val="000000"/>
                    </a:solidFill>
                    <a:effectLst/>
                    <a:latin typeface="Microsoft YaHei" panose="020B0503020204020204" pitchFamily="34" charset="-122"/>
                    <a:ea typeface="Microsoft YaHei" panose="020B0503020204020204" pitchFamily="34" charset="-122"/>
                  </a:rPr>
                  <a:t>中。</a:t>
                </a:r>
                <a:endParaRPr lang="en-US" altLang="zh-CN" sz="1800"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b="1" dirty="0">
                    <a:solidFill>
                      <a:srgbClr val="000000"/>
                    </a:solidFill>
                    <a:latin typeface="Microsoft YaHei" panose="020B0503020204020204" pitchFamily="34" charset="-122"/>
                    <a:ea typeface="Microsoft YaHei" panose="020B0503020204020204" pitchFamily="34" charset="-122"/>
                  </a:rPr>
                  <a:t>d</a:t>
                </a:r>
                <a:r>
                  <a:rPr lang="zh-CN" altLang="en-US" b="1" dirty="0">
                    <a:solidFill>
                      <a:srgbClr val="000000"/>
                    </a:solidFill>
                    <a:latin typeface="Microsoft YaHei" panose="020B0503020204020204" pitchFamily="34" charset="-122"/>
                    <a:ea typeface="Microsoft YaHei" panose="020B0503020204020204" pitchFamily="34" charset="-122"/>
                  </a:rPr>
                  <a:t> 非常大：</a:t>
                </a:r>
                <a:r>
                  <a:rPr lang="zh-CN" altLang="en-US" sz="1800" dirty="0">
                    <a:solidFill>
                      <a:srgbClr val="000000"/>
                    </a:solidFill>
                    <a:effectLst/>
                    <a:latin typeface="Microsoft YaHei" panose="020B0503020204020204" pitchFamily="34" charset="-122"/>
                    <a:ea typeface="Microsoft YaHei" panose="020B0503020204020204" pitchFamily="34" charset="-122"/>
                  </a:rPr>
                  <a:t>直接在原始高维空间中对数据进行分析和处理会带来较高的存储和计算负担</a:t>
                </a:r>
                <a:endParaRPr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例：自然语言</a:t>
                </a:r>
                <a:r>
                  <a:rPr lang="zh-CN" altLang="en-US" dirty="0">
                    <a:solidFill>
                      <a:srgbClr val="000000"/>
                    </a:solidFill>
                    <a:latin typeface="Microsoft YaHei" panose="020B0503020204020204" pitchFamily="34" charset="-122"/>
                    <a:ea typeface="Microsoft YaHei" panose="020B0503020204020204" pitchFamily="34" charset="-122"/>
                  </a:rPr>
                  <a:t>任务</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字典大小为 </a:t>
                </a:r>
                <a:r>
                  <a:rPr lang="en-US" altLang="zh-CN" dirty="0">
                    <a:solidFill>
                      <a:srgbClr val="000000"/>
                    </a:solidFill>
                    <a:latin typeface="Microsoft YaHei" panose="020B0503020204020204" pitchFamily="34" charset="-122"/>
                    <a:ea typeface="Microsoft YaHei" panose="020B0503020204020204" pitchFamily="34" charset="-122"/>
                  </a:rPr>
                  <a:t>1,000,000</a:t>
                </a:r>
                <a:r>
                  <a:rPr lang="zh-CN" altLang="en-US" dirty="0">
                    <a:solidFill>
                      <a:srgbClr val="000000"/>
                    </a:solidFill>
                    <a:latin typeface="Microsoft YaHei" panose="020B0503020204020204" pitchFamily="34" charset="-122"/>
                    <a:ea typeface="Microsoft YaHei" panose="020B0503020204020204" pitchFamily="34" charset="-122"/>
                  </a:rPr>
                  <a:t>，若每个单词都</a:t>
                </a:r>
                <a:r>
                  <a:rPr lang="zh-CN" altLang="en-US" sz="1800" dirty="0">
                    <a:solidFill>
                      <a:srgbClr val="000000"/>
                    </a:solidFill>
                    <a:effectLst/>
                    <a:latin typeface="Microsoft YaHei" panose="020B0503020204020204" pitchFamily="34" charset="-122"/>
                    <a:ea typeface="Microsoft YaHei" panose="020B0503020204020204" pitchFamily="34" charset="-122"/>
                  </a:rPr>
                  <a:t>使用 </a:t>
                </a:r>
                <a:r>
                  <a:rPr lang="en-US" altLang="zh-CN" sz="1800" dirty="0">
                    <a:solidFill>
                      <a:srgbClr val="000000"/>
                    </a:solidFill>
                    <a:effectLst/>
                    <a:latin typeface="Microsoft YaHei" panose="020B0503020204020204" pitchFamily="34" charset="-122"/>
                    <a:ea typeface="Microsoft YaHei" panose="020B0503020204020204" pitchFamily="34" charset="-122"/>
                  </a:rPr>
                  <a:t>1,000,000 </a:t>
                </a:r>
                <a:r>
                  <a:rPr lang="zh-CN" altLang="en-US" sz="1800" dirty="0">
                    <a:solidFill>
                      <a:srgbClr val="000000"/>
                    </a:solidFill>
                    <a:effectLst/>
                    <a:latin typeface="Microsoft YaHei" panose="020B0503020204020204" pitchFamily="34" charset="-122"/>
                    <a:ea typeface="Microsoft YaHei" panose="020B0503020204020204" pitchFamily="34" charset="-122"/>
                  </a:rPr>
                  <a:t>维的 </a:t>
                </a:r>
                <a:r>
                  <a:rPr lang="en-US" altLang="zh-CN" sz="1800" dirty="0">
                    <a:solidFill>
                      <a:srgbClr val="000000"/>
                    </a:solidFill>
                    <a:effectLst/>
                    <a:latin typeface="Microsoft YaHei" panose="020B0503020204020204" pitchFamily="34" charset="-122"/>
                    <a:ea typeface="Microsoft YaHei" panose="020B0503020204020204" pitchFamily="34" charset="-122"/>
                  </a:rPr>
                  <a:t>one-hot </a:t>
                </a:r>
                <a:r>
                  <a:rPr lang="zh-CN" altLang="en-US" sz="1800" dirty="0">
                    <a:solidFill>
                      <a:srgbClr val="000000"/>
                    </a:solidFill>
                    <a:effectLst/>
                    <a:latin typeface="Microsoft YaHei" panose="020B0503020204020204" pitchFamily="34" charset="-122"/>
                    <a:ea typeface="Microsoft YaHei" panose="020B0503020204020204" pitchFamily="34" charset="-122"/>
                  </a:rPr>
                  <a:t>词向量表示</a:t>
                </a:r>
                <a:r>
                  <a:rPr lang="zh-CN" altLang="en-US" dirty="0">
                    <a:solidFill>
                      <a:srgbClr val="000000"/>
                    </a:solidFill>
                    <a:latin typeface="Microsoft YaHei" panose="020B0503020204020204" pitchFamily="34" charset="-122"/>
                    <a:ea typeface="Microsoft YaHei" panose="020B0503020204020204" pitchFamily="34" charset="-122"/>
                  </a:rPr>
                  <a:t>，非常高维</a:t>
                </a:r>
                <a:endParaRPr lang="en-US" altLang="zh-CN" sz="1800"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14:m>
                  <m:oMath xmlns:m="http://schemas.openxmlformats.org/officeDocument/2006/math">
                    <m:r>
                      <a:rPr lang="zh-CN" altLang="en-US" sz="1800" i="1" smtClean="0">
                        <a:solidFill>
                          <a:srgbClr val="000000"/>
                        </a:solidFill>
                        <a:effectLst/>
                        <a:latin typeface="Cambria Math" panose="02040503050406030204" pitchFamily="18" charset="0"/>
                        <a:ea typeface="Microsoft YaHei" panose="020B0503020204020204" pitchFamily="34" charset="-122"/>
                      </a:rPr>
                      <m:t>⟹</m:t>
                    </m:r>
                  </m:oMath>
                </a14:m>
                <a:r>
                  <a:rPr lang="zh-CN" altLang="en-US"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b="1" dirty="0">
                    <a:solidFill>
                      <a:srgbClr val="000000"/>
                    </a:solidFill>
                    <a:effectLst/>
                    <a:latin typeface="Microsoft YaHei" panose="020B0503020204020204" pitchFamily="34" charset="-122"/>
                    <a:ea typeface="Microsoft YaHei" panose="020B0503020204020204" pitchFamily="34" charset="-122"/>
                  </a:rPr>
                  <a:t>降维</a:t>
                </a:r>
                <a:r>
                  <a:rPr lang="zh-CN" altLang="en-US" sz="1800" dirty="0">
                    <a:solidFill>
                      <a:srgbClr val="000000"/>
                    </a:solidFill>
                    <a:effectLst/>
                    <a:latin typeface="Microsoft YaHei" panose="020B0503020204020204" pitchFamily="34" charset="-122"/>
                    <a:ea typeface="Microsoft YaHei" panose="020B0503020204020204" pitchFamily="34" charset="-122"/>
                  </a:rPr>
                  <a:t>， </a:t>
                </a:r>
                <a:r>
                  <a:rPr lang="en-US" altLang="zh-CN" sz="1800" dirty="0">
                    <a:solidFill>
                      <a:srgbClr val="000000"/>
                    </a:solidFill>
                    <a:effectLst/>
                    <a:latin typeface="Microsoft YaHei" panose="020B0503020204020204" pitchFamily="34" charset="-122"/>
                    <a:ea typeface="Microsoft YaHei" panose="020B0503020204020204" pitchFamily="34" charset="-122"/>
                  </a:rPr>
                  <a:t>word embedding</a:t>
                </a:r>
                <a:endParaRPr lang="zh-CN" altLang="en-US"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B041A14E-3EF1-8AF3-BA2E-8C5EB0D97061}"/>
                  </a:ext>
                </a:extLst>
              </p:cNvPr>
              <p:cNvSpPr txBox="1">
                <a:spLocks noRot="1" noChangeAspect="1" noMove="1" noResize="1" noEditPoints="1" noAdjustHandles="1" noChangeArrowheads="1" noChangeShapeType="1" noTextEdit="1"/>
              </p:cNvSpPr>
              <p:nvPr/>
            </p:nvSpPr>
            <p:spPr>
              <a:xfrm>
                <a:off x="129873" y="727216"/>
                <a:ext cx="11794434" cy="1705403"/>
              </a:xfrm>
              <a:prstGeom prst="rect">
                <a:avLst/>
              </a:prstGeom>
              <a:blipFill>
                <a:blip r:embed="rId2"/>
                <a:stretch>
                  <a:fillRect l="-323" b="-5185"/>
                </a:stretch>
              </a:blipFill>
            </p:spPr>
            <p:txBody>
              <a:bodyPr/>
              <a:lstStyle/>
              <a:p>
                <a:r>
                  <a:rPr lang="zh-CN" altLang="en-US">
                    <a:noFill/>
                  </a:rPr>
                  <a:t> </a:t>
                </a:r>
              </a:p>
            </p:txBody>
          </p:sp>
        </mc:Fallback>
      </mc:AlternateContent>
      <p:pic>
        <p:nvPicPr>
          <p:cNvPr id="7" name="Picture 2" descr="A Guide to Word Embedding. What are they? How are they more useful… | by  Shraddha Anala | Towards Data Science">
            <a:extLst>
              <a:ext uri="{FF2B5EF4-FFF2-40B4-BE49-F238E27FC236}">
                <a16:creationId xmlns:a16="http://schemas.microsoft.com/office/drawing/2014/main" id="{13C3CD6A-9AE6-2F4F-FA1F-E60D27249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51" b="7910"/>
          <a:stretch/>
        </p:blipFill>
        <p:spPr bwMode="auto">
          <a:xfrm>
            <a:off x="1073426" y="2558045"/>
            <a:ext cx="8839200" cy="27334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437F31F-7F3A-5363-93B0-01CFA9305AC6}"/>
              </a:ext>
            </a:extLst>
          </p:cNvPr>
          <p:cNvSpPr txBox="1"/>
          <p:nvPr/>
        </p:nvSpPr>
        <p:spPr>
          <a:xfrm>
            <a:off x="198783" y="5329503"/>
            <a:ext cx="11794434" cy="874407"/>
          </a:xfrm>
          <a:prstGeom prst="rect">
            <a:avLst/>
          </a:prstGeom>
          <a:noFill/>
        </p:spPr>
        <p:txBody>
          <a:bodyPr wrap="square" rtlCol="0">
            <a:spAutoFit/>
          </a:bodyPr>
          <a:lstStyle/>
          <a:p>
            <a:pPr marL="285750" indent="-285750">
              <a:lnSpc>
                <a:spcPct val="150000"/>
              </a:lnSpc>
              <a:buFont typeface="Wingdings" pitchFamily="2" charset="2"/>
              <a:buChar char="Ø"/>
            </a:pPr>
            <a:r>
              <a:rPr lang="en" altLang="zh-CN" sz="1800" b="1" dirty="0">
                <a:solidFill>
                  <a:srgbClr val="B61516"/>
                </a:solidFill>
                <a:effectLst/>
                <a:latin typeface="Microsoft YaHei" panose="020B0503020204020204" pitchFamily="34" charset="-122"/>
                <a:ea typeface="Microsoft YaHei" panose="020B0503020204020204" pitchFamily="34" charset="-122"/>
              </a:rPr>
              <a:t>Johnson-</a:t>
            </a:r>
            <a:r>
              <a:rPr lang="en" altLang="zh-CN" sz="1800" b="1" dirty="0" err="1">
                <a:solidFill>
                  <a:srgbClr val="B61516"/>
                </a:solidFill>
                <a:effectLst/>
                <a:latin typeface="Microsoft YaHei" panose="020B0503020204020204" pitchFamily="34" charset="-122"/>
                <a:ea typeface="Microsoft YaHei" panose="020B0503020204020204" pitchFamily="34" charset="-122"/>
              </a:rPr>
              <a:t>Lindenstrauss</a:t>
            </a:r>
            <a:r>
              <a:rPr lang="en" altLang="zh-CN" sz="1800" b="1" dirty="0">
                <a:solidFill>
                  <a:srgbClr val="B61516"/>
                </a:solidFill>
                <a:effectLst/>
                <a:latin typeface="Microsoft YaHei" panose="020B0503020204020204" pitchFamily="34" charset="-122"/>
                <a:ea typeface="Microsoft YaHei" panose="020B0503020204020204" pitchFamily="34" charset="-122"/>
              </a:rPr>
              <a:t> </a:t>
            </a:r>
            <a:r>
              <a:rPr lang="zh-CN" altLang="en-US" sz="1800" b="1" dirty="0">
                <a:solidFill>
                  <a:srgbClr val="B61516"/>
                </a:solidFill>
                <a:effectLst/>
                <a:latin typeface="Microsoft YaHei" panose="020B0503020204020204" pitchFamily="34" charset="-122"/>
                <a:ea typeface="Microsoft YaHei" panose="020B0503020204020204" pitchFamily="34" charset="-122"/>
              </a:rPr>
              <a:t>引理：</a:t>
            </a:r>
            <a:r>
              <a:rPr lang="zh-CN" altLang="en-US" sz="1800" b="1" dirty="0">
                <a:solidFill>
                  <a:srgbClr val="000000"/>
                </a:solidFill>
                <a:effectLst/>
                <a:latin typeface="Microsoft YaHei" panose="020B0503020204020204" pitchFamily="34" charset="-122"/>
                <a:ea typeface="Microsoft YaHei" panose="020B0503020204020204" pitchFamily="34" charset="-122"/>
              </a:rPr>
              <a:t>可以通过随机线性映射嵌入到一个通常远低于原始维数 </a:t>
            </a:r>
            <a:r>
              <a:rPr lang="en" altLang="zh-CN" sz="1800" b="1" dirty="0">
                <a:solidFill>
                  <a:srgbClr val="000000"/>
                </a:solidFill>
                <a:effectLst/>
                <a:latin typeface="Microsoft YaHei" panose="020B0503020204020204" pitchFamily="34" charset="-122"/>
                <a:ea typeface="Microsoft YaHei" panose="020B0503020204020204" pitchFamily="34" charset="-122"/>
              </a:rPr>
              <a:t>d </a:t>
            </a:r>
            <a:r>
              <a:rPr lang="zh-CN" altLang="en-US" sz="1800" b="1" dirty="0">
                <a:solidFill>
                  <a:srgbClr val="000000"/>
                </a:solidFill>
                <a:effectLst/>
                <a:latin typeface="Microsoft YaHei" panose="020B0503020204020204" pitchFamily="34" charset="-122"/>
                <a:ea typeface="Microsoft YaHei" panose="020B0503020204020204" pitchFamily="34" charset="-122"/>
              </a:rPr>
              <a:t>的 </a:t>
            </a:r>
            <a:r>
              <a:rPr lang="en" altLang="zh-CN" sz="1800" b="1" dirty="0">
                <a:solidFill>
                  <a:srgbClr val="000000"/>
                </a:solidFill>
                <a:effectLst/>
                <a:latin typeface="Microsoft YaHei" panose="020B0503020204020204" pitchFamily="34" charset="-122"/>
                <a:ea typeface="Microsoft YaHei" panose="020B0503020204020204" pitchFamily="34" charset="-122"/>
              </a:rPr>
              <a:t>k </a:t>
            </a:r>
            <a:r>
              <a:rPr lang="zh-CN" altLang="en-US" sz="1800" b="1" dirty="0">
                <a:solidFill>
                  <a:srgbClr val="000000"/>
                </a:solidFill>
                <a:effectLst/>
                <a:latin typeface="Microsoft YaHei" panose="020B0503020204020204" pitchFamily="34" charset="-122"/>
                <a:ea typeface="Microsoft YaHei" panose="020B0503020204020204" pitchFamily="34" charset="-122"/>
              </a:rPr>
              <a:t>维空间 </a:t>
            </a:r>
            <a:r>
              <a:rPr lang="en-US" altLang="zh-CN" sz="1800" b="1" dirty="0">
                <a:solidFill>
                  <a:srgbClr val="000000"/>
                </a:solidFill>
                <a:effectLst/>
                <a:latin typeface="Microsoft YaHei" panose="020B0503020204020204" pitchFamily="34" charset="-122"/>
                <a:ea typeface="Microsoft YaHei" panose="020B0503020204020204" pitchFamily="34" charset="-122"/>
              </a:rPr>
              <a:t>(</a:t>
            </a:r>
            <a:r>
              <a:rPr lang="en" altLang="zh-CN" sz="1800" b="1" dirty="0">
                <a:solidFill>
                  <a:srgbClr val="000000"/>
                </a:solidFill>
                <a:effectLst/>
                <a:latin typeface="Microsoft YaHei" panose="020B0503020204020204" pitchFamily="34" charset="-122"/>
                <a:ea typeface="Microsoft YaHei" panose="020B0503020204020204" pitchFamily="34" charset="-122"/>
              </a:rPr>
              <a:t>k </a:t>
            </a:r>
            <a:r>
              <a:rPr lang="zh-CN" altLang="en-US" sz="1800" b="1" dirty="0">
                <a:solidFill>
                  <a:srgbClr val="000000"/>
                </a:solidFill>
                <a:effectLst/>
                <a:latin typeface="Microsoft YaHei" panose="020B0503020204020204" pitchFamily="34" charset="-122"/>
                <a:ea typeface="Microsoft YaHei" panose="020B0503020204020204" pitchFamily="34" charset="-122"/>
              </a:rPr>
              <a:t>依赖于 </a:t>
            </a:r>
            <a:r>
              <a:rPr lang="en" altLang="zh-CN" sz="1800" b="1" dirty="0">
                <a:solidFill>
                  <a:srgbClr val="000000"/>
                </a:solidFill>
                <a:effectLst/>
                <a:latin typeface="Microsoft YaHei" panose="020B0503020204020204" pitchFamily="34" charset="-122"/>
                <a:ea typeface="Microsoft YaHei" panose="020B0503020204020204" pitchFamily="34" charset="-122"/>
              </a:rPr>
              <a:t>log n)</a:t>
            </a:r>
            <a:r>
              <a:rPr lang="zh-CN" altLang="en-US" sz="1800" b="1" dirty="0">
                <a:solidFill>
                  <a:srgbClr val="000000"/>
                </a:solidFill>
                <a:effectLst/>
                <a:latin typeface="Microsoft YaHei" panose="020B0503020204020204" pitchFamily="34" charset="-122"/>
                <a:ea typeface="Microsoft YaHei" panose="020B0503020204020204" pitchFamily="34" charset="-122"/>
              </a:rPr>
              <a:t>中</a:t>
            </a:r>
            <a:r>
              <a:rPr lang="en-US" altLang="zh-CN" sz="1800" b="1" dirty="0">
                <a:solidFill>
                  <a:srgbClr val="000000"/>
                </a:solidFill>
                <a:effectLst/>
                <a:latin typeface="Microsoft YaHei" panose="020B0503020204020204" pitchFamily="34" charset="-122"/>
                <a:ea typeface="Microsoft YaHei" panose="020B0503020204020204" pitchFamily="34" charset="-122"/>
              </a:rPr>
              <a:t>, </a:t>
            </a:r>
            <a:r>
              <a:rPr lang="zh-CN" altLang="en-US" sz="1800" b="1" dirty="0">
                <a:solidFill>
                  <a:srgbClr val="000000"/>
                </a:solidFill>
                <a:effectLst/>
                <a:latin typeface="Microsoft YaHei" panose="020B0503020204020204" pitchFamily="34" charset="-122"/>
                <a:ea typeface="Microsoft YaHei" panose="020B0503020204020204" pitchFamily="34" charset="-122"/>
              </a:rPr>
              <a:t>且点与点之间的距离可以近似得以保持。</a:t>
            </a:r>
            <a:endParaRPr lang="zh-CN" altLang="en-US" b="1" dirty="0">
              <a:solidFill>
                <a:srgbClr val="000000"/>
              </a:solidFill>
              <a:effectLst/>
              <a:latin typeface="Microsoft YaHei" panose="020B0503020204020204" pitchFamily="34" charset="-122"/>
              <a:ea typeface="Microsoft YaHei" panose="020B0503020204020204" pitchFamily="34" charset="-122"/>
            </a:endParaRPr>
          </a:p>
        </p:txBody>
      </p:sp>
      <p:sp>
        <p:nvSpPr>
          <p:cNvPr id="11" name="椭圆形标注 10">
            <a:extLst>
              <a:ext uri="{FF2B5EF4-FFF2-40B4-BE49-F238E27FC236}">
                <a16:creationId xmlns:a16="http://schemas.microsoft.com/office/drawing/2014/main" id="{5AD78B22-9DEB-F197-2003-253D9E33EA6D}"/>
              </a:ext>
            </a:extLst>
          </p:cNvPr>
          <p:cNvSpPr/>
          <p:nvPr/>
        </p:nvSpPr>
        <p:spPr>
          <a:xfrm>
            <a:off x="9912626" y="2411040"/>
            <a:ext cx="2279374" cy="679783"/>
          </a:xfrm>
          <a:prstGeom prst="wedgeEllipseCallout">
            <a:avLst>
              <a:gd name="adj1" fmla="val -75836"/>
              <a:gd name="adj2" fmla="val 1208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思考：应该降到几维？</a:t>
            </a:r>
          </a:p>
        </p:txBody>
      </p:sp>
      <p:sp>
        <p:nvSpPr>
          <p:cNvPr id="2" name="文本框 1">
            <a:extLst>
              <a:ext uri="{FF2B5EF4-FFF2-40B4-BE49-F238E27FC236}">
                <a16:creationId xmlns:a16="http://schemas.microsoft.com/office/drawing/2014/main" id="{9CB3FC08-6C35-9CF3-0074-1D9CB45BF8A3}"/>
              </a:ext>
            </a:extLst>
          </p:cNvPr>
          <p:cNvSpPr txBox="1"/>
          <p:nvPr/>
        </p:nvSpPr>
        <p:spPr>
          <a:xfrm>
            <a:off x="198783" y="6416325"/>
            <a:ext cx="7522059" cy="338554"/>
          </a:xfrm>
          <a:prstGeom prst="rect">
            <a:avLst/>
          </a:prstGeom>
          <a:noFill/>
        </p:spPr>
        <p:txBody>
          <a:bodyPr wrap="none" rtlCol="0">
            <a:spAutoFit/>
          </a:bodyPr>
          <a:lstStyle/>
          <a:p>
            <a:r>
              <a:rPr lang="zh-CN" altLang="en" sz="1600" b="0" i="0" dirty="0">
                <a:solidFill>
                  <a:srgbClr val="F0F0EB"/>
                </a:solidFill>
                <a:effectLst/>
                <a:latin typeface="Times New Roman" panose="02020603050405020304" pitchFamily="18" charset="0"/>
                <a:ea typeface="SimSun" panose="02010600030101010101" pitchFamily="2" charset="-122"/>
                <a:cs typeface="Times New Roman" panose="02020603050405020304" pitchFamily="18" charset="0"/>
              </a:rPr>
              <a:t>图片</a:t>
            </a:r>
            <a:r>
              <a:rPr lang="zh-CN" altLang="en-US" sz="1600" b="0" i="0" dirty="0">
                <a:solidFill>
                  <a:srgbClr val="F0F0EB"/>
                </a:solidFill>
                <a:effectLst/>
                <a:latin typeface="Times New Roman" panose="02020603050405020304" pitchFamily="18" charset="0"/>
                <a:ea typeface="SimSun" panose="02010600030101010101" pitchFamily="2" charset="-122"/>
                <a:cs typeface="Times New Roman" panose="02020603050405020304" pitchFamily="18" charset="0"/>
              </a:rPr>
              <a:t>来源：</a:t>
            </a:r>
            <a:r>
              <a:rPr lang="en" altLang="zh-CN" sz="1600" b="0" i="0" dirty="0">
                <a:solidFill>
                  <a:srgbClr val="F0F0EB"/>
                </a:solidFill>
                <a:effectLst/>
                <a:latin typeface="Times New Roman" panose="02020603050405020304" pitchFamily="18" charset="0"/>
                <a:ea typeface="SimSun" panose="02010600030101010101" pitchFamily="2" charset="-122"/>
                <a:cs typeface="Times New Roman" panose="02020603050405020304" pitchFamily="18" charset="0"/>
              </a:rPr>
              <a:t>A Technical Intro to Embeddings: The approach to data powering modern AI</a:t>
            </a:r>
          </a:p>
        </p:txBody>
      </p:sp>
    </p:spTree>
    <p:extLst>
      <p:ext uri="{BB962C8B-B14F-4D97-AF65-F5344CB8AC3E}">
        <p14:creationId xmlns:p14="http://schemas.microsoft.com/office/powerpoint/2010/main" val="618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5E2C3-F1FC-0D22-8ADC-E695A8FDD7E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1E79B83-53E7-9CC7-63DA-E5BAF1E0737B}"/>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随机投影引理</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63E602-A857-3435-4E85-57D893309F83}"/>
                  </a:ext>
                </a:extLst>
              </p:cNvPr>
              <p:cNvSpPr txBox="1"/>
              <p:nvPr/>
            </p:nvSpPr>
            <p:spPr>
              <a:xfrm>
                <a:off x="368105" y="1075542"/>
                <a:ext cx="11223391" cy="1243995"/>
              </a:xfrm>
              <a:prstGeom prst="rect">
                <a:avLst/>
              </a:prstGeom>
              <a:noFill/>
            </p:spPr>
            <p:txBody>
              <a:bodyPr wrap="square" rtlCol="0">
                <a:spAutoFit/>
              </a:bodyPr>
              <a:lstStyle/>
              <a:p>
                <a:pPr>
                  <a:lnSpc>
                    <a:spcPct val="125000"/>
                  </a:lnSpc>
                </a:pPr>
                <a:r>
                  <a:rPr lang="en" altLang="zh-CN" b="1" dirty="0">
                    <a:solidFill>
                      <a:srgbClr val="B61516"/>
                    </a:solidFill>
                    <a:latin typeface="Microsoft YaHei" panose="020B0503020204020204" pitchFamily="34" charset="-122"/>
                    <a:ea typeface="Microsoft YaHei" panose="020B0503020204020204" pitchFamily="34" charset="-122"/>
                  </a:rPr>
                  <a:t>Johnson-</a:t>
                </a:r>
                <a:r>
                  <a:rPr lang="en" altLang="zh-CN" b="1" dirty="0" err="1">
                    <a:solidFill>
                      <a:srgbClr val="B61516"/>
                    </a:solidFill>
                    <a:latin typeface="Microsoft YaHei" panose="020B0503020204020204" pitchFamily="34" charset="-122"/>
                    <a:ea typeface="Microsoft YaHei" panose="020B0503020204020204" pitchFamily="34" charset="-122"/>
                  </a:rPr>
                  <a:t>Lindenstrauss</a:t>
                </a:r>
                <a:r>
                  <a:rPr lang="en" altLang="zh-CN" b="1" dirty="0">
                    <a:solidFill>
                      <a:srgbClr val="B61516"/>
                    </a:solidFill>
                    <a:latin typeface="Microsoft YaHei" panose="020B0503020204020204" pitchFamily="34" charset="-122"/>
                    <a:ea typeface="Microsoft YaHei" panose="020B0503020204020204" pitchFamily="34" charset="-122"/>
                  </a:rPr>
                  <a:t> </a:t>
                </a:r>
                <a:r>
                  <a:rPr lang="zh-CN" altLang="en-US" b="1" dirty="0">
                    <a:solidFill>
                      <a:srgbClr val="B61516"/>
                    </a:solidFill>
                    <a:latin typeface="Microsoft YaHei" panose="020B0503020204020204" pitchFamily="34" charset="-122"/>
                    <a:ea typeface="Microsoft YaHei" panose="020B0503020204020204" pitchFamily="34" charset="-122"/>
                  </a:rPr>
                  <a:t>引理：</a:t>
                </a:r>
                <a:r>
                  <a:rPr lang="zh-CN" altLang="en-US" sz="1800" dirty="0">
                    <a:solidFill>
                      <a:srgbClr val="000000"/>
                    </a:solidFill>
                    <a:effectLst/>
                    <a:latin typeface="Microsoft YaHei" panose="020B0503020204020204" pitchFamily="34" charset="-122"/>
                    <a:ea typeface="Microsoft YaHei" panose="020B0503020204020204" pitchFamily="34" charset="-122"/>
                  </a:rPr>
                  <a:t>对于 </a:t>
                </a:r>
                <a14:m>
                  <m:oMath xmlns:m="http://schemas.openxmlformats.org/officeDocument/2006/math">
                    <m:sSup>
                      <m:sSupPr>
                        <m:ctrlPr>
                          <a:rPr lang="en-US" altLang="zh-CN" b="0" i="1" dirty="0" smtClean="0">
                            <a:solidFill>
                              <a:srgbClr val="000000"/>
                            </a:solidFill>
                            <a:latin typeface="Cambria Math" panose="02040503050406030204" pitchFamily="18" charset="0"/>
                          </a:rPr>
                        </m:ctrlPr>
                      </m:sSupPr>
                      <m:e>
                        <m:r>
                          <m:rPr>
                            <m:sty m:val="p"/>
                          </m:rPr>
                          <a:rPr lang="en-US" altLang="zh-CN" i="1" dirty="0">
                            <a:solidFill>
                              <a:srgbClr val="000000"/>
                            </a:solidFill>
                            <a:latin typeface="Cambria Math" panose="02040503050406030204" pitchFamily="18" charset="0"/>
                          </a:rPr>
                          <m:t>R</m:t>
                        </m:r>
                      </m:e>
                      <m:sup>
                        <m:r>
                          <a:rPr lang="en-US" altLang="zh-CN" b="0" i="1" dirty="0" smtClean="0">
                            <a:solidFill>
                              <a:srgbClr val="000000"/>
                            </a:solidFill>
                            <a:latin typeface="Cambria Math" panose="02040503050406030204" pitchFamily="18" charset="0"/>
                          </a:rPr>
                          <m:t>𝑑</m:t>
                        </m:r>
                      </m:sup>
                    </m:sSup>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中任意 </a:t>
                </a:r>
                <a:r>
                  <a:rPr lang="en" altLang="zh-CN" sz="1800" dirty="0">
                    <a:solidFill>
                      <a:srgbClr val="000000"/>
                    </a:solidFill>
                    <a:effectLst/>
                    <a:latin typeface="Microsoft YaHei" panose="020B0503020204020204" pitchFamily="34" charset="-122"/>
                    <a:ea typeface="Microsoft YaHei" panose="020B0503020204020204" pitchFamily="34" charset="-122"/>
                  </a:rPr>
                  <a:t>n </a:t>
                </a:r>
                <a:r>
                  <a:rPr lang="zh-CN" altLang="en-US" sz="1800" dirty="0">
                    <a:solidFill>
                      <a:srgbClr val="000000"/>
                    </a:solidFill>
                    <a:effectLst/>
                    <a:latin typeface="Microsoft YaHei" panose="020B0503020204020204" pitchFamily="34" charset="-122"/>
                    <a:ea typeface="Microsoft YaHei" panose="020B0503020204020204" pitchFamily="34" charset="-122"/>
                  </a:rPr>
                  <a:t>个点的集合</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存在一个映射</a:t>
                </a:r>
                <a:r>
                  <a:rPr lang="en" altLang="zh-CN" dirty="0">
                    <a:solidFill>
                      <a:srgbClr val="000000"/>
                    </a:solidFill>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CN" sz="1800" b="0" i="1" smtClean="0">
                            <a:solidFill>
                              <a:srgbClr val="000000"/>
                            </a:solidFill>
                            <a:effectLst/>
                            <a:latin typeface="Cambria Math" panose="02040503050406030204" pitchFamily="18" charset="0"/>
                          </a:rPr>
                        </m:ctrlPr>
                      </m:sSupPr>
                      <m:e>
                        <m:r>
                          <a:rPr lang="en-US" altLang="zh-CN" sz="1800" b="0" i="1" smtClean="0">
                            <a:solidFill>
                              <a:srgbClr val="000000"/>
                            </a:solidFill>
                            <a:effectLst/>
                            <a:latin typeface="Cambria Math" panose="02040503050406030204" pitchFamily="18" charset="0"/>
                          </a:rPr>
                          <m:t>𝑓</m:t>
                        </m:r>
                        <m:r>
                          <a:rPr lang="en-US" altLang="zh-CN" sz="1800" b="0" i="1" smtClean="0">
                            <a:solidFill>
                              <a:srgbClr val="000000"/>
                            </a:solidFill>
                            <a:effectLst/>
                            <a:latin typeface="Cambria Math" panose="02040503050406030204" pitchFamily="18" charset="0"/>
                          </a:rPr>
                          <m:t>: </m:t>
                        </m:r>
                        <m:r>
                          <a:rPr lang="en-US" altLang="zh-CN" sz="1800" b="0" i="1" smtClean="0">
                            <a:solidFill>
                              <a:srgbClr val="000000"/>
                            </a:solidFill>
                            <a:effectLst/>
                            <a:latin typeface="Cambria Math" panose="02040503050406030204" pitchFamily="18" charset="0"/>
                          </a:rPr>
                          <m:t>𝑅</m:t>
                        </m:r>
                      </m:e>
                      <m:sup>
                        <m:r>
                          <a:rPr lang="en-US" altLang="zh-CN" sz="1800" b="0" i="1" smtClean="0">
                            <a:solidFill>
                              <a:srgbClr val="000000"/>
                            </a:solidFill>
                            <a:effectLst/>
                            <a:latin typeface="Cambria Math" panose="02040503050406030204" pitchFamily="18" charset="0"/>
                          </a:rPr>
                          <m:t>𝑑</m:t>
                        </m:r>
                      </m:sup>
                    </m:sSup>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CN" sz="1800" b="0" i="1" smtClean="0">
                            <a:solidFill>
                              <a:srgbClr val="000000"/>
                            </a:solidFill>
                            <a:effectLst/>
                            <a:latin typeface="Cambria Math" panose="02040503050406030204" pitchFamily="18" charset="0"/>
                          </a:rPr>
                        </m:ctrlPr>
                      </m:sSupPr>
                      <m:e>
                        <m:r>
                          <a:rPr lang="en-US" altLang="zh-CN" sz="1800" b="0" i="1" smtClean="0">
                            <a:solidFill>
                              <a:srgbClr val="000000"/>
                            </a:solidFill>
                            <a:effectLst/>
                            <a:latin typeface="Cambria Math" panose="02040503050406030204" pitchFamily="18" charset="0"/>
                          </a:rPr>
                          <m:t>𝑅</m:t>
                        </m:r>
                      </m:e>
                      <m:sup>
                        <m:r>
                          <a:rPr lang="en-US" altLang="zh-CN" sz="1800" b="0" i="1" smtClean="0">
                            <a:solidFill>
                              <a:srgbClr val="000000"/>
                            </a:solidFill>
                            <a:effectLst/>
                            <a:latin typeface="Cambria Math" panose="02040503050406030204" pitchFamily="18" charset="0"/>
                          </a:rPr>
                          <m:t>𝑘</m:t>
                        </m:r>
                      </m:sup>
                    </m:sSup>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其中</a:t>
                </a:r>
                <a:r>
                  <a:rPr lang="en" altLang="zh-CN" dirty="0">
                    <a:solidFill>
                      <a:srgbClr val="000000"/>
                    </a:solidFill>
                    <a:latin typeface="Microsoft YaHei" panose="020B0503020204020204" pitchFamily="34" charset="-122"/>
                    <a:ea typeface="Microsoft YaHei" panose="020B0503020204020204" pitchFamily="34" charset="-122"/>
                  </a:rPr>
                  <a:t> </a:t>
                </a:r>
                <a14:m>
                  <m:oMath xmlns:m="http://schemas.openxmlformats.org/officeDocument/2006/math">
                    <m:r>
                      <m:rPr>
                        <m:sty m:val="p"/>
                      </m:rPr>
                      <a:rPr lang="en-US" altLang="zh-CN" b="0" i="0" smtClean="0">
                        <a:solidFill>
                          <a:srgbClr val="000000"/>
                        </a:solidFill>
                        <a:latin typeface="Cambria Math" panose="02040503050406030204" pitchFamily="18" charset="0"/>
                      </a:rPr>
                      <m:t>k</m:t>
                    </m:r>
                    <m:r>
                      <a:rPr lang="en-US" altLang="zh-CN" b="0" i="0" smtClean="0">
                        <a:solidFill>
                          <a:srgbClr val="000000"/>
                        </a:solidFill>
                        <a:latin typeface="Cambria Math" panose="02040503050406030204" pitchFamily="18" charset="0"/>
                      </a:rPr>
                      <m:t>= </m:t>
                    </m:r>
                    <m:r>
                      <m:rPr>
                        <m:sty m:val="p"/>
                      </m:rPr>
                      <a:rPr lang="en-US" altLang="zh-CN">
                        <a:solidFill>
                          <a:srgbClr val="000000"/>
                        </a:solidFill>
                        <a:latin typeface="Cambria Math" panose="02040503050406030204" pitchFamily="18" charset="0"/>
                      </a:rPr>
                      <m:t>O</m:t>
                    </m:r>
                    <m:r>
                      <a:rPr lang="en-US" altLang="zh-CN" b="0" i="0" smtClean="0">
                        <a:solidFill>
                          <a:srgbClr val="000000"/>
                        </a:solidFill>
                        <a:latin typeface="Cambria Math" panose="02040503050406030204" pitchFamily="18" charset="0"/>
                      </a:rPr>
                      <m:t>(</m:t>
                    </m:r>
                    <m:f>
                      <m:fPr>
                        <m:ctrlPr>
                          <a:rPr lang="en-US" altLang="zh-CN" sz="1800" b="0" i="1" smtClean="0">
                            <a:solidFill>
                              <a:srgbClr val="000000"/>
                            </a:solidFill>
                            <a:effectLst/>
                            <a:latin typeface="Cambria Math" panose="02040503050406030204" pitchFamily="18" charset="0"/>
                          </a:rPr>
                        </m:ctrlPr>
                      </m:fPr>
                      <m:num>
                        <m:r>
                          <a:rPr lang="en-US" altLang="zh-CN" sz="1800" b="0" i="1" smtClean="0">
                            <a:solidFill>
                              <a:srgbClr val="000000"/>
                            </a:solidFill>
                            <a:effectLst/>
                            <a:latin typeface="Cambria Math" panose="02040503050406030204" pitchFamily="18" charset="0"/>
                          </a:rPr>
                          <m:t>1</m:t>
                        </m:r>
                      </m:num>
                      <m:den>
                        <m:sSup>
                          <m:sSupPr>
                            <m:ctrlPr>
                              <a:rPr lang="en-US" altLang="zh-CN" sz="1800" b="0" i="1" smtClean="0">
                                <a:solidFill>
                                  <a:srgbClr val="000000"/>
                                </a:solidFill>
                                <a:effectLst/>
                                <a:latin typeface="Cambria Math" panose="02040503050406030204" pitchFamily="18" charset="0"/>
                              </a:rPr>
                            </m:ctrlPr>
                          </m:sSupPr>
                          <m:e>
                            <m:r>
                              <a:rPr lang="en-US" altLang="zh-CN" sz="1800" b="0" i="1" smtClean="0">
                                <a:solidFill>
                                  <a:srgbClr val="000000"/>
                                </a:solidFill>
                                <a:effectLst/>
                                <a:latin typeface="Cambria Math" panose="02040503050406030204" pitchFamily="18" charset="0"/>
                              </a:rPr>
                              <m:t>𝜀</m:t>
                            </m:r>
                          </m:e>
                          <m:sup>
                            <m:r>
                              <a:rPr lang="en-US" altLang="zh-CN" sz="1800" b="0" i="1" smtClean="0">
                                <a:solidFill>
                                  <a:srgbClr val="000000"/>
                                </a:solidFill>
                                <a:effectLst/>
                                <a:latin typeface="Cambria Math" panose="02040503050406030204" pitchFamily="18" charset="0"/>
                              </a:rPr>
                              <m:t>2</m:t>
                            </m:r>
                          </m:sup>
                        </m:sSup>
                      </m:den>
                    </m:f>
                    <m:func>
                      <m:funcPr>
                        <m:ctrlPr>
                          <a:rPr lang="en-US" altLang="zh-CN" sz="1800" b="0" i="1" smtClean="0">
                            <a:solidFill>
                              <a:srgbClr val="000000"/>
                            </a:solidFill>
                            <a:effectLst/>
                            <a:latin typeface="Cambria Math" panose="02040503050406030204" pitchFamily="18" charset="0"/>
                          </a:rPr>
                        </m:ctrlPr>
                      </m:funcPr>
                      <m:fName>
                        <m:r>
                          <m:rPr>
                            <m:sty m:val="p"/>
                          </m:rPr>
                          <a:rPr lang="en-US" altLang="zh-CN" sz="1800" b="0" i="0" smtClean="0">
                            <a:solidFill>
                              <a:srgbClr val="000000"/>
                            </a:solidFill>
                            <a:effectLst/>
                            <a:latin typeface="Cambria Math" panose="02040503050406030204" pitchFamily="18" charset="0"/>
                          </a:rPr>
                          <m:t>log</m:t>
                        </m:r>
                      </m:fName>
                      <m:e>
                        <m:r>
                          <a:rPr lang="en-US" altLang="zh-CN" sz="1800" b="0" i="1" smtClean="0">
                            <a:solidFill>
                              <a:srgbClr val="000000"/>
                            </a:solidFill>
                            <a:effectLst/>
                            <a:latin typeface="Cambria Math" panose="02040503050406030204" pitchFamily="18" charset="0"/>
                          </a:rPr>
                          <m:t>𝑛</m:t>
                        </m:r>
                        <m:r>
                          <a:rPr lang="en-US" altLang="zh-CN" sz="1800" b="0" i="1" smtClean="0">
                            <a:solidFill>
                              <a:srgbClr val="000000"/>
                            </a:solidFill>
                            <a:effectLst/>
                            <a:latin typeface="Cambria Math" panose="02040503050406030204" pitchFamily="18" charset="0"/>
                          </a:rPr>
                          <m:t>)</m:t>
                        </m:r>
                      </m:e>
                    </m:func>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使得对于任意的两个点</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en" altLang="zh-CN" sz="1800" dirty="0">
                    <a:solidFill>
                      <a:srgbClr val="000000"/>
                    </a:solidFill>
                    <a:effectLst/>
                    <a:latin typeface="Microsoft YaHei" panose="020B0503020204020204" pitchFamily="34" charset="-122"/>
                    <a:ea typeface="Microsoft YaHei" panose="020B0503020204020204" pitchFamily="34" charset="-122"/>
                  </a:rPr>
                  <a:t>u, v,</a:t>
                </a:r>
                <a:r>
                  <a:rPr lang="zh-CN" altLang="en-US" sz="1800" dirty="0">
                    <a:solidFill>
                      <a:srgbClr val="000000"/>
                    </a:solidFill>
                    <a:effectLst/>
                    <a:latin typeface="Microsoft YaHei" panose="020B0503020204020204" pitchFamily="34" charset="-122"/>
                    <a:ea typeface="Microsoft YaHei" panose="020B0503020204020204" pitchFamily="34" charset="-122"/>
                  </a:rPr>
                  <a:t>有</a:t>
                </a:r>
                <a:r>
                  <a:rPr lang="el-GR" altLang="zh-CN" sz="1800" dirty="0">
                    <a:solidFill>
                      <a:srgbClr val="000000"/>
                    </a:solidFill>
                    <a:effectLst/>
                    <a:latin typeface="Microsoft YaHei" panose="020B0503020204020204" pitchFamily="34" charset="-122"/>
                    <a:ea typeface="Microsoft YaHei" panose="020B0503020204020204" pitchFamily="34" charset="-122"/>
                  </a:rPr>
                  <a:t> </a:t>
                </a:r>
                <a:endParaRPr lang="el-GR"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endParaRPr lang="zh-CN" altLang="en-US" sz="1800"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2E63E602-A857-3435-4E85-57D893309F83}"/>
                  </a:ext>
                </a:extLst>
              </p:cNvPr>
              <p:cNvSpPr txBox="1">
                <a:spLocks noRot="1" noChangeAspect="1" noMove="1" noResize="1" noEditPoints="1" noAdjustHandles="1" noChangeArrowheads="1" noChangeShapeType="1" noTextEdit="1"/>
              </p:cNvSpPr>
              <p:nvPr/>
            </p:nvSpPr>
            <p:spPr>
              <a:xfrm>
                <a:off x="368105" y="1075542"/>
                <a:ext cx="11223391" cy="1243995"/>
              </a:xfrm>
              <a:prstGeom prst="rect">
                <a:avLst/>
              </a:prstGeom>
              <a:blipFill>
                <a:blip r:embed="rId2"/>
                <a:stretch>
                  <a:fillRect l="-452"/>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41AE925E-30C5-4725-0E0F-105840343194}"/>
              </a:ext>
            </a:extLst>
          </p:cNvPr>
          <p:cNvPicPr>
            <a:picLocks noChangeAspect="1"/>
          </p:cNvPicPr>
          <p:nvPr/>
        </p:nvPicPr>
        <p:blipFill>
          <a:blip r:embed="rId3"/>
          <a:stretch>
            <a:fillRect/>
          </a:stretch>
        </p:blipFill>
        <p:spPr>
          <a:xfrm>
            <a:off x="2093600" y="1946686"/>
            <a:ext cx="7320744" cy="742385"/>
          </a:xfrm>
          <a:prstGeom prst="rect">
            <a:avLst/>
          </a:prstGeom>
        </p:spPr>
      </p:pic>
      <p:pic>
        <p:nvPicPr>
          <p:cNvPr id="14" name="图片 13">
            <a:extLst>
              <a:ext uri="{FF2B5EF4-FFF2-40B4-BE49-F238E27FC236}">
                <a16:creationId xmlns:a16="http://schemas.microsoft.com/office/drawing/2014/main" id="{769DC471-B7C1-F5DD-B915-28232B9C2ADD}"/>
              </a:ext>
            </a:extLst>
          </p:cNvPr>
          <p:cNvPicPr>
            <a:picLocks noChangeAspect="1"/>
          </p:cNvPicPr>
          <p:nvPr/>
        </p:nvPicPr>
        <p:blipFill>
          <a:blip r:embed="rId4"/>
          <a:stretch>
            <a:fillRect/>
          </a:stretch>
        </p:blipFill>
        <p:spPr>
          <a:xfrm>
            <a:off x="2590246" y="3248948"/>
            <a:ext cx="4546600" cy="2133600"/>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3F4D666-F8F7-E209-42A9-92D386482FA3}"/>
                  </a:ext>
                </a:extLst>
              </p:cNvPr>
              <p:cNvSpPr txBox="1"/>
              <p:nvPr/>
            </p:nvSpPr>
            <p:spPr>
              <a:xfrm>
                <a:off x="381242" y="5638378"/>
                <a:ext cx="11429517" cy="391646"/>
              </a:xfrm>
              <a:prstGeom prst="rect">
                <a:avLst/>
              </a:prstGeom>
              <a:noFill/>
            </p:spPr>
            <p:txBody>
              <a:bodyPr wrap="square" rtlCol="0">
                <a:spAutoFit/>
              </a:bodyPr>
              <a:lstStyle/>
              <a:p>
                <a:r>
                  <a:rPr lang="zh-CN" altLang="en-US" sz="1800" dirty="0">
                    <a:solidFill>
                      <a:srgbClr val="000000"/>
                    </a:solidFill>
                    <a:effectLst/>
                    <a:latin typeface="Microsoft YaHei" panose="020B0503020204020204" pitchFamily="34" charset="-122"/>
                    <a:ea typeface="Microsoft YaHei" panose="020B0503020204020204" pitchFamily="34" charset="-122"/>
                  </a:rPr>
                  <a:t>其中 </a:t>
                </a:r>
                <a14:m>
                  <m:oMath xmlns:m="http://schemas.openxmlformats.org/officeDocument/2006/math">
                    <m:sSub>
                      <m:sSubPr>
                        <m:ctrlPr>
                          <a:rPr lang="en-US" altLang="zh-CN" sz="1800" b="0" i="1" smtClean="0">
                            <a:solidFill>
                              <a:srgbClr val="000000"/>
                            </a:solidFill>
                            <a:effectLst/>
                            <a:latin typeface="Cambria Math" panose="02040503050406030204" pitchFamily="18" charset="0"/>
                          </a:rPr>
                        </m:ctrlPr>
                      </m:sSubPr>
                      <m:e>
                        <m:r>
                          <a:rPr lang="en-US" altLang="zh-CN" sz="1800" b="0" i="1" smtClean="0">
                            <a:solidFill>
                              <a:srgbClr val="000000"/>
                            </a:solidFill>
                            <a:effectLst/>
                            <a:latin typeface="Cambria Math" panose="02040503050406030204" pitchFamily="18" charset="0"/>
                          </a:rPr>
                          <m:t>𝑟</m:t>
                        </m:r>
                      </m:e>
                      <m:sub>
                        <m:r>
                          <a:rPr lang="en-US" altLang="zh-CN" sz="1800" b="0" i="1" smtClean="0">
                            <a:solidFill>
                              <a:srgbClr val="000000"/>
                            </a:solidFill>
                            <a:effectLst/>
                            <a:latin typeface="Cambria Math" panose="02040503050406030204" pitchFamily="18" charset="0"/>
                          </a:rPr>
                          <m:t>𝑖𝑗</m:t>
                        </m:r>
                      </m:sub>
                    </m:sSub>
                  </m:oMath>
                </a14:m>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是独立同分布的高斯随机变量</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均值为 </a:t>
                </a:r>
                <a:r>
                  <a:rPr lang="en-US" altLang="zh-CN" sz="1800" dirty="0">
                    <a:solidFill>
                      <a:srgbClr val="000000"/>
                    </a:solidFill>
                    <a:effectLst/>
                    <a:latin typeface="Microsoft YaHei" panose="020B0503020204020204" pitchFamily="34" charset="-122"/>
                    <a:ea typeface="Microsoft YaHei" panose="020B0503020204020204" pitchFamily="34" charset="-122"/>
                  </a:rPr>
                  <a:t>0, </a:t>
                </a:r>
                <a:r>
                  <a:rPr lang="zh-CN" altLang="en-US" sz="1800" dirty="0">
                    <a:solidFill>
                      <a:srgbClr val="000000"/>
                    </a:solidFill>
                    <a:effectLst/>
                    <a:latin typeface="Microsoft YaHei" panose="020B0503020204020204" pitchFamily="34" charset="-122"/>
                    <a:ea typeface="Microsoft YaHei" panose="020B0503020204020204" pitchFamily="34" charset="-122"/>
                  </a:rPr>
                  <a:t>方差为 </a:t>
                </a:r>
                <a:r>
                  <a:rPr lang="en-US" altLang="zh-CN" sz="1800" dirty="0">
                    <a:solidFill>
                      <a:srgbClr val="000000"/>
                    </a:solidFill>
                    <a:effectLst/>
                    <a:latin typeface="Microsoft YaHei" panose="020B0503020204020204" pitchFamily="34" charset="-122"/>
                    <a:ea typeface="Microsoft YaHei" panose="020B0503020204020204" pitchFamily="34" charset="-122"/>
                  </a:rPr>
                  <a:t>1</a:t>
                </a:r>
                <a:endParaRPr kumimoji="1" lang="zh-CN" altLang="en-US"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03F4D666-F8F7-E209-42A9-92D386482FA3}"/>
                  </a:ext>
                </a:extLst>
              </p:cNvPr>
              <p:cNvSpPr txBox="1">
                <a:spLocks noRot="1" noChangeAspect="1" noMove="1" noResize="1" noEditPoints="1" noAdjustHandles="1" noChangeArrowheads="1" noChangeShapeType="1" noTextEdit="1"/>
              </p:cNvSpPr>
              <p:nvPr/>
            </p:nvSpPr>
            <p:spPr>
              <a:xfrm>
                <a:off x="381242" y="5638378"/>
                <a:ext cx="11429517" cy="391646"/>
              </a:xfrm>
              <a:prstGeom prst="rect">
                <a:avLst/>
              </a:prstGeom>
              <a:blipFill>
                <a:blip r:embed="rId5"/>
                <a:stretch>
                  <a:fillRect l="-556" t="-9677" b="-19355"/>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1046896C-351C-E185-328C-5A3C0AE71E39}"/>
              </a:ext>
            </a:extLst>
          </p:cNvPr>
          <p:cNvSpPr txBox="1"/>
          <p:nvPr/>
        </p:nvSpPr>
        <p:spPr>
          <a:xfrm>
            <a:off x="381242" y="2786501"/>
            <a:ext cx="1800493" cy="412292"/>
          </a:xfrm>
          <a:prstGeom prst="rect">
            <a:avLst/>
          </a:prstGeom>
          <a:noFill/>
        </p:spPr>
        <p:txBody>
          <a:bodyPr wrap="none" rtlCol="0">
            <a:spAutoFit/>
          </a:bodyPr>
          <a:lstStyle/>
          <a:p>
            <a:pPr algn="l">
              <a:lnSpc>
                <a:spcPct val="125000"/>
              </a:lnSpc>
            </a:pPr>
            <a:r>
              <a:rPr kumimoji="1" lang="zh-CN" altLang="en-US" b="1" dirty="0">
                <a:solidFill>
                  <a:srgbClr val="B61516"/>
                </a:solidFill>
                <a:ea typeface="Microsoft YaHei" panose="020B0503020204020204" pitchFamily="34" charset="-122"/>
              </a:rPr>
              <a:t>随机投影矩阵：</a:t>
            </a:r>
          </a:p>
        </p:txBody>
      </p:sp>
      <p:sp>
        <p:nvSpPr>
          <p:cNvPr id="17" name="文本框 16">
            <a:extLst>
              <a:ext uri="{FF2B5EF4-FFF2-40B4-BE49-F238E27FC236}">
                <a16:creationId xmlns:a16="http://schemas.microsoft.com/office/drawing/2014/main" id="{7EDF48A0-600E-AFD2-405E-B96F3175B68A}"/>
              </a:ext>
            </a:extLst>
          </p:cNvPr>
          <p:cNvSpPr txBox="1"/>
          <p:nvPr/>
        </p:nvSpPr>
        <p:spPr>
          <a:xfrm>
            <a:off x="122255" y="6392801"/>
            <a:ext cx="10575234" cy="338554"/>
          </a:xfrm>
          <a:prstGeom prst="rect">
            <a:avLst/>
          </a:prstGeom>
          <a:noFill/>
        </p:spPr>
        <p:txBody>
          <a:bodyPr wrap="square" rtlCol="0">
            <a:spAutoFit/>
          </a:bodyPr>
          <a:lstStyle/>
          <a:p>
            <a:r>
              <a:rPr lang="en" altLang="zh-CN" sz="1600" dirty="0">
                <a:solidFill>
                  <a:schemeClr val="bg1"/>
                </a:solidFill>
                <a:effectLst/>
                <a:latin typeface="Times New Roman" panose="02020603050405020304" pitchFamily="18" charset="0"/>
                <a:cs typeface="Times New Roman" panose="02020603050405020304" pitchFamily="18" charset="0"/>
              </a:rPr>
              <a:t>Blum, A., Hopcroft, J. &amp; Kannan, R. (2020), High-Dimensional Space, Cambridge University Press, p. 4–28.</a:t>
            </a:r>
            <a:endParaRPr lang="en" altLang="zh-CN" sz="1600" dirty="0">
              <a:solidFill>
                <a:schemeClr val="bg1"/>
              </a:solidFill>
              <a:latin typeface="Times New Roman" panose="02020603050405020304" pitchFamily="18" charset="0"/>
              <a:cs typeface="Times New Roman" panose="02020603050405020304" pitchFamily="18" charset="0"/>
            </a:endParaRPr>
          </a:p>
        </p:txBody>
      </p:sp>
      <p:sp>
        <p:nvSpPr>
          <p:cNvPr id="18" name="椭圆形标注 17">
            <a:extLst>
              <a:ext uri="{FF2B5EF4-FFF2-40B4-BE49-F238E27FC236}">
                <a16:creationId xmlns:a16="http://schemas.microsoft.com/office/drawing/2014/main" id="{C05E296D-16CB-BF0F-9955-8E35F5FFC74B}"/>
              </a:ext>
            </a:extLst>
          </p:cNvPr>
          <p:cNvSpPr/>
          <p:nvPr/>
        </p:nvSpPr>
        <p:spPr>
          <a:xfrm>
            <a:off x="7931219" y="2702914"/>
            <a:ext cx="3110862" cy="1110898"/>
          </a:xfrm>
          <a:prstGeom prst="wedgeEllipseCallout">
            <a:avLst>
              <a:gd name="adj1" fmla="val -82326"/>
              <a:gd name="adj2" fmla="val 58799"/>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这个映射 </a:t>
            </a:r>
            <a:r>
              <a:rPr kumimoji="1" lang="en-US" altLang="zh-CN" b="1" dirty="0">
                <a:solidFill>
                  <a:srgbClr val="C00000"/>
                </a:solidFill>
                <a:latin typeface="Microsoft YaHei" panose="020B0503020204020204" pitchFamily="34" charset="-122"/>
                <a:ea typeface="Microsoft YaHei" panose="020B0503020204020204" pitchFamily="34" charset="-122"/>
              </a:rPr>
              <a:t>f </a:t>
            </a:r>
            <a:r>
              <a:rPr kumimoji="1" lang="zh-CN" altLang="en-US" b="1" dirty="0">
                <a:solidFill>
                  <a:srgbClr val="C00000"/>
                </a:solidFill>
                <a:latin typeface="Microsoft YaHei" panose="020B0503020204020204" pitchFamily="34" charset="-122"/>
                <a:ea typeface="Microsoft YaHei" panose="020B0503020204020204" pitchFamily="34" charset="-122"/>
              </a:rPr>
              <a:t>只需要取随机投影即可</a:t>
            </a:r>
          </a:p>
        </p:txBody>
      </p:sp>
    </p:spTree>
    <p:extLst>
      <p:ext uri="{BB962C8B-B14F-4D97-AF65-F5344CB8AC3E}">
        <p14:creationId xmlns:p14="http://schemas.microsoft.com/office/powerpoint/2010/main" val="221044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5717-CE55-6CB0-664E-5AFD66CD616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85047FC-9D99-12F9-07A3-1C17B95FC6A8}"/>
              </a:ext>
            </a:extLst>
          </p:cNvPr>
          <p:cNvSpPr>
            <a:spLocks noGrp="1"/>
          </p:cNvSpPr>
          <p:nvPr>
            <p:ph type="title"/>
          </p:nvPr>
        </p:nvSpPr>
        <p:spPr>
          <a:xfrm>
            <a:off x="143935" y="144826"/>
            <a:ext cx="2576687" cy="337358"/>
          </a:xfrm>
        </p:spPr>
        <p:txBody>
          <a:bodyPr/>
          <a:lstStyle/>
          <a:p>
            <a:r>
              <a:rPr lang="zh-CN" altLang="en-US" sz="2800"/>
              <a:t>目录</a:t>
            </a:r>
          </a:p>
        </p:txBody>
      </p:sp>
      <p:sp>
        <p:nvSpPr>
          <p:cNvPr id="3" name="文本框 2">
            <a:extLst>
              <a:ext uri="{FF2B5EF4-FFF2-40B4-BE49-F238E27FC236}">
                <a16:creationId xmlns:a16="http://schemas.microsoft.com/office/drawing/2014/main" id="{59FE3C73-61A8-2693-3468-F320DBE96ADE}"/>
              </a:ext>
            </a:extLst>
          </p:cNvPr>
          <p:cNvSpPr txBox="1"/>
          <p:nvPr/>
        </p:nvSpPr>
        <p:spPr>
          <a:xfrm>
            <a:off x="3855154" y="1399967"/>
            <a:ext cx="3416320"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一、高维空间的特点</a:t>
            </a:r>
          </a:p>
        </p:txBody>
      </p:sp>
      <p:sp>
        <p:nvSpPr>
          <p:cNvPr id="4" name="文本框 3">
            <a:extLst>
              <a:ext uri="{FF2B5EF4-FFF2-40B4-BE49-F238E27FC236}">
                <a16:creationId xmlns:a16="http://schemas.microsoft.com/office/drawing/2014/main" id="{51D382BF-1385-C859-6151-31817A9F99C4}"/>
              </a:ext>
            </a:extLst>
          </p:cNvPr>
          <p:cNvSpPr txBox="1"/>
          <p:nvPr/>
        </p:nvSpPr>
        <p:spPr>
          <a:xfrm>
            <a:off x="3855154" y="2362073"/>
            <a:ext cx="3416320"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二、维数灾难的例子</a:t>
            </a:r>
          </a:p>
        </p:txBody>
      </p:sp>
      <p:sp>
        <p:nvSpPr>
          <p:cNvPr id="5" name="文本框 4">
            <a:extLst>
              <a:ext uri="{FF2B5EF4-FFF2-40B4-BE49-F238E27FC236}">
                <a16:creationId xmlns:a16="http://schemas.microsoft.com/office/drawing/2014/main" id="{E9BB8358-CAF0-9647-865B-9028CF4D9677}"/>
              </a:ext>
            </a:extLst>
          </p:cNvPr>
          <p:cNvSpPr txBox="1"/>
          <p:nvPr/>
        </p:nvSpPr>
        <p:spPr>
          <a:xfrm>
            <a:off x="3855154" y="3324179"/>
            <a:ext cx="4134465"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三、克服维数灾难的方法</a:t>
            </a:r>
          </a:p>
        </p:txBody>
      </p:sp>
      <p:sp>
        <p:nvSpPr>
          <p:cNvPr id="6" name="文本框 5">
            <a:extLst>
              <a:ext uri="{FF2B5EF4-FFF2-40B4-BE49-F238E27FC236}">
                <a16:creationId xmlns:a16="http://schemas.microsoft.com/office/drawing/2014/main" id="{F874E5C7-3E8D-BA85-B740-61B45DF9917B}"/>
              </a:ext>
            </a:extLst>
          </p:cNvPr>
          <p:cNvSpPr txBox="1"/>
          <p:nvPr/>
        </p:nvSpPr>
        <p:spPr>
          <a:xfrm>
            <a:off x="3855153" y="4286286"/>
            <a:ext cx="2427268"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四、内容小结</a:t>
            </a:r>
          </a:p>
        </p:txBody>
      </p:sp>
    </p:spTree>
    <p:extLst>
      <p:ext uri="{BB962C8B-B14F-4D97-AF65-F5344CB8AC3E}">
        <p14:creationId xmlns:p14="http://schemas.microsoft.com/office/powerpoint/2010/main" val="328333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6C65B-50BE-4F54-1E27-BDAA24627EC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AE0627E-0004-5F35-22D2-7A81E88007EA}"/>
              </a:ext>
            </a:extLst>
          </p:cNvPr>
          <p:cNvSpPr>
            <a:spLocks noGrp="1"/>
          </p:cNvSpPr>
          <p:nvPr>
            <p:ph type="title"/>
          </p:nvPr>
        </p:nvSpPr>
        <p:spPr/>
        <p:txBody>
          <a:bodyPr/>
          <a:lstStyle/>
          <a:p>
            <a:r>
              <a:rPr lang="zh-CN" altLang="en-US" dirty="0"/>
              <a:t>高维空间中数据的线性可分性</a:t>
            </a:r>
          </a:p>
        </p:txBody>
      </p:sp>
      <p:sp>
        <p:nvSpPr>
          <p:cNvPr id="10" name="文本框 9">
            <a:extLst>
              <a:ext uri="{FF2B5EF4-FFF2-40B4-BE49-F238E27FC236}">
                <a16:creationId xmlns:a16="http://schemas.microsoft.com/office/drawing/2014/main" id="{62A84D60-2095-7261-7C3A-95B34EF42C54}"/>
              </a:ext>
            </a:extLst>
          </p:cNvPr>
          <p:cNvSpPr txBox="1"/>
          <p:nvPr/>
        </p:nvSpPr>
        <p:spPr>
          <a:xfrm>
            <a:off x="380999" y="837301"/>
            <a:ext cx="11811001" cy="961225"/>
          </a:xfrm>
          <a:prstGeom prst="rect">
            <a:avLst/>
          </a:prstGeom>
          <a:noFill/>
        </p:spPr>
        <p:txBody>
          <a:bodyPr wrap="square" rtlCol="0">
            <a:spAutoFit/>
          </a:bodyPr>
          <a:lstStyle/>
          <a:p>
            <a:pPr algn="l">
              <a:lnSpc>
                <a:spcPct val="150000"/>
              </a:lnSpc>
            </a:pPr>
            <a:r>
              <a:rPr lang="zh-CN" altLang="en-US" sz="2000" b="1" dirty="0">
                <a:solidFill>
                  <a:srgbClr val="B61516"/>
                </a:solidFill>
                <a:latin typeface="微软雅黑" panose="020B0503020204020204" pitchFamily="34" charset="-122"/>
                <a:ea typeface="微软雅黑" panose="020B0503020204020204" pitchFamily="34" charset="-122"/>
              </a:rPr>
              <a:t>线性可分性</a:t>
            </a:r>
            <a:r>
              <a:rPr lang="zh-CN" altLang="en-US" sz="2000" dirty="0">
                <a:solidFill>
                  <a:srgbClr val="070707"/>
                </a:solidFill>
                <a:latin typeface="微软雅黑" panose="020B0503020204020204" pitchFamily="34" charset="-122"/>
                <a:ea typeface="微软雅黑" panose="020B0503020204020204" pitchFamily="34" charset="-122"/>
              </a:rPr>
              <a:t>指的是在空间中存在一个超平面（在二维中是一条直线，在三维中是一个平面），能够将不同类别的数据点完全分开。</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5C4EAE4-F815-5FF4-2A93-53FF46A847AC}"/>
              </a:ext>
            </a:extLst>
          </p:cNvPr>
          <p:cNvSpPr txBox="1"/>
          <p:nvPr/>
        </p:nvSpPr>
        <p:spPr>
          <a:xfrm>
            <a:off x="126998" y="4580325"/>
            <a:ext cx="11811001" cy="1549591"/>
          </a:xfrm>
          <a:prstGeom prst="rect">
            <a:avLst/>
          </a:prstGeom>
          <a:noFill/>
        </p:spPr>
        <p:txBody>
          <a:bodyPr wrap="square" rtlCol="0">
            <a:spAutoFit/>
          </a:bodyPr>
          <a:lstStyle/>
          <a:p>
            <a:pPr marL="342900" indent="-342900">
              <a:lnSpc>
                <a:spcPct val="135000"/>
              </a:lnSpc>
              <a:buFont typeface="Wingdings" pitchFamily="2" charset="2"/>
              <a:buChar char="p"/>
            </a:pPr>
            <a:r>
              <a:rPr lang="zh-CN" altLang="en-US" b="1" dirty="0">
                <a:solidFill>
                  <a:srgbClr val="B61516"/>
                </a:solidFill>
                <a:effectLst/>
                <a:latin typeface="Microsoft YaHei" panose="020B0503020204020204" pitchFamily="34" charset="-122"/>
                <a:ea typeface="Microsoft YaHei" panose="020B0503020204020204" pitchFamily="34" charset="-122"/>
              </a:rPr>
              <a:t>核方法</a:t>
            </a:r>
            <a:r>
              <a:rPr lang="zh-CN" altLang="en-US" dirty="0">
                <a:solidFill>
                  <a:srgbClr val="000000"/>
                </a:solidFill>
                <a:effectLst/>
                <a:latin typeface="Microsoft YaHei" panose="020B0503020204020204" pitchFamily="34" charset="-122"/>
                <a:ea typeface="Microsoft YaHei" panose="020B0503020204020204" pitchFamily="34" charset="-122"/>
              </a:rPr>
              <a:t>通过将原始低维数据进行非线性映射，使其嵌入到一个高维空间中。在这个高维空间里，应用线性分类器，如支持向量机（</a:t>
            </a:r>
            <a:r>
              <a:rPr lang="en" altLang="zh-CN" dirty="0">
                <a:solidFill>
                  <a:srgbClr val="000000"/>
                </a:solidFill>
                <a:effectLst/>
                <a:latin typeface="Microsoft YaHei" panose="020B0503020204020204" pitchFamily="34" charset="-122"/>
                <a:ea typeface="Microsoft YaHei" panose="020B0503020204020204" pitchFamily="34" charset="-122"/>
              </a:rPr>
              <a:t>SVM</a:t>
            </a:r>
            <a:r>
              <a:rPr lang="zh-CN" altLang="en" dirty="0">
                <a:solidFill>
                  <a:srgbClr val="000000"/>
                </a:solidFill>
                <a:effectLst/>
                <a:latin typeface="Microsoft YaHei" panose="020B0503020204020204" pitchFamily="34" charset="-122"/>
                <a:ea typeface="Microsoft YaHei" panose="020B0503020204020204" pitchFamily="34" charset="-122"/>
              </a:rPr>
              <a:t>）。</a:t>
            </a:r>
            <a:endParaRPr kumimoji="1" lang="en-US" altLang="zh-CN" dirty="0">
              <a:solidFill>
                <a:srgbClr val="000000"/>
              </a:solidFill>
              <a:effectLst/>
              <a:latin typeface="Microsoft YaHei" panose="020B0503020204020204" pitchFamily="34" charset="-122"/>
              <a:ea typeface="Microsoft YaHei" panose="020B0503020204020204" pitchFamily="34" charset="-122"/>
            </a:endParaRPr>
          </a:p>
          <a:p>
            <a:pPr marL="342900" indent="-342900">
              <a:lnSpc>
                <a:spcPct val="135000"/>
              </a:lnSpc>
              <a:buFont typeface="Wingdings" pitchFamily="2" charset="2"/>
              <a:buChar char="p"/>
            </a:pPr>
            <a:r>
              <a:rPr lang="zh-CN" altLang="en-US" b="1" dirty="0">
                <a:solidFill>
                  <a:srgbClr val="B61516"/>
                </a:solidFill>
                <a:effectLst/>
                <a:latin typeface="Microsoft YaHei" panose="020B0503020204020204" pitchFamily="34" charset="-122"/>
                <a:ea typeface="Microsoft YaHei" panose="020B0503020204020204" pitchFamily="34" charset="-122"/>
              </a:rPr>
              <a:t>神经网络</a:t>
            </a:r>
            <a:r>
              <a:rPr lang="zh-CN" altLang="en-US" dirty="0">
                <a:solidFill>
                  <a:srgbClr val="000000"/>
                </a:solidFill>
                <a:effectLst/>
                <a:latin typeface="Microsoft YaHei" panose="020B0503020204020204" pitchFamily="34" charset="-122"/>
                <a:ea typeface="Microsoft YaHei" panose="020B0503020204020204" pitchFamily="34" charset="-122"/>
              </a:rPr>
              <a:t>可以看作是一系列复杂的非线性变换堆叠在一起，其目标是在网络的倒数第二层将数据变得线性可分，然后通过最后一层的线性分类器进行分类。</a:t>
            </a:r>
            <a:endParaRPr lang="zh-CN" altLang="en" dirty="0">
              <a:solidFill>
                <a:srgbClr val="000000"/>
              </a:solidFill>
              <a:effectLst/>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4C45548B-D949-C0D5-AE43-56D02846A10C}"/>
              </a:ext>
            </a:extLst>
          </p:cNvPr>
          <p:cNvSpPr txBox="1"/>
          <p:nvPr/>
        </p:nvSpPr>
        <p:spPr>
          <a:xfrm>
            <a:off x="190831" y="6464410"/>
            <a:ext cx="7255256" cy="276999"/>
          </a:xfrm>
          <a:prstGeom prst="rect">
            <a:avLst/>
          </a:prstGeom>
          <a:noFill/>
        </p:spPr>
        <p:txBody>
          <a:bodyPr wrap="none" rtlCol="0">
            <a:spAutoFit/>
          </a:bodyPr>
          <a:lstStyle/>
          <a:p>
            <a:pPr algn="l"/>
            <a:r>
              <a:rPr kumimoji="1" lang="zh-CN" altLang="en-US" sz="1200" dirty="0">
                <a:solidFill>
                  <a:schemeClr val="bg1"/>
                </a:solidFill>
                <a:latin typeface="Times New Roman" panose="02020603050405020304" pitchFamily="18" charset="0"/>
                <a:cs typeface="Times New Roman" panose="02020603050405020304" pitchFamily="18" charset="0"/>
              </a:rPr>
              <a:t>图片来源：</a:t>
            </a:r>
            <a:r>
              <a:rPr kumimoji="1" lang="en" altLang="zh-CN" sz="1200" dirty="0">
                <a:solidFill>
                  <a:schemeClr val="bg1"/>
                </a:solidFill>
                <a:latin typeface="Times New Roman" panose="02020603050405020304" pitchFamily="18" charset="0"/>
                <a:cs typeface="Times New Roman" panose="02020603050405020304" pitchFamily="18" charset="0"/>
              </a:rPr>
              <a:t>https://</a:t>
            </a:r>
            <a:r>
              <a:rPr kumimoji="1" lang="en" altLang="zh-CN" sz="1200" dirty="0" err="1">
                <a:solidFill>
                  <a:schemeClr val="bg1"/>
                </a:solidFill>
                <a:latin typeface="Times New Roman" panose="02020603050405020304" pitchFamily="18" charset="0"/>
                <a:cs typeface="Times New Roman" panose="02020603050405020304" pitchFamily="18" charset="0"/>
              </a:rPr>
              <a:t>stackoverflow.com</a:t>
            </a:r>
            <a:r>
              <a:rPr kumimoji="1" lang="en" altLang="zh-CN" sz="1200" dirty="0">
                <a:solidFill>
                  <a:schemeClr val="bg1"/>
                </a:solidFill>
                <a:latin typeface="Times New Roman" panose="02020603050405020304" pitchFamily="18" charset="0"/>
                <a:cs typeface="Times New Roman" panose="02020603050405020304" pitchFamily="18" charset="0"/>
              </a:rPr>
              <a:t>/questions/3997454/help-me-understand-linear-separability-in-a-binary-</a:t>
            </a:r>
            <a:r>
              <a:rPr kumimoji="1" lang="en" altLang="zh-CN" sz="1200" dirty="0" err="1">
                <a:solidFill>
                  <a:schemeClr val="bg1"/>
                </a:solidFill>
                <a:latin typeface="Times New Roman" panose="02020603050405020304" pitchFamily="18" charset="0"/>
                <a:cs typeface="Times New Roman" panose="02020603050405020304" pitchFamily="18" charset="0"/>
              </a:rPr>
              <a:t>svm</a:t>
            </a:r>
            <a:endParaRPr kumimoji="1" lang="zh-CN" altLang="en-US" sz="1200"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2908E5C-8466-EB34-A10A-FA98FE5006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060" y="1798526"/>
            <a:ext cx="5488857" cy="2816271"/>
          </a:xfrm>
          <a:prstGeom prst="rect">
            <a:avLst/>
          </a:prstGeom>
        </p:spPr>
      </p:pic>
      <p:sp>
        <p:nvSpPr>
          <p:cNvPr id="8" name="椭圆形标注 7">
            <a:extLst>
              <a:ext uri="{FF2B5EF4-FFF2-40B4-BE49-F238E27FC236}">
                <a16:creationId xmlns:a16="http://schemas.microsoft.com/office/drawing/2014/main" id="{E2E4B997-4435-A52B-A2E2-01A3F9AA68BD}"/>
              </a:ext>
            </a:extLst>
          </p:cNvPr>
          <p:cNvSpPr/>
          <p:nvPr/>
        </p:nvSpPr>
        <p:spPr>
          <a:xfrm>
            <a:off x="7785717" y="2277676"/>
            <a:ext cx="4152281" cy="964288"/>
          </a:xfrm>
          <a:prstGeom prst="wedgeEllipseCallout">
            <a:avLst>
              <a:gd name="adj1" fmla="val -112428"/>
              <a:gd name="adj2" fmla="val -9101"/>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rgbClr val="C00000"/>
                </a:solidFill>
                <a:latin typeface="Microsoft YaHei" panose="020B0503020204020204" pitchFamily="34" charset="-122"/>
                <a:ea typeface="Microsoft YaHei" panose="020B0503020204020204" pitchFamily="34" charset="-122"/>
              </a:rPr>
              <a:t>通过增加新的维度，模型为数据点提供了额外的“活动空间”</a:t>
            </a:r>
          </a:p>
        </p:txBody>
      </p:sp>
    </p:spTree>
    <p:extLst>
      <p:ext uri="{BB962C8B-B14F-4D97-AF65-F5344CB8AC3E}">
        <p14:creationId xmlns:p14="http://schemas.microsoft.com/office/powerpoint/2010/main" val="3589203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43269-48C2-FCBB-853C-02960442140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E52A583-8EF6-3DCF-147C-6B1E35E34314}"/>
              </a:ext>
            </a:extLst>
          </p:cNvPr>
          <p:cNvSpPr>
            <a:spLocks noGrp="1"/>
          </p:cNvSpPr>
          <p:nvPr>
            <p:ph type="title"/>
          </p:nvPr>
        </p:nvSpPr>
        <p:spPr>
          <a:xfrm>
            <a:off x="143935" y="144826"/>
            <a:ext cx="2576687" cy="337358"/>
          </a:xfrm>
        </p:spPr>
        <p:txBody>
          <a:bodyPr/>
          <a:lstStyle/>
          <a:p>
            <a:r>
              <a:rPr lang="zh-CN" altLang="en-US" sz="2800"/>
              <a:t>目录</a:t>
            </a:r>
          </a:p>
        </p:txBody>
      </p:sp>
      <p:sp>
        <p:nvSpPr>
          <p:cNvPr id="3" name="文本框 2">
            <a:extLst>
              <a:ext uri="{FF2B5EF4-FFF2-40B4-BE49-F238E27FC236}">
                <a16:creationId xmlns:a16="http://schemas.microsoft.com/office/drawing/2014/main" id="{090ECB42-1CA1-B978-0E96-395AF48C14AB}"/>
              </a:ext>
            </a:extLst>
          </p:cNvPr>
          <p:cNvSpPr txBox="1"/>
          <p:nvPr/>
        </p:nvSpPr>
        <p:spPr>
          <a:xfrm>
            <a:off x="3855154" y="1399967"/>
            <a:ext cx="3416320"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一、高维空间的特点</a:t>
            </a:r>
          </a:p>
        </p:txBody>
      </p:sp>
      <p:sp>
        <p:nvSpPr>
          <p:cNvPr id="4" name="文本框 3">
            <a:extLst>
              <a:ext uri="{FF2B5EF4-FFF2-40B4-BE49-F238E27FC236}">
                <a16:creationId xmlns:a16="http://schemas.microsoft.com/office/drawing/2014/main" id="{E1A57910-0A6E-C9A2-B3A5-4F5464417E3E}"/>
              </a:ext>
            </a:extLst>
          </p:cNvPr>
          <p:cNvSpPr txBox="1"/>
          <p:nvPr/>
        </p:nvSpPr>
        <p:spPr>
          <a:xfrm>
            <a:off x="3855154" y="2362073"/>
            <a:ext cx="3416320"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二、维数灾难的例子</a:t>
            </a:r>
          </a:p>
        </p:txBody>
      </p:sp>
      <p:sp>
        <p:nvSpPr>
          <p:cNvPr id="5" name="文本框 4">
            <a:extLst>
              <a:ext uri="{FF2B5EF4-FFF2-40B4-BE49-F238E27FC236}">
                <a16:creationId xmlns:a16="http://schemas.microsoft.com/office/drawing/2014/main" id="{1AAA5DB1-0668-D127-D27D-EEE72B2A6B86}"/>
              </a:ext>
            </a:extLst>
          </p:cNvPr>
          <p:cNvSpPr txBox="1"/>
          <p:nvPr/>
        </p:nvSpPr>
        <p:spPr>
          <a:xfrm>
            <a:off x="3855154" y="3324179"/>
            <a:ext cx="4134465"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三、克服维数灾难的方法</a:t>
            </a:r>
          </a:p>
        </p:txBody>
      </p:sp>
      <p:sp>
        <p:nvSpPr>
          <p:cNvPr id="6" name="文本框 5">
            <a:extLst>
              <a:ext uri="{FF2B5EF4-FFF2-40B4-BE49-F238E27FC236}">
                <a16:creationId xmlns:a16="http://schemas.microsoft.com/office/drawing/2014/main" id="{16C0241D-B080-4051-5953-6D7667D596B5}"/>
              </a:ext>
            </a:extLst>
          </p:cNvPr>
          <p:cNvSpPr txBox="1"/>
          <p:nvPr/>
        </p:nvSpPr>
        <p:spPr>
          <a:xfrm>
            <a:off x="3855153" y="4286286"/>
            <a:ext cx="2427268"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四、内容小结</a:t>
            </a:r>
          </a:p>
        </p:txBody>
      </p:sp>
    </p:spTree>
    <p:extLst>
      <p:ext uri="{BB962C8B-B14F-4D97-AF65-F5344CB8AC3E}">
        <p14:creationId xmlns:p14="http://schemas.microsoft.com/office/powerpoint/2010/main" val="3226025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8BE73-5E9A-F0FD-6ED6-82623251C42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B74B525-4465-FEC0-9BF5-9ABC84709783}"/>
              </a:ext>
            </a:extLst>
          </p:cNvPr>
          <p:cNvSpPr>
            <a:spLocks noGrp="1"/>
          </p:cNvSpPr>
          <p:nvPr>
            <p:ph type="title"/>
          </p:nvPr>
        </p:nvSpPr>
        <p:spPr/>
        <p:txBody>
          <a:bodyPr/>
          <a:lstStyle/>
          <a:p>
            <a:r>
              <a:rPr lang="zh-CN" altLang="en-US" dirty="0"/>
              <a:t>什么是维数灾难？</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FEA7884-7622-8328-5BF5-91278394A926}"/>
                  </a:ext>
                </a:extLst>
              </p:cNvPr>
              <p:cNvSpPr txBox="1"/>
              <p:nvPr/>
            </p:nvSpPr>
            <p:spPr>
              <a:xfrm>
                <a:off x="278297" y="988072"/>
                <a:ext cx="11171583" cy="1962012"/>
              </a:xfrm>
              <a:prstGeom prst="rect">
                <a:avLst/>
              </a:prstGeom>
              <a:noFill/>
            </p:spPr>
            <p:txBody>
              <a:bodyPr wrap="square" rtlCol="0">
                <a:spAutoFit/>
              </a:bodyPr>
              <a:lstStyle/>
              <a:p>
                <a:pPr marL="285750" indent="-285750">
                  <a:lnSpc>
                    <a:spcPct val="150000"/>
                  </a:lnSpc>
                  <a:buFont typeface="Wingdings" pitchFamily="2" charset="2"/>
                  <a:buChar char="Ø"/>
                </a:pPr>
                <a:r>
                  <a:rPr kumimoji="1" lang="zh-CN" altLang="en-US" sz="2000" dirty="0">
                    <a:solidFill>
                      <a:srgbClr val="000000"/>
                    </a:solidFill>
                    <a:ea typeface="Microsoft YaHei" panose="020B0503020204020204" pitchFamily="34" charset="-122"/>
                  </a:rPr>
                  <a:t>机器学习的核心目标：如何学习一个未知函数 </a:t>
                </a:r>
                <a14:m>
                  <m:oMath xmlns:m="http://schemas.openxmlformats.org/officeDocument/2006/math">
                    <m:sSup>
                      <m:sSup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0000"/>
                            </a:solidFill>
                            <a:latin typeface="Cambria Math" panose="02040503050406030204" pitchFamily="18" charset="0"/>
                            <a:ea typeface="Microsoft YaHei" panose="020B0503020204020204" pitchFamily="34" charset="-122"/>
                          </a:rPr>
                          <m:t>𝑓</m:t>
                        </m:r>
                      </m:e>
                      <m:sup>
                        <m:r>
                          <a:rPr kumimoji="1" lang="en-US" altLang="zh-CN" sz="2000" b="0" i="1" smtClean="0">
                            <a:solidFill>
                              <a:srgbClr val="000000"/>
                            </a:solidFill>
                            <a:latin typeface="Cambria Math" panose="02040503050406030204" pitchFamily="18" charset="0"/>
                            <a:ea typeface="Microsoft YaHei" panose="020B0503020204020204" pitchFamily="34" charset="-122"/>
                          </a:rPr>
                          <m:t>∗</m:t>
                        </m:r>
                      </m:sup>
                    </m:sSup>
                    <m:r>
                      <a:rPr kumimoji="1" lang="zh-CN" altLang="en-US" sz="2000" b="0" i="0" smtClean="0">
                        <a:solidFill>
                          <a:srgbClr val="000000"/>
                        </a:solidFill>
                        <a:latin typeface="Cambria Math" panose="02040503050406030204" pitchFamily="18" charset="0"/>
                        <a:ea typeface="Microsoft YaHei" panose="020B0503020204020204" pitchFamily="34" charset="-122"/>
                      </a:rPr>
                      <m:t>？</m:t>
                    </m:r>
                  </m:oMath>
                </a14:m>
                <a:endParaRPr kumimoji="1" lang="en-US" altLang="zh-CN" sz="2000" dirty="0">
                  <a:solidFill>
                    <a:srgbClr val="000000"/>
                  </a:solidFill>
                  <a:ea typeface="Microsoft YaHei" panose="020B0503020204020204" pitchFamily="34" charset="-122"/>
                </a:endParaRPr>
              </a:p>
              <a:p>
                <a:pPr marL="285750" indent="-285750">
                  <a:lnSpc>
                    <a:spcPct val="150000"/>
                  </a:lnSpc>
                  <a:buFont typeface="Wingdings" pitchFamily="2" charset="2"/>
                  <a:buChar char="Ø"/>
                </a:pPr>
                <a:r>
                  <a:rPr kumimoji="1" lang="zh-CN" altLang="en-US" sz="2000" dirty="0">
                    <a:solidFill>
                      <a:srgbClr val="000000"/>
                    </a:solidFill>
                    <a:ea typeface="Microsoft YaHei" panose="020B0503020204020204" pitchFamily="34" charset="-122"/>
                  </a:rPr>
                  <a:t>这通常可以描述为一个</a:t>
                </a:r>
                <a:r>
                  <a:rPr kumimoji="1" lang="zh-CN" altLang="en-US" sz="2000" b="1" dirty="0">
                    <a:solidFill>
                      <a:srgbClr val="000000"/>
                    </a:solidFill>
                    <a:ea typeface="Microsoft YaHei" panose="020B0503020204020204" pitchFamily="34" charset="-122"/>
                  </a:rPr>
                  <a:t>函数逼近</a:t>
                </a:r>
                <a:r>
                  <a:rPr kumimoji="1" lang="zh-CN" altLang="en-US" sz="2000" dirty="0">
                    <a:solidFill>
                      <a:srgbClr val="000000"/>
                    </a:solidFill>
                    <a:ea typeface="Microsoft YaHei" panose="020B0503020204020204" pitchFamily="34" charset="-122"/>
                  </a:rPr>
                  <a:t>问题</a:t>
                </a:r>
                <a:r>
                  <a:rPr kumimoji="1" lang="en-US" altLang="zh-CN" sz="2000" dirty="0">
                    <a:solidFill>
                      <a:srgbClr val="000000"/>
                    </a:solidFill>
                    <a:ea typeface="Microsoft YaHei" panose="020B0503020204020204" pitchFamily="34" charset="-122"/>
                  </a:rPr>
                  <a:t>: </a:t>
                </a:r>
                <a:r>
                  <a:rPr kumimoji="1" lang="zh-CN" altLang="en-US" sz="2000" dirty="0">
                    <a:solidFill>
                      <a:srgbClr val="000000"/>
                    </a:solidFill>
                    <a:ea typeface="Microsoft YaHei" panose="020B0503020204020204" pitchFamily="34" charset="-122"/>
                  </a:rPr>
                  <a:t>已知一个数据集 </a:t>
                </a:r>
                <a14:m>
                  <m:oMath xmlns:m="http://schemas.openxmlformats.org/officeDocument/2006/math">
                    <m:r>
                      <m:rPr>
                        <m:lit/>
                      </m:rPr>
                      <a:rPr kumimoji="1" lang="en-US" altLang="zh-CN" sz="2000" b="0" i="1" smtClean="0">
                        <a:solidFill>
                          <a:srgbClr val="000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2000" b="1" i="1" smtClean="0">
                            <a:solidFill>
                              <a:srgbClr val="000000"/>
                            </a:solidFill>
                            <a:latin typeface="Cambria Math" panose="02040503050406030204" pitchFamily="18" charset="0"/>
                            <a:ea typeface="Microsoft YaHei" panose="020B0503020204020204" pitchFamily="34" charset="-122"/>
                          </a:rPr>
                          <m:t>(</m:t>
                        </m:r>
                        <m:r>
                          <a:rPr kumimoji="1" lang="en-US" altLang="zh-CN" sz="2000" b="1" i="1" smtClean="0">
                            <a:solidFill>
                              <a:srgbClr val="000000"/>
                            </a:solidFill>
                            <a:latin typeface="Cambria Math" panose="02040503050406030204" pitchFamily="18" charset="0"/>
                            <a:ea typeface="Microsoft YaHei" panose="020B0503020204020204" pitchFamily="34" charset="-122"/>
                          </a:rPr>
                          <m:t>𝒙</m:t>
                        </m:r>
                      </m:e>
                      <m:sub>
                        <m:r>
                          <a:rPr kumimoji="1" lang="en-US" altLang="zh-CN" sz="2000" b="0" i="1" smtClean="0">
                            <a:solidFill>
                              <a:srgbClr val="000000"/>
                            </a:solidFill>
                            <a:latin typeface="Cambria Math" panose="02040503050406030204" pitchFamily="18" charset="0"/>
                            <a:ea typeface="Microsoft YaHei" panose="020B0503020204020204" pitchFamily="34" charset="-122"/>
                          </a:rPr>
                          <m:t>𝑖</m:t>
                        </m:r>
                      </m:sub>
                    </m:sSub>
                    <m:r>
                      <a:rPr kumimoji="1" lang="en-US" altLang="zh-CN" sz="2000" b="0" i="1" smtClean="0">
                        <a:solidFill>
                          <a:srgbClr val="000000"/>
                        </a:solidFill>
                        <a:latin typeface="Cambria Math" panose="02040503050406030204" pitchFamily="18" charset="0"/>
                        <a:ea typeface="Microsoft YaHei" panose="020B0503020204020204" pitchFamily="34" charset="-122"/>
                      </a:rPr>
                      <m:t>, </m:t>
                    </m:r>
                    <m:sSub>
                      <m:sSub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0000"/>
                            </a:solidFill>
                            <a:latin typeface="Cambria Math" panose="02040503050406030204" pitchFamily="18" charset="0"/>
                            <a:ea typeface="Microsoft YaHei" panose="020B0503020204020204" pitchFamily="34" charset="-122"/>
                          </a:rPr>
                          <m:t>𝑦</m:t>
                        </m:r>
                      </m:e>
                      <m:sub>
                        <m:r>
                          <a:rPr kumimoji="1" lang="en-US" altLang="zh-CN" sz="2000" b="0" i="1" smtClean="0">
                            <a:solidFill>
                              <a:srgbClr val="000000"/>
                            </a:solidFill>
                            <a:latin typeface="Cambria Math" panose="02040503050406030204" pitchFamily="18" charset="0"/>
                            <a:ea typeface="Microsoft YaHei" panose="020B0503020204020204" pitchFamily="34" charset="-122"/>
                          </a:rPr>
                          <m:t>𝑖</m:t>
                        </m:r>
                      </m:sub>
                    </m:sSub>
                    <m:r>
                      <a:rPr kumimoji="1" lang="en-US" altLang="zh-CN" sz="2000" b="0" i="1" smtClean="0">
                        <a:solidFill>
                          <a:srgbClr val="000000"/>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bSupPr>
                      <m:e>
                        <m:r>
                          <m:rPr>
                            <m:lit/>
                          </m:rPr>
                          <a:rPr kumimoji="1" lang="en-US" altLang="zh-CN" sz="2000" b="0" i="1" smtClean="0">
                            <a:solidFill>
                              <a:srgbClr val="000000"/>
                            </a:solidFill>
                            <a:latin typeface="Cambria Math" panose="02040503050406030204" pitchFamily="18" charset="0"/>
                            <a:ea typeface="Microsoft YaHei" panose="020B0503020204020204" pitchFamily="34" charset="-122"/>
                          </a:rPr>
                          <m:t>}</m:t>
                        </m:r>
                      </m:e>
                      <m:sub>
                        <m:r>
                          <a:rPr kumimoji="1" lang="en-US" altLang="zh-CN" sz="2000" b="0" i="1" smtClean="0">
                            <a:solidFill>
                              <a:srgbClr val="000000"/>
                            </a:solidFill>
                            <a:latin typeface="Cambria Math" panose="02040503050406030204" pitchFamily="18" charset="0"/>
                            <a:ea typeface="Microsoft YaHei" panose="020B0503020204020204" pitchFamily="34" charset="-122"/>
                          </a:rPr>
                          <m:t>𝑖</m:t>
                        </m:r>
                        <m:r>
                          <a:rPr kumimoji="1" lang="en-US" altLang="zh-CN" sz="2000" b="0" i="1" smtClean="0">
                            <a:solidFill>
                              <a:srgbClr val="000000"/>
                            </a:solidFill>
                            <a:latin typeface="Cambria Math" panose="02040503050406030204" pitchFamily="18" charset="0"/>
                            <a:ea typeface="Microsoft YaHei" panose="020B0503020204020204" pitchFamily="34" charset="-122"/>
                          </a:rPr>
                          <m:t>=1</m:t>
                        </m:r>
                      </m:sub>
                      <m:sup>
                        <m:r>
                          <a:rPr kumimoji="1" lang="en-US" altLang="zh-CN" sz="2000" b="0" i="1" smtClean="0">
                            <a:solidFill>
                              <a:srgbClr val="000000"/>
                            </a:solidFill>
                            <a:latin typeface="Cambria Math" panose="02040503050406030204" pitchFamily="18" charset="0"/>
                            <a:ea typeface="Microsoft YaHei" panose="020B0503020204020204" pitchFamily="34" charset="-122"/>
                          </a:rPr>
                          <m:t>𝑛</m:t>
                        </m:r>
                      </m:sup>
                    </m:sSubSup>
                  </m:oMath>
                </a14:m>
                <a:r>
                  <a:rPr kumimoji="1" lang="en" altLang="zh-CN" sz="2000" dirty="0">
                    <a:solidFill>
                      <a:srgbClr val="000000"/>
                    </a:solidFill>
                    <a:ea typeface="Microsoft YaHei" panose="020B0503020204020204" pitchFamily="34" charset="-122"/>
                  </a:rPr>
                  <a:t> , </a:t>
                </a:r>
                <a:r>
                  <a:rPr kumimoji="1" lang="zh-CN" altLang="en-US" sz="2000" dirty="0">
                    <a:solidFill>
                      <a:srgbClr val="000000"/>
                    </a:solidFill>
                    <a:ea typeface="Microsoft YaHei" panose="020B0503020204020204" pitchFamily="34" charset="-122"/>
                  </a:rPr>
                  <a:t>其中 </a:t>
                </a:r>
                <a14:m>
                  <m:oMath xmlns:m="http://schemas.openxmlformats.org/officeDocument/2006/math">
                    <m:sSub>
                      <m:sSub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0000"/>
                            </a:solidFill>
                            <a:latin typeface="Cambria Math" panose="02040503050406030204" pitchFamily="18" charset="0"/>
                            <a:ea typeface="Microsoft YaHei" panose="020B0503020204020204" pitchFamily="34" charset="-122"/>
                          </a:rPr>
                          <m:t>𝑦</m:t>
                        </m:r>
                      </m:e>
                      <m:sub>
                        <m:r>
                          <a:rPr kumimoji="1" lang="en-US" altLang="zh-CN" sz="2000" b="0" i="1" smtClean="0">
                            <a:solidFill>
                              <a:srgbClr val="000000"/>
                            </a:solidFill>
                            <a:latin typeface="Cambria Math" panose="02040503050406030204" pitchFamily="18" charset="0"/>
                            <a:ea typeface="Microsoft YaHei" panose="020B0503020204020204" pitchFamily="34" charset="-122"/>
                          </a:rPr>
                          <m:t>𝑖</m:t>
                        </m:r>
                      </m:sub>
                    </m:sSub>
                    <m:r>
                      <a:rPr kumimoji="1" lang="en-US" altLang="zh-CN" sz="2000" b="0" i="1" smtClean="0">
                        <a:solidFill>
                          <a:srgbClr val="000000"/>
                        </a:solidFill>
                        <a:latin typeface="Cambria Math" panose="02040503050406030204" pitchFamily="18" charset="0"/>
                        <a:ea typeface="Microsoft YaHei" panose="020B0503020204020204" pitchFamily="34" charset="-122"/>
                      </a:rPr>
                      <m:t>=</m:t>
                    </m:r>
                    <m:sSup>
                      <m:sSup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0000"/>
                            </a:solidFill>
                            <a:latin typeface="Cambria Math" panose="02040503050406030204" pitchFamily="18" charset="0"/>
                            <a:ea typeface="Microsoft YaHei" panose="020B0503020204020204" pitchFamily="34" charset="-122"/>
                          </a:rPr>
                          <m:t>𝑓</m:t>
                        </m:r>
                      </m:e>
                      <m:sup>
                        <m:r>
                          <a:rPr kumimoji="1" lang="en-US" altLang="zh-CN" sz="2000" b="0" i="1" smtClean="0">
                            <a:solidFill>
                              <a:srgbClr val="000000"/>
                            </a:solidFill>
                            <a:latin typeface="Cambria Math" panose="02040503050406030204" pitchFamily="18" charset="0"/>
                            <a:ea typeface="Microsoft YaHei" panose="020B0503020204020204" pitchFamily="34" charset="-122"/>
                          </a:rPr>
                          <m:t>∗</m:t>
                        </m:r>
                      </m:sup>
                    </m:sSup>
                    <m:r>
                      <a:rPr kumimoji="1" lang="en-US" altLang="zh-CN" sz="2000" b="0" i="1" smtClean="0">
                        <a:solidFill>
                          <a:srgbClr val="000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bPr>
                      <m:e>
                        <m:r>
                          <a:rPr kumimoji="1" lang="en-US" altLang="zh-CN" sz="2000" b="1" i="1" smtClean="0">
                            <a:solidFill>
                              <a:srgbClr val="000000"/>
                            </a:solidFill>
                            <a:latin typeface="Cambria Math" panose="02040503050406030204" pitchFamily="18" charset="0"/>
                            <a:ea typeface="Microsoft YaHei" panose="020B0503020204020204" pitchFamily="34" charset="-122"/>
                          </a:rPr>
                          <m:t>𝒙</m:t>
                        </m:r>
                      </m:e>
                      <m:sub>
                        <m:r>
                          <a:rPr kumimoji="1" lang="en-US" altLang="zh-CN" sz="2000" b="0" i="1" smtClean="0">
                            <a:solidFill>
                              <a:srgbClr val="000000"/>
                            </a:solidFill>
                            <a:latin typeface="Cambria Math" panose="02040503050406030204" pitchFamily="18" charset="0"/>
                            <a:ea typeface="Microsoft YaHei" panose="020B0503020204020204" pitchFamily="34" charset="-122"/>
                          </a:rPr>
                          <m:t>𝑖</m:t>
                        </m:r>
                      </m:sub>
                    </m:sSub>
                    <m:r>
                      <a:rPr kumimoji="1" lang="en-US" altLang="zh-CN" sz="2000" b="0" i="1" smtClean="0">
                        <a:solidFill>
                          <a:srgbClr val="000000"/>
                        </a:solidFill>
                        <a:latin typeface="Cambria Math" panose="02040503050406030204" pitchFamily="18" charset="0"/>
                        <a:ea typeface="Microsoft YaHei" panose="020B0503020204020204" pitchFamily="34" charset="-122"/>
                      </a:rPr>
                      <m:t>)</m:t>
                    </m:r>
                  </m:oMath>
                </a14:m>
                <a:r>
                  <a:rPr kumimoji="1" lang="en" altLang="zh-CN" sz="2000" dirty="0">
                    <a:solidFill>
                      <a:srgbClr val="000000"/>
                    </a:solidFill>
                    <a:ea typeface="Microsoft YaHei" panose="020B0503020204020204" pitchFamily="34" charset="-122"/>
                  </a:rPr>
                  <a:t>, </a:t>
                </a:r>
                <a:r>
                  <a:rPr kumimoji="1" lang="zh-CN" altLang="en-US" sz="2000" dirty="0">
                    <a:solidFill>
                      <a:srgbClr val="000000"/>
                    </a:solidFill>
                    <a:ea typeface="Microsoft YaHei" panose="020B0503020204020204" pitchFamily="34" charset="-122"/>
                  </a:rPr>
                  <a:t>我们希望基于这些数据来找到一个函数 </a:t>
                </a:r>
                <a14:m>
                  <m:oMath xmlns:m="http://schemas.openxmlformats.org/officeDocument/2006/math">
                    <m:acc>
                      <m:accPr>
                        <m:chr m:val="̂"/>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accPr>
                      <m:e>
                        <m:r>
                          <a:rPr kumimoji="1" lang="en-US" altLang="zh-CN" sz="2000" b="0" i="1" smtClean="0">
                            <a:solidFill>
                              <a:srgbClr val="000000"/>
                            </a:solidFill>
                            <a:latin typeface="Cambria Math" panose="02040503050406030204" pitchFamily="18" charset="0"/>
                            <a:ea typeface="Microsoft YaHei" panose="020B0503020204020204" pitchFamily="34" charset="-122"/>
                          </a:rPr>
                          <m:t>𝑓</m:t>
                        </m:r>
                      </m:e>
                    </m:acc>
                  </m:oMath>
                </a14:m>
                <a:r>
                  <a:rPr kumimoji="1" lang="en" altLang="zh-CN" sz="2000" dirty="0">
                    <a:solidFill>
                      <a:srgbClr val="000000"/>
                    </a:solidFill>
                    <a:ea typeface="Microsoft YaHei" panose="020B0503020204020204" pitchFamily="34" charset="-122"/>
                  </a:rPr>
                  <a:t> </a:t>
                </a:r>
                <a:r>
                  <a:rPr kumimoji="1" lang="zh-CN" altLang="en-US" sz="2000" dirty="0">
                    <a:solidFill>
                      <a:srgbClr val="000000"/>
                    </a:solidFill>
                    <a:ea typeface="Microsoft YaHei" panose="020B0503020204020204" pitchFamily="34" charset="-122"/>
                  </a:rPr>
                  <a:t>尽可能逼近 </a:t>
                </a:r>
                <a14:m>
                  <m:oMath xmlns:m="http://schemas.openxmlformats.org/officeDocument/2006/math">
                    <m:sSup>
                      <m:sSup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0000"/>
                            </a:solidFill>
                            <a:latin typeface="Cambria Math" panose="02040503050406030204" pitchFamily="18" charset="0"/>
                            <a:ea typeface="Microsoft YaHei" panose="020B0503020204020204" pitchFamily="34" charset="-122"/>
                          </a:rPr>
                          <m:t>𝑓</m:t>
                        </m:r>
                      </m:e>
                      <m:sup>
                        <m:r>
                          <a:rPr kumimoji="1" lang="en-US" altLang="zh-CN" sz="2000" b="0" i="1" smtClean="0">
                            <a:solidFill>
                              <a:srgbClr val="000000"/>
                            </a:solidFill>
                            <a:latin typeface="Cambria Math" panose="02040503050406030204" pitchFamily="18" charset="0"/>
                            <a:ea typeface="Microsoft YaHei" panose="020B0503020204020204" pitchFamily="34" charset="-122"/>
                          </a:rPr>
                          <m:t>∗</m:t>
                        </m:r>
                      </m:sup>
                    </m:sSup>
                  </m:oMath>
                </a14:m>
                <a:r>
                  <a:rPr kumimoji="1" lang="zh-CN" altLang="en" sz="2000" dirty="0">
                    <a:solidFill>
                      <a:srgbClr val="000000"/>
                    </a:solidFill>
                    <a:ea typeface="Microsoft YaHei" panose="020B0503020204020204" pitchFamily="34" charset="-122"/>
                  </a:rPr>
                  <a:t>。</a:t>
                </a:r>
                <a:endParaRPr kumimoji="1" lang="en-US" altLang="zh-CN" sz="2000" dirty="0">
                  <a:solidFill>
                    <a:srgbClr val="000000"/>
                  </a:solidFill>
                  <a:ea typeface="Microsoft YaHei" panose="020B0503020204020204" pitchFamily="34" charset="-122"/>
                </a:endParaRPr>
              </a:p>
              <a:p>
                <a:pPr marL="285750" indent="-285750">
                  <a:lnSpc>
                    <a:spcPct val="150000"/>
                  </a:lnSpc>
                  <a:buFont typeface="Wingdings" pitchFamily="2" charset="2"/>
                  <a:buChar char="Ø"/>
                </a:pPr>
                <a:r>
                  <a:rPr kumimoji="1" lang="zh-CN" altLang="en-US" sz="2000" dirty="0">
                    <a:solidFill>
                      <a:srgbClr val="000000"/>
                    </a:solidFill>
                    <a:ea typeface="Microsoft YaHei" panose="020B0503020204020204" pitchFamily="34" charset="-122"/>
                  </a:rPr>
                  <a:t>高维： “</a:t>
                </a:r>
                <a:r>
                  <a:rPr kumimoji="1" lang="zh-CN" altLang="en-US" sz="2000" b="1" dirty="0">
                    <a:solidFill>
                      <a:srgbClr val="000000"/>
                    </a:solidFill>
                    <a:ea typeface="Microsoft YaHei" panose="020B0503020204020204" pitchFamily="34" charset="-122"/>
                  </a:rPr>
                  <a:t>维数灾难</a:t>
                </a:r>
                <a:r>
                  <a:rPr kumimoji="1" lang="zh-CN" altLang="en-US" sz="2000" dirty="0">
                    <a:solidFill>
                      <a:srgbClr val="000000"/>
                    </a:solidFill>
                    <a:ea typeface="Microsoft YaHei" panose="020B0503020204020204" pitchFamily="34" charset="-122"/>
                  </a:rPr>
                  <a:t>”</a:t>
                </a:r>
                <a:r>
                  <a:rPr kumimoji="1" lang="en-US" altLang="zh-CN" sz="2000" dirty="0">
                    <a:solidFill>
                      <a:srgbClr val="000000"/>
                    </a:solidFill>
                    <a:ea typeface="Microsoft YaHei" panose="020B0503020204020204" pitchFamily="34" charset="-122"/>
                  </a:rPr>
                  <a:t>(</a:t>
                </a:r>
                <a:r>
                  <a:rPr kumimoji="1" lang="en" altLang="zh-CN" sz="2000" dirty="0">
                    <a:solidFill>
                      <a:srgbClr val="000000"/>
                    </a:solidFill>
                    <a:ea typeface="Microsoft YaHei" panose="020B0503020204020204" pitchFamily="34" charset="-122"/>
                  </a:rPr>
                  <a:t>curse of dimensionality</a:t>
                </a:r>
                <a:r>
                  <a:rPr kumimoji="1" lang="zh-CN" altLang="en" sz="2000" dirty="0">
                    <a:solidFill>
                      <a:srgbClr val="000000"/>
                    </a:solidFill>
                    <a:ea typeface="Microsoft YaHei" panose="020B0503020204020204" pitchFamily="34" charset="-122"/>
                  </a:rPr>
                  <a:t>，</a:t>
                </a:r>
                <a:r>
                  <a:rPr kumimoji="1" lang="en" altLang="zh-CN" sz="2000" dirty="0" err="1">
                    <a:solidFill>
                      <a:srgbClr val="000000"/>
                    </a:solidFill>
                    <a:ea typeface="Microsoft YaHei" panose="020B0503020204020204" pitchFamily="34" charset="-122"/>
                  </a:rPr>
                  <a:t>CoD</a:t>
                </a:r>
                <a:r>
                  <a:rPr kumimoji="1" lang="en" altLang="zh-CN" sz="2000" dirty="0">
                    <a:solidFill>
                      <a:srgbClr val="000000"/>
                    </a:solidFill>
                    <a:ea typeface="Microsoft YaHei" panose="020B0503020204020204" pitchFamily="34" charset="-122"/>
                  </a:rPr>
                  <a:t>) </a:t>
                </a:r>
                <a:r>
                  <a:rPr kumimoji="1" lang="zh-CN" altLang="en-US" sz="2000" dirty="0">
                    <a:solidFill>
                      <a:srgbClr val="000000"/>
                    </a:solidFill>
                    <a:ea typeface="Microsoft YaHei" panose="020B0503020204020204" pitchFamily="34" charset="-122"/>
                  </a:rPr>
                  <a:t> </a:t>
                </a:r>
                <a:endParaRPr kumimoji="1" lang="en-US" altLang="zh-CN" sz="2000" dirty="0">
                  <a:solidFill>
                    <a:srgbClr val="000000"/>
                  </a:solidFill>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DFEA7884-7622-8328-5BF5-91278394A926}"/>
                  </a:ext>
                </a:extLst>
              </p:cNvPr>
              <p:cNvSpPr txBox="1">
                <a:spLocks noRot="1" noChangeAspect="1" noMove="1" noResize="1" noEditPoints="1" noAdjustHandles="1" noChangeArrowheads="1" noChangeShapeType="1" noTextEdit="1"/>
              </p:cNvSpPr>
              <p:nvPr/>
            </p:nvSpPr>
            <p:spPr>
              <a:xfrm>
                <a:off x="278297" y="988072"/>
                <a:ext cx="11171583" cy="1962012"/>
              </a:xfrm>
              <a:prstGeom prst="rect">
                <a:avLst/>
              </a:prstGeom>
              <a:blipFill>
                <a:blip r:embed="rId2"/>
                <a:stretch>
                  <a:fillRect l="-491" b="-279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E099FF0E-B97E-930E-9E2F-8112CD9D7269}"/>
              </a:ext>
            </a:extLst>
          </p:cNvPr>
          <p:cNvSpPr txBox="1"/>
          <p:nvPr/>
        </p:nvSpPr>
        <p:spPr>
          <a:xfrm>
            <a:off x="381242" y="4834304"/>
            <a:ext cx="6639338" cy="968150"/>
          </a:xfrm>
          <a:prstGeom prst="rect">
            <a:avLst/>
          </a:prstGeom>
          <a:noFill/>
        </p:spPr>
        <p:txBody>
          <a:bodyPr wrap="square" rtlCol="0">
            <a:spAutoFit/>
          </a:bodyPr>
          <a:lstStyle/>
          <a:p>
            <a:pPr>
              <a:lnSpc>
                <a:spcPct val="150000"/>
              </a:lnSpc>
            </a:pPr>
            <a:r>
              <a:rPr kumimoji="1" lang="zh-CN" altLang="en" sz="2000" dirty="0">
                <a:solidFill>
                  <a:srgbClr val="000000"/>
                </a:solidFill>
                <a:ea typeface="Microsoft YaHei" panose="020B0503020204020204" pitchFamily="34" charset="-122"/>
              </a:rPr>
              <a:t>最初</a:t>
            </a:r>
            <a:r>
              <a:rPr kumimoji="1" lang="en" altLang="zh-CN" sz="2000" dirty="0">
                <a:solidFill>
                  <a:srgbClr val="000000"/>
                </a:solidFill>
                <a:ea typeface="Microsoft YaHei" panose="020B0503020204020204" pitchFamily="34" charset="-122"/>
              </a:rPr>
              <a:t>Richard Bellman</a:t>
            </a:r>
            <a:r>
              <a:rPr kumimoji="1" lang="en-US" altLang="zh-CN" sz="2000" dirty="0">
                <a:solidFill>
                  <a:srgbClr val="000000"/>
                </a:solidFill>
                <a:ea typeface="Microsoft YaHei" panose="020B0503020204020204" pitchFamily="34" charset="-122"/>
              </a:rPr>
              <a:t>20</a:t>
            </a:r>
            <a:r>
              <a:rPr kumimoji="1" lang="zh-CN" altLang="en-US" sz="2000" dirty="0">
                <a:solidFill>
                  <a:srgbClr val="000000"/>
                </a:solidFill>
                <a:ea typeface="Microsoft YaHei" panose="020B0503020204020204" pitchFamily="34" charset="-122"/>
              </a:rPr>
              <a:t>世纪</a:t>
            </a:r>
            <a:r>
              <a:rPr kumimoji="1" lang="en-US" altLang="zh-CN" sz="2000" dirty="0">
                <a:solidFill>
                  <a:srgbClr val="000000"/>
                </a:solidFill>
                <a:ea typeface="Microsoft YaHei" panose="020B0503020204020204" pitchFamily="34" charset="-122"/>
              </a:rPr>
              <a:t>50</a:t>
            </a:r>
            <a:r>
              <a:rPr kumimoji="1" lang="zh-CN" altLang="en-US" sz="2000" dirty="0">
                <a:solidFill>
                  <a:srgbClr val="000000"/>
                </a:solidFill>
                <a:ea typeface="Microsoft YaHei" panose="020B0503020204020204" pitchFamily="34" charset="-122"/>
              </a:rPr>
              <a:t>年代提出：描述动态规划中状态变量维数增加导致计算复杂度呈</a:t>
            </a:r>
            <a:r>
              <a:rPr kumimoji="1" lang="zh-CN" altLang="en-US" sz="2000" b="1" dirty="0">
                <a:solidFill>
                  <a:srgbClr val="000000"/>
                </a:solidFill>
                <a:ea typeface="Microsoft YaHei" panose="020B0503020204020204" pitchFamily="34" charset="-122"/>
              </a:rPr>
              <a:t>指数级增长</a:t>
            </a:r>
            <a:r>
              <a:rPr kumimoji="1" lang="zh-CN" altLang="en-US" sz="2000" dirty="0">
                <a:solidFill>
                  <a:srgbClr val="000000"/>
                </a:solidFill>
                <a:ea typeface="Microsoft YaHei" panose="020B0503020204020204" pitchFamily="34" charset="-122"/>
              </a:rPr>
              <a:t>的现象</a:t>
            </a:r>
          </a:p>
        </p:txBody>
      </p:sp>
      <p:sp>
        <p:nvSpPr>
          <p:cNvPr id="7" name="圆角矩形 6">
            <a:extLst>
              <a:ext uri="{FF2B5EF4-FFF2-40B4-BE49-F238E27FC236}">
                <a16:creationId xmlns:a16="http://schemas.microsoft.com/office/drawing/2014/main" id="{86C837FA-799D-3C09-D4A2-27C21535EBA3}"/>
              </a:ext>
            </a:extLst>
          </p:cNvPr>
          <p:cNvSpPr/>
          <p:nvPr/>
        </p:nvSpPr>
        <p:spPr>
          <a:xfrm>
            <a:off x="414991" y="3344944"/>
            <a:ext cx="6222670" cy="1121548"/>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2000" b="1" dirty="0">
                <a:solidFill>
                  <a:srgbClr val="C00000"/>
                </a:solidFill>
                <a:ea typeface="Microsoft YaHei" panose="020B0503020204020204" pitchFamily="34" charset="-122"/>
              </a:rPr>
              <a:t>维数灾难：</a:t>
            </a:r>
            <a:r>
              <a:rPr kumimoji="1" lang="zh-CN" altLang="en-US" sz="2000" b="1" dirty="0">
                <a:solidFill>
                  <a:schemeClr val="tx2"/>
                </a:solidFill>
                <a:ea typeface="Microsoft YaHei" panose="020B0503020204020204" pitchFamily="34" charset="-122"/>
              </a:rPr>
              <a:t>当数据的维数增高时</a:t>
            </a:r>
            <a:r>
              <a:rPr kumimoji="1" lang="en-US" altLang="zh-CN" sz="2000" b="1" dirty="0">
                <a:solidFill>
                  <a:schemeClr val="tx2"/>
                </a:solidFill>
                <a:ea typeface="Microsoft YaHei" panose="020B0503020204020204" pitchFamily="34" charset="-122"/>
              </a:rPr>
              <a:t>,</a:t>
            </a:r>
            <a:r>
              <a:rPr kumimoji="1" lang="zh-CN" altLang="en-US" sz="2000" b="1" dirty="0">
                <a:solidFill>
                  <a:schemeClr val="tx2"/>
                </a:solidFill>
                <a:ea typeface="Microsoft YaHei" panose="020B0503020204020204" pitchFamily="34" charset="-122"/>
              </a:rPr>
              <a:t> 为了保持模型的精度</a:t>
            </a:r>
            <a:r>
              <a:rPr kumimoji="1" lang="en-US" altLang="zh-CN" sz="2000" b="1" dirty="0">
                <a:solidFill>
                  <a:schemeClr val="tx2"/>
                </a:solidFill>
                <a:ea typeface="Microsoft YaHei" panose="020B0503020204020204" pitchFamily="34" charset="-122"/>
              </a:rPr>
              <a:t>,</a:t>
            </a:r>
            <a:r>
              <a:rPr kumimoji="1" lang="zh-CN" altLang="en-US" sz="2000" b="1" dirty="0">
                <a:solidFill>
                  <a:schemeClr val="tx2"/>
                </a:solidFill>
                <a:ea typeface="Microsoft YaHei" panose="020B0503020204020204" pitchFamily="34" charset="-122"/>
              </a:rPr>
              <a:t> 算法所需的数据量</a:t>
            </a:r>
            <a:r>
              <a:rPr kumimoji="1" lang="en-US" altLang="zh-CN" sz="2000" b="1" dirty="0">
                <a:solidFill>
                  <a:schemeClr val="tx2"/>
                </a:solidFill>
                <a:ea typeface="Microsoft YaHei" panose="020B0503020204020204" pitchFamily="34" charset="-122"/>
              </a:rPr>
              <a:t>/</a:t>
            </a:r>
            <a:r>
              <a:rPr kumimoji="1" lang="zh-CN" altLang="en-US" sz="2000" b="1" dirty="0">
                <a:solidFill>
                  <a:schemeClr val="tx2"/>
                </a:solidFill>
                <a:ea typeface="Microsoft YaHei" panose="020B0503020204020204" pitchFamily="34" charset="-122"/>
              </a:rPr>
              <a:t>计算量随维数</a:t>
            </a:r>
            <a:r>
              <a:rPr kumimoji="1" lang="zh-CN" altLang="en-US" sz="2000" b="1" dirty="0">
                <a:solidFill>
                  <a:schemeClr val="tx1"/>
                </a:solidFill>
                <a:ea typeface="Microsoft YaHei" panose="020B0503020204020204" pitchFamily="34" charset="-122"/>
              </a:rPr>
              <a:t>呈指数级</a:t>
            </a:r>
            <a:r>
              <a:rPr kumimoji="1" lang="zh-CN" altLang="en-US" sz="2000" b="1" dirty="0">
                <a:solidFill>
                  <a:schemeClr val="tx2"/>
                </a:solidFill>
                <a:ea typeface="Microsoft YaHei" panose="020B0503020204020204" pitchFamily="34" charset="-122"/>
              </a:rPr>
              <a:t>增长。</a:t>
            </a:r>
            <a:endParaRPr kumimoji="1" lang="en-US" altLang="zh-CN" sz="2000" b="1" dirty="0">
              <a:solidFill>
                <a:schemeClr val="tx2"/>
              </a:solidFill>
              <a:ea typeface="Microsoft YaHei" panose="020B0503020204020204" pitchFamily="34" charset="-122"/>
            </a:endParaRPr>
          </a:p>
        </p:txBody>
      </p:sp>
      <p:pic>
        <p:nvPicPr>
          <p:cNvPr id="14338" name="Picture 2" descr="Curse of shop dimensionality neural network">
            <a:extLst>
              <a:ext uri="{FF2B5EF4-FFF2-40B4-BE49-F238E27FC236}">
                <a16:creationId xmlns:a16="http://schemas.microsoft.com/office/drawing/2014/main" id="{05CCD4A4-A7EA-95F8-6C61-79F4F7BA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03"/>
          <a:stretch/>
        </p:blipFill>
        <p:spPr bwMode="auto">
          <a:xfrm>
            <a:off x="7259781" y="2294338"/>
            <a:ext cx="4932219" cy="2448737"/>
          </a:xfrm>
          <a:prstGeom prst="rect">
            <a:avLst/>
          </a:prstGeom>
          <a:noFill/>
          <a:extLst>
            <a:ext uri="{909E8E84-426E-40DD-AFC4-6F175D3DCCD1}">
              <a14:hiddenFill xmlns:a14="http://schemas.microsoft.com/office/drawing/2010/main">
                <a:solidFill>
                  <a:srgbClr val="FFFFFF"/>
                </a:solidFill>
              </a14:hiddenFill>
            </a:ext>
          </a:extLst>
        </p:spPr>
      </p:pic>
      <p:sp>
        <p:nvSpPr>
          <p:cNvPr id="8" name="椭圆形标注 7">
            <a:extLst>
              <a:ext uri="{FF2B5EF4-FFF2-40B4-BE49-F238E27FC236}">
                <a16:creationId xmlns:a16="http://schemas.microsoft.com/office/drawing/2014/main" id="{82D66C35-C159-B4DC-4047-B24014B02CCF}"/>
              </a:ext>
            </a:extLst>
          </p:cNvPr>
          <p:cNvSpPr/>
          <p:nvPr/>
        </p:nvSpPr>
        <p:spPr>
          <a:xfrm>
            <a:off x="7259781" y="5318379"/>
            <a:ext cx="4550977" cy="484075"/>
          </a:xfrm>
          <a:prstGeom prst="wedgeEllipseCallout">
            <a:avLst>
              <a:gd name="adj1" fmla="val 9851"/>
              <a:gd name="adj2" fmla="val -23460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训练样本需要随维数指数增加</a:t>
            </a:r>
          </a:p>
        </p:txBody>
      </p:sp>
      <p:sp>
        <p:nvSpPr>
          <p:cNvPr id="2" name="文本框 1">
            <a:extLst>
              <a:ext uri="{FF2B5EF4-FFF2-40B4-BE49-F238E27FC236}">
                <a16:creationId xmlns:a16="http://schemas.microsoft.com/office/drawing/2014/main" id="{7E489866-BCF8-B9E8-1C4C-A445AC95D39C}"/>
              </a:ext>
            </a:extLst>
          </p:cNvPr>
          <p:cNvSpPr txBox="1"/>
          <p:nvPr/>
        </p:nvSpPr>
        <p:spPr>
          <a:xfrm>
            <a:off x="126998" y="6297766"/>
            <a:ext cx="6798656" cy="584775"/>
          </a:xfrm>
          <a:prstGeom prst="rect">
            <a:avLst/>
          </a:prstGeom>
          <a:noFill/>
        </p:spPr>
        <p:txBody>
          <a:bodyPr wrap="none" rtlCol="0">
            <a:spAutoFit/>
          </a:bodyPr>
          <a:lstStyle/>
          <a:p>
            <a:r>
              <a:rPr lang="zh-CN" altLang="en" sz="1600"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图片</a:t>
            </a:r>
            <a:r>
              <a:rPr lang="zh-CN" altLang="en-US" sz="1600"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来源：</a:t>
            </a:r>
            <a:r>
              <a:rPr lang="en" altLang="zh-CN" sz="1600" b="0" i="0" strike="noStrike" dirty="0">
                <a:solidFill>
                  <a:schemeClr val="bg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Curse of shop dimensionality neural network</a:t>
            </a:r>
          </a:p>
          <a:p>
            <a:r>
              <a:rPr lang="en" altLang="zh-CN" sz="1600" b="0" i="0" strike="noStrike" dirty="0">
                <a:solidFill>
                  <a:schemeClr val="bg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Christopher M Bishop: Pattem Recognition \&amp; Machine Leaning, 2006 Springer</a:t>
            </a:r>
          </a:p>
        </p:txBody>
      </p:sp>
    </p:spTree>
    <p:extLst>
      <p:ext uri="{BB962C8B-B14F-4D97-AF65-F5344CB8AC3E}">
        <p14:creationId xmlns:p14="http://schemas.microsoft.com/office/powerpoint/2010/main" val="4286386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09A7-229C-973A-B685-50BD99B2DC9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84F5A14-1506-CA82-231F-FA3D97FC4C07}"/>
              </a:ext>
            </a:extLst>
          </p:cNvPr>
          <p:cNvSpPr>
            <a:spLocks noGrp="1"/>
          </p:cNvSpPr>
          <p:nvPr>
            <p:ph type="title"/>
          </p:nvPr>
        </p:nvSpPr>
        <p:spPr/>
        <p:txBody>
          <a:bodyPr/>
          <a:lstStyle/>
          <a:p>
            <a:r>
              <a:rPr lang="zh-CN" altLang="en-US" dirty="0"/>
              <a:t>维数灾难的例子：数值积分</a:t>
            </a:r>
          </a:p>
        </p:txBody>
      </p:sp>
      <p:pic>
        <p:nvPicPr>
          <p:cNvPr id="9" name="图片 8">
            <a:extLst>
              <a:ext uri="{FF2B5EF4-FFF2-40B4-BE49-F238E27FC236}">
                <a16:creationId xmlns:a16="http://schemas.microsoft.com/office/drawing/2014/main" id="{34BCC715-2E6A-999A-53F5-B7D359C98C44}"/>
              </a:ext>
            </a:extLst>
          </p:cNvPr>
          <p:cNvPicPr>
            <a:picLocks noChangeAspect="1"/>
          </p:cNvPicPr>
          <p:nvPr/>
        </p:nvPicPr>
        <p:blipFill>
          <a:blip r:embed="rId2"/>
          <a:stretch>
            <a:fillRect/>
          </a:stretch>
        </p:blipFill>
        <p:spPr>
          <a:xfrm>
            <a:off x="4100443" y="792568"/>
            <a:ext cx="2946400" cy="1104900"/>
          </a:xfrm>
          <a:prstGeom prst="rect">
            <a:avLst/>
          </a:prstGeom>
        </p:spPr>
      </p:pic>
      <p:sp>
        <p:nvSpPr>
          <p:cNvPr id="11" name="文本框 10">
            <a:extLst>
              <a:ext uri="{FF2B5EF4-FFF2-40B4-BE49-F238E27FC236}">
                <a16:creationId xmlns:a16="http://schemas.microsoft.com/office/drawing/2014/main" id="{E935C846-C4A0-A4DC-9686-3413D5F2A61A}"/>
              </a:ext>
            </a:extLst>
          </p:cNvPr>
          <p:cNvSpPr txBox="1"/>
          <p:nvPr/>
        </p:nvSpPr>
        <p:spPr>
          <a:xfrm>
            <a:off x="381242" y="1872282"/>
            <a:ext cx="11429516" cy="369332"/>
          </a:xfrm>
          <a:prstGeom prst="rect">
            <a:avLst/>
          </a:prstGeom>
          <a:noFill/>
        </p:spPr>
        <p:txBody>
          <a:bodyPr wrap="square" rtlCol="0">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1</a:t>
            </a:r>
            <a:r>
              <a:rPr lang="zh-CN" altLang="en-US" dirty="0">
                <a:solidFill>
                  <a:srgbClr val="000000"/>
                </a:solidFill>
                <a:latin typeface="Microsoft YaHei" panose="020B0503020204020204" pitchFamily="34" charset="-122"/>
                <a:ea typeface="Microsoft YaHei" panose="020B0503020204020204" pitchFamily="34" charset="-122"/>
              </a:rPr>
              <a:t>维时：</a:t>
            </a:r>
            <a:r>
              <a:rPr lang="zh-CN" altLang="en-US" sz="1800" dirty="0">
                <a:solidFill>
                  <a:srgbClr val="000000"/>
                </a:solidFill>
                <a:effectLst/>
                <a:latin typeface="Microsoft YaHei" panose="020B0503020204020204" pitchFamily="34" charset="-122"/>
                <a:ea typeface="Microsoft YaHei" panose="020B0503020204020204" pitchFamily="34" charset="-122"/>
              </a:rPr>
              <a:t>通过将 </a:t>
            </a:r>
            <a:r>
              <a:rPr lang="en-US" altLang="zh-CN" sz="1800" dirty="0">
                <a:solidFill>
                  <a:srgbClr val="000000"/>
                </a:solidFill>
                <a:effectLst/>
                <a:latin typeface="Microsoft YaHei" panose="020B0503020204020204" pitchFamily="34" charset="-122"/>
                <a:ea typeface="Microsoft YaHei" panose="020B0503020204020204" pitchFamily="34" charset="-122"/>
              </a:rPr>
              <a:t>[0, 1] </a:t>
            </a:r>
            <a:r>
              <a:rPr lang="zh-CN" altLang="en-US" sz="1800" dirty="0">
                <a:solidFill>
                  <a:srgbClr val="000000"/>
                </a:solidFill>
                <a:effectLst/>
                <a:latin typeface="Microsoft YaHei" panose="020B0503020204020204" pitchFamily="34" charset="-122"/>
                <a:ea typeface="Microsoft YaHei" panose="020B0503020204020204" pitchFamily="34" charset="-122"/>
              </a:rPr>
              <a:t>区间划分为 </a:t>
            </a:r>
            <a:r>
              <a:rPr lang="en" altLang="zh-CN" sz="1800" dirty="0">
                <a:solidFill>
                  <a:srgbClr val="000000"/>
                </a:solidFill>
                <a:effectLst/>
                <a:latin typeface="Microsoft YaHei" panose="020B0503020204020204" pitchFamily="34" charset="-122"/>
                <a:ea typeface="Microsoft YaHei" panose="020B0503020204020204" pitchFamily="34" charset="-122"/>
              </a:rPr>
              <a:t>n </a:t>
            </a:r>
            <a:r>
              <a:rPr lang="zh-CN" altLang="en-US" sz="1800" dirty="0">
                <a:solidFill>
                  <a:srgbClr val="000000"/>
                </a:solidFill>
                <a:effectLst/>
                <a:latin typeface="Microsoft YaHei" panose="020B0503020204020204" pitchFamily="34" charset="-122"/>
                <a:ea typeface="Microsoft YaHei" panose="020B0503020204020204" pitchFamily="34" charset="-122"/>
              </a:rPr>
              <a:t>个小区间</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b="1" dirty="0">
                <a:solidFill>
                  <a:srgbClr val="000000"/>
                </a:solidFill>
                <a:effectLst/>
                <a:latin typeface="Microsoft YaHei" panose="020B0503020204020204" pitchFamily="34" charset="-122"/>
                <a:ea typeface="Microsoft YaHei" panose="020B0503020204020204" pitchFamily="34" charset="-122"/>
              </a:rPr>
              <a:t>复合梯形法则</a:t>
            </a:r>
            <a:r>
              <a:rPr lang="zh-CN" altLang="en-US" sz="1800" dirty="0">
                <a:solidFill>
                  <a:srgbClr val="000000"/>
                </a:solidFill>
                <a:effectLst/>
                <a:latin typeface="Microsoft YaHei" panose="020B0503020204020204" pitchFamily="34" charset="-122"/>
                <a:ea typeface="Microsoft YaHei" panose="020B0503020204020204" pitchFamily="34" charset="-122"/>
              </a:rPr>
              <a:t>可以将积分近似为</a:t>
            </a:r>
            <a:r>
              <a:rPr lang="en-US" altLang="zh-CN" sz="1800" dirty="0">
                <a:solidFill>
                  <a:srgbClr val="000000"/>
                </a:solidFill>
                <a:effectLst/>
                <a:latin typeface="Microsoft YaHei" panose="020B0503020204020204" pitchFamily="34" charset="-122"/>
                <a:ea typeface="Microsoft YaHei" panose="020B0503020204020204" pitchFamily="34" charset="-122"/>
              </a:rPr>
              <a:t>: </a:t>
            </a:r>
            <a:endParaRPr lang="zh-CN" altLang="en-US" dirty="0">
              <a:solidFill>
                <a:srgbClr val="000000"/>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56775630-6F15-E1DF-D8E5-287BB2F90316}"/>
              </a:ext>
            </a:extLst>
          </p:cNvPr>
          <p:cNvPicPr>
            <a:picLocks noChangeAspect="1"/>
          </p:cNvPicPr>
          <p:nvPr/>
        </p:nvPicPr>
        <p:blipFill>
          <a:blip r:embed="rId3"/>
          <a:stretch>
            <a:fillRect/>
          </a:stretch>
        </p:blipFill>
        <p:spPr>
          <a:xfrm>
            <a:off x="1306286" y="2359582"/>
            <a:ext cx="5308600" cy="1130300"/>
          </a:xfrm>
          <a:prstGeom prst="rect">
            <a:avLst/>
          </a:prstGeom>
        </p:spPr>
      </p:pic>
      <p:pic>
        <p:nvPicPr>
          <p:cNvPr id="14" name="图片 13">
            <a:extLst>
              <a:ext uri="{FF2B5EF4-FFF2-40B4-BE49-F238E27FC236}">
                <a16:creationId xmlns:a16="http://schemas.microsoft.com/office/drawing/2014/main" id="{D38C9515-DBCF-F0FA-E907-47C73305734F}"/>
              </a:ext>
            </a:extLst>
          </p:cNvPr>
          <p:cNvPicPr>
            <a:picLocks noChangeAspect="1"/>
          </p:cNvPicPr>
          <p:nvPr/>
        </p:nvPicPr>
        <p:blipFill>
          <a:blip r:embed="rId4"/>
          <a:stretch>
            <a:fillRect/>
          </a:stretch>
        </p:blipFill>
        <p:spPr>
          <a:xfrm>
            <a:off x="1575122" y="4075914"/>
            <a:ext cx="5359400" cy="1168400"/>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57184B6-35BB-63D8-09A6-08EB92AC2C42}"/>
                  </a:ext>
                </a:extLst>
              </p:cNvPr>
              <p:cNvSpPr txBox="1"/>
              <p:nvPr/>
            </p:nvSpPr>
            <p:spPr>
              <a:xfrm>
                <a:off x="239679" y="3648764"/>
                <a:ext cx="8850115" cy="688907"/>
              </a:xfrm>
              <a:prstGeom prst="rect">
                <a:avLst/>
              </a:prstGeom>
              <a:noFill/>
            </p:spPr>
            <p:txBody>
              <a:bodyPr wrap="none" rtlCol="0">
                <a:spAutoFit/>
              </a:bodyPr>
              <a:lstStyle/>
              <a:p>
                <a:r>
                  <a:rPr lang="zh-CN" altLang="en-US" sz="1800" dirty="0">
                    <a:solidFill>
                      <a:srgbClr val="000000"/>
                    </a:solidFill>
                    <a:effectLst/>
                    <a:latin typeface="Microsoft YaHei" panose="020B0503020204020204" pitchFamily="34" charset="-122"/>
                    <a:ea typeface="Microsoft YaHei" panose="020B0503020204020204" pitchFamily="34" charset="-122"/>
                  </a:rPr>
                  <a:t>在 </a:t>
                </a:r>
                <a:r>
                  <a:rPr lang="en" altLang="zh-CN" sz="1800" dirty="0">
                    <a:solidFill>
                      <a:srgbClr val="000000"/>
                    </a:solidFill>
                    <a:effectLst/>
                    <a:latin typeface="Microsoft YaHei" panose="020B0503020204020204" pitchFamily="34" charset="-122"/>
                    <a:ea typeface="Microsoft YaHei" panose="020B0503020204020204" pitchFamily="34" charset="-122"/>
                  </a:rPr>
                  <a:t>d </a:t>
                </a:r>
                <a:r>
                  <a:rPr lang="zh-CN" altLang="en-US" sz="1800" dirty="0">
                    <a:solidFill>
                      <a:srgbClr val="000000"/>
                    </a:solidFill>
                    <a:effectLst/>
                    <a:latin typeface="Microsoft YaHei" panose="020B0503020204020204" pitchFamily="34" charset="-122"/>
                    <a:ea typeface="Microsoft YaHei" panose="020B0503020204020204" pitchFamily="34" charset="-122"/>
                  </a:rPr>
                  <a:t>维的情况下</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我们需要在一个 </a:t>
                </a:r>
                <a:r>
                  <a:rPr lang="en" altLang="zh-CN" sz="1800" dirty="0">
                    <a:solidFill>
                      <a:srgbClr val="000000"/>
                    </a:solidFill>
                    <a:effectLst/>
                    <a:latin typeface="Microsoft YaHei" panose="020B0503020204020204" pitchFamily="34" charset="-122"/>
                    <a:ea typeface="Microsoft YaHei" panose="020B0503020204020204" pitchFamily="34" charset="-122"/>
                  </a:rPr>
                  <a:t>n × n × ··· × n </a:t>
                </a:r>
                <a:r>
                  <a:rPr lang="zh-CN" altLang="en-US" sz="1800" dirty="0">
                    <a:solidFill>
                      <a:srgbClr val="000000"/>
                    </a:solidFill>
                    <a:effectLst/>
                    <a:latin typeface="Microsoft YaHei" panose="020B0503020204020204" pitchFamily="34" charset="-122"/>
                    <a:ea typeface="Microsoft YaHei" panose="020B0503020204020204" pitchFamily="34" charset="-122"/>
                  </a:rPr>
                  <a:t>的网格上采样</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总共需要 </a:t>
                </a:r>
                <a14:m>
                  <m:oMath xmlns:m="http://schemas.openxmlformats.org/officeDocument/2006/math">
                    <m:sSup>
                      <m:sSupPr>
                        <m:ctrlPr>
                          <a:rPr lang="en-US" altLang="zh-CN" sz="1800" b="0" i="1" smtClean="0">
                            <a:solidFill>
                              <a:srgbClr val="000000"/>
                            </a:solidFill>
                            <a:effectLst/>
                            <a:latin typeface="Cambria Math" panose="02040503050406030204" pitchFamily="18" charset="0"/>
                          </a:rPr>
                        </m:ctrlPr>
                      </m:sSupPr>
                      <m:e>
                        <m:r>
                          <a:rPr lang="en-US" altLang="zh-CN" sz="1800" b="0" i="1" smtClean="0">
                            <a:solidFill>
                              <a:srgbClr val="000000"/>
                            </a:solidFill>
                            <a:effectLst/>
                            <a:latin typeface="Cambria Math" panose="02040503050406030204" pitchFamily="18" charset="0"/>
                          </a:rPr>
                          <m:t>𝑛</m:t>
                        </m:r>
                      </m:e>
                      <m:sup>
                        <m:r>
                          <a:rPr lang="en-US" altLang="zh-CN" sz="1800" b="0" i="1" smtClean="0">
                            <a:solidFill>
                              <a:srgbClr val="000000"/>
                            </a:solidFill>
                            <a:effectLst/>
                            <a:latin typeface="Cambria Math" panose="02040503050406030204" pitchFamily="18" charset="0"/>
                          </a:rPr>
                          <m:t>𝑑</m:t>
                        </m:r>
                      </m:sup>
                    </m:sSup>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个节点 </a:t>
                </a:r>
                <a:endParaRPr lang="zh-CN" altLang="en-US" dirty="0">
                  <a:solidFill>
                    <a:srgbClr val="000000"/>
                  </a:solidFill>
                  <a:effectLst/>
                  <a:latin typeface="Microsoft YaHei" panose="020B0503020204020204" pitchFamily="34" charset="-122"/>
                  <a:ea typeface="Microsoft YaHei" panose="020B0503020204020204" pitchFamily="34" charset="-122"/>
                </a:endParaRPr>
              </a:p>
              <a:p>
                <a:pPr algn="l">
                  <a:lnSpc>
                    <a:spcPct val="125000"/>
                  </a:lnSpc>
                </a:pPr>
                <a:endParaRPr kumimoji="1" lang="zh-CN" altLang="en-US"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A57184B6-35BB-63D8-09A6-08EB92AC2C42}"/>
                  </a:ext>
                </a:extLst>
              </p:cNvPr>
              <p:cNvSpPr txBox="1">
                <a:spLocks noRot="1" noChangeAspect="1" noMove="1" noResize="1" noEditPoints="1" noAdjustHandles="1" noChangeArrowheads="1" noChangeShapeType="1" noTextEdit="1"/>
              </p:cNvSpPr>
              <p:nvPr/>
            </p:nvSpPr>
            <p:spPr>
              <a:xfrm>
                <a:off x="239679" y="3648764"/>
                <a:ext cx="8850115" cy="688907"/>
              </a:xfrm>
              <a:prstGeom prst="rect">
                <a:avLst/>
              </a:prstGeom>
              <a:blipFill>
                <a:blip r:embed="rId5"/>
                <a:stretch>
                  <a:fillRect l="-573" t="-1818"/>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7DA22125-8953-CD2A-0017-0C83A3E5FDDB}"/>
              </a:ext>
            </a:extLst>
          </p:cNvPr>
          <p:cNvPicPr>
            <a:picLocks noChangeAspect="1"/>
          </p:cNvPicPr>
          <p:nvPr/>
        </p:nvPicPr>
        <p:blipFill>
          <a:blip r:embed="rId6"/>
          <a:stretch>
            <a:fillRect/>
          </a:stretch>
        </p:blipFill>
        <p:spPr>
          <a:xfrm>
            <a:off x="8374928" y="1296323"/>
            <a:ext cx="3435830" cy="2193559"/>
          </a:xfrm>
          <a:prstGeom prst="rect">
            <a:avLst/>
          </a:prstGeom>
        </p:spPr>
      </p:pic>
      <p:sp>
        <p:nvSpPr>
          <p:cNvPr id="18" name="椭圆形标注 17">
            <a:extLst>
              <a:ext uri="{FF2B5EF4-FFF2-40B4-BE49-F238E27FC236}">
                <a16:creationId xmlns:a16="http://schemas.microsoft.com/office/drawing/2014/main" id="{CAAECF98-D82D-29E9-FD58-11757CCCA544}"/>
              </a:ext>
            </a:extLst>
          </p:cNvPr>
          <p:cNvSpPr/>
          <p:nvPr/>
        </p:nvSpPr>
        <p:spPr>
          <a:xfrm>
            <a:off x="6210795" y="5415147"/>
            <a:ext cx="5599963" cy="650285"/>
          </a:xfrm>
          <a:prstGeom prst="wedgeEllipseCallout">
            <a:avLst>
              <a:gd name="adj1" fmla="val -18070"/>
              <a:gd name="adj2" fmla="val -26741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solidFill>
                  <a:srgbClr val="C00000"/>
                </a:solidFill>
                <a:ea typeface="Microsoft YaHei" panose="020B0503020204020204" pitchFamily="34" charset="-122"/>
              </a:rPr>
              <a:t>为了保持精度，需要的节点数随维数指数增加</a:t>
            </a:r>
            <a:r>
              <a:rPr kumimoji="1" lang="en-US" altLang="zh-CN" sz="1800" b="1" dirty="0">
                <a:solidFill>
                  <a:srgbClr val="C00000"/>
                </a:solidFill>
                <a:ea typeface="Microsoft YaHei" panose="020B0503020204020204" pitchFamily="34" charset="-122"/>
              </a:rPr>
              <a:t>——</a:t>
            </a:r>
            <a:r>
              <a:rPr kumimoji="1" lang="zh-CN" altLang="en-US" sz="1800" b="1" dirty="0">
                <a:solidFill>
                  <a:srgbClr val="C00000"/>
                </a:solidFill>
                <a:ea typeface="Microsoft YaHei" panose="020B0503020204020204" pitchFamily="34" charset="-122"/>
              </a:rPr>
              <a:t>维数灾难！</a:t>
            </a:r>
          </a:p>
        </p:txBody>
      </p:sp>
    </p:spTree>
    <p:extLst>
      <p:ext uri="{BB962C8B-B14F-4D97-AF65-F5344CB8AC3E}">
        <p14:creationId xmlns:p14="http://schemas.microsoft.com/office/powerpoint/2010/main" val="156154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AB3E3-9075-F767-30A5-510E6D62EFE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5278BF7-A3B9-58CE-EDA8-F687CD1978C3}"/>
              </a:ext>
            </a:extLst>
          </p:cNvPr>
          <p:cNvSpPr>
            <a:spLocks noGrp="1"/>
          </p:cNvSpPr>
          <p:nvPr>
            <p:ph type="title"/>
          </p:nvPr>
        </p:nvSpPr>
        <p:spPr/>
        <p:txBody>
          <a:bodyPr/>
          <a:lstStyle/>
          <a:p>
            <a:r>
              <a:rPr lang="zh-CN" altLang="en-US" dirty="0"/>
              <a:t>维数灾难的例子：偏微分方程数值解</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6D66BFD-6409-92D0-CC7A-03E99E70AB54}"/>
                  </a:ext>
                </a:extLst>
              </p:cNvPr>
              <p:cNvSpPr txBox="1"/>
              <p:nvPr/>
            </p:nvSpPr>
            <p:spPr>
              <a:xfrm>
                <a:off x="125219" y="4484153"/>
                <a:ext cx="11477316" cy="379784"/>
              </a:xfrm>
              <a:prstGeom prst="rect">
                <a:avLst/>
              </a:prstGeom>
              <a:noFill/>
            </p:spPr>
            <p:txBody>
              <a:bodyPr wrap="square" rtlCol="0">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d </a:t>
                </a:r>
                <a:r>
                  <a:rPr lang="zh-CN" altLang="en-US" dirty="0">
                    <a:solidFill>
                      <a:srgbClr val="000000"/>
                    </a:solidFill>
                    <a:latin typeface="Microsoft YaHei" panose="020B0503020204020204" pitchFamily="34" charset="-122"/>
                    <a:ea typeface="Microsoft YaHei" panose="020B0503020204020204" pitchFamily="34" charset="-122"/>
                  </a:rPr>
                  <a:t>维</a:t>
                </a:r>
                <a:r>
                  <a:rPr lang="zh-CN" altLang="en-US" sz="1800" dirty="0">
                    <a:solidFill>
                      <a:srgbClr val="000000"/>
                    </a:solidFill>
                    <a:effectLst/>
                    <a:latin typeface="Microsoft YaHei" panose="020B0503020204020204" pitchFamily="34" charset="-122"/>
                    <a:ea typeface="Microsoft YaHei" panose="020B0503020204020204" pitchFamily="34" charset="-122"/>
                  </a:rPr>
                  <a:t>有限差分方法：在每个坐标方向上均匀剖分 </a:t>
                </a:r>
                <a:r>
                  <a:rPr lang="en" altLang="zh-CN" sz="1800" dirty="0">
                    <a:solidFill>
                      <a:srgbClr val="000000"/>
                    </a:solidFill>
                    <a:effectLst/>
                    <a:latin typeface="Microsoft YaHei" panose="020B0503020204020204" pitchFamily="34" charset="-122"/>
                    <a:ea typeface="Microsoft YaHei" panose="020B0503020204020204" pitchFamily="34" charset="-122"/>
                  </a:rPr>
                  <a:t>n </a:t>
                </a:r>
                <a:r>
                  <a:rPr lang="zh-CN" altLang="en-US" sz="1800" dirty="0">
                    <a:solidFill>
                      <a:srgbClr val="000000"/>
                    </a:solidFill>
                    <a:effectLst/>
                    <a:latin typeface="Microsoft YaHei" panose="020B0503020204020204" pitchFamily="34" charset="-122"/>
                    <a:ea typeface="Microsoft YaHei" panose="020B0503020204020204" pitchFamily="34" charset="-122"/>
                  </a:rPr>
                  <a:t>个网格，那么离散后方程的未知量 </a:t>
                </a:r>
                <a:r>
                  <a:rPr lang="en" altLang="zh-CN" sz="1800" dirty="0">
                    <a:solidFill>
                      <a:srgbClr val="000000"/>
                    </a:solidFill>
                    <a:effectLst/>
                    <a:latin typeface="Microsoft YaHei" panose="020B0503020204020204" pitchFamily="34" charset="-122"/>
                    <a:ea typeface="Microsoft YaHei" panose="020B0503020204020204" pitchFamily="34" charset="-122"/>
                  </a:rPr>
                  <a:t>u </a:t>
                </a:r>
                <a:r>
                  <a:rPr lang="zh-CN" altLang="en-US" sz="1800" dirty="0">
                    <a:solidFill>
                      <a:srgbClr val="000000"/>
                    </a:solidFill>
                    <a:effectLst/>
                    <a:latin typeface="Microsoft YaHei" panose="020B0503020204020204" pitchFamily="34" charset="-122"/>
                    <a:ea typeface="Microsoft YaHei" panose="020B0503020204020204" pitchFamily="34" charset="-122"/>
                  </a:rPr>
                  <a:t>将有 </a:t>
                </a:r>
                <a:r>
                  <a:rPr lang="en" altLang="zh-CN" sz="1800" b="1" dirty="0">
                    <a:solidFill>
                      <a:srgbClr val="000000"/>
                    </a:solidFill>
                    <a:effectLst/>
                    <a:latin typeface="Microsoft YaHei" panose="020B0503020204020204" pitchFamily="34" charset="-122"/>
                    <a:ea typeface="Microsoft YaHei" panose="020B0503020204020204" pitchFamily="34" charset="-122"/>
                  </a:rPr>
                  <a:t>N = </a:t>
                </a:r>
                <a14:m>
                  <m:oMath xmlns:m="http://schemas.openxmlformats.org/officeDocument/2006/math">
                    <m:sSup>
                      <m:sSupPr>
                        <m:ctrlPr>
                          <a:rPr lang="en-US" altLang="zh-CN" sz="1800" b="1" i="1" smtClean="0">
                            <a:solidFill>
                              <a:srgbClr val="000000"/>
                            </a:solidFill>
                            <a:effectLst/>
                            <a:latin typeface="Cambria Math" panose="02040503050406030204" pitchFamily="18" charset="0"/>
                            <a:ea typeface="Microsoft YaHei" panose="020B0503020204020204" pitchFamily="34" charset="-122"/>
                          </a:rPr>
                        </m:ctrlPr>
                      </m:sSupPr>
                      <m:e>
                        <m:r>
                          <a:rPr lang="en-US" altLang="zh-CN" sz="1800" b="1" i="1" smtClean="0">
                            <a:solidFill>
                              <a:srgbClr val="000000"/>
                            </a:solidFill>
                            <a:effectLst/>
                            <a:latin typeface="Cambria Math" panose="02040503050406030204" pitchFamily="18" charset="0"/>
                            <a:ea typeface="Microsoft YaHei" panose="020B0503020204020204" pitchFamily="34" charset="-122"/>
                          </a:rPr>
                          <m:t>𝒏</m:t>
                        </m:r>
                      </m:e>
                      <m:sup>
                        <m:r>
                          <a:rPr lang="en-US" altLang="zh-CN" sz="1800" b="1" i="1" smtClean="0">
                            <a:solidFill>
                              <a:srgbClr val="000000"/>
                            </a:solidFill>
                            <a:effectLst/>
                            <a:latin typeface="Cambria Math" panose="02040503050406030204" pitchFamily="18" charset="0"/>
                            <a:ea typeface="Microsoft YaHei" panose="020B0503020204020204" pitchFamily="34" charset="-122"/>
                          </a:rPr>
                          <m:t>𝒅</m:t>
                        </m:r>
                      </m:sup>
                    </m:sSup>
                  </m:oMath>
                </a14:m>
                <a:r>
                  <a:rPr lang="en" altLang="zh-CN" sz="1800" b="1" dirty="0">
                    <a:solidFill>
                      <a:srgbClr val="000000"/>
                    </a:solidFill>
                    <a:effectLst/>
                    <a:latin typeface="Microsoft YaHei" panose="020B0503020204020204" pitchFamily="34" charset="-122"/>
                    <a:ea typeface="Microsoft YaHei" panose="020B0503020204020204" pitchFamily="34" charset="-122"/>
                  </a:rPr>
                  <a:t> </a:t>
                </a:r>
                <a:r>
                  <a:rPr lang="zh-CN" altLang="en-US" sz="1800" b="1" dirty="0">
                    <a:solidFill>
                      <a:srgbClr val="000000"/>
                    </a:solidFill>
                    <a:effectLst/>
                    <a:latin typeface="Microsoft YaHei" panose="020B0503020204020204" pitchFamily="34" charset="-122"/>
                    <a:ea typeface="Microsoft YaHei" panose="020B0503020204020204" pitchFamily="34" charset="-122"/>
                  </a:rPr>
                  <a:t>个自由度</a:t>
                </a:r>
                <a:r>
                  <a:rPr lang="zh-CN" altLang="en-US" sz="1800" dirty="0">
                    <a:solidFill>
                      <a:srgbClr val="000000"/>
                    </a:solidFill>
                    <a:effectLst/>
                    <a:latin typeface="Microsoft YaHei" panose="020B0503020204020204" pitchFamily="34" charset="-122"/>
                    <a:ea typeface="Microsoft YaHei" panose="020B0503020204020204" pitchFamily="34" charset="-122"/>
                  </a:rPr>
                  <a:t>。</a:t>
                </a:r>
                <a:endParaRPr lang="en-US" altLang="zh-CN" sz="1800"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C6D66BFD-6409-92D0-CC7A-03E99E70AB54}"/>
                  </a:ext>
                </a:extLst>
              </p:cNvPr>
              <p:cNvSpPr txBox="1">
                <a:spLocks noRot="1" noChangeAspect="1" noMove="1" noResize="1" noEditPoints="1" noAdjustHandles="1" noChangeArrowheads="1" noChangeShapeType="1" noTextEdit="1"/>
              </p:cNvSpPr>
              <p:nvPr/>
            </p:nvSpPr>
            <p:spPr>
              <a:xfrm>
                <a:off x="125219" y="4484153"/>
                <a:ext cx="11477316" cy="379784"/>
              </a:xfrm>
              <a:prstGeom prst="rect">
                <a:avLst/>
              </a:prstGeom>
              <a:blipFill>
                <a:blip r:embed="rId92"/>
                <a:stretch>
                  <a:fillRect l="-553" t="-6452" r="-332"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E769762-80D0-79CF-490A-5234C28E33FA}"/>
                  </a:ext>
                </a:extLst>
              </p:cNvPr>
              <p:cNvSpPr txBox="1"/>
              <p:nvPr/>
            </p:nvSpPr>
            <p:spPr>
              <a:xfrm>
                <a:off x="252541" y="1159315"/>
                <a:ext cx="6207148" cy="406393"/>
              </a:xfrm>
              <a:prstGeom prst="rect">
                <a:avLst/>
              </a:prstGeom>
              <a:noFill/>
            </p:spPr>
            <p:txBody>
              <a:bodyPr wrap="none" rtlCol="0">
                <a:spAutoFit/>
              </a:bodyPr>
              <a:lstStyle/>
              <a:p>
                <a:pPr>
                  <a:lnSpc>
                    <a:spcPct val="125000"/>
                  </a:lnSpc>
                </a:pPr>
                <a:r>
                  <a:rPr lang="en" altLang="zh-CN" dirty="0">
                    <a:solidFill>
                      <a:srgbClr val="000000"/>
                    </a:solidFill>
                    <a:latin typeface="Microsoft YaHei" panose="020B0503020204020204" pitchFamily="34" charset="-122"/>
                    <a:ea typeface="Microsoft YaHei" panose="020B0503020204020204" pitchFamily="34" charset="-122"/>
                  </a:rPr>
                  <a:t>2 </a:t>
                </a:r>
                <a:r>
                  <a:rPr lang="zh-CN" altLang="en-US" sz="1800" dirty="0">
                    <a:solidFill>
                      <a:srgbClr val="000000"/>
                    </a:solidFill>
                    <a:effectLst/>
                    <a:latin typeface="Microsoft YaHei" panose="020B0503020204020204" pitchFamily="34" charset="-122"/>
                    <a:ea typeface="Microsoft YaHei" panose="020B0503020204020204" pitchFamily="34" charset="-122"/>
                  </a:rPr>
                  <a:t>维单位立方体 </a:t>
                </a:r>
                <a:r>
                  <a:rPr lang="el-GR" altLang="zh-CN" sz="1800" dirty="0">
                    <a:solidFill>
                      <a:srgbClr val="000000"/>
                    </a:solidFill>
                    <a:effectLst/>
                    <a:latin typeface="Microsoft YaHei" panose="020B0503020204020204" pitchFamily="34" charset="-122"/>
                    <a:ea typeface="Microsoft YaHei" panose="020B0503020204020204" pitchFamily="34" charset="-122"/>
                  </a:rPr>
                  <a:t>Ω = </a:t>
                </a:r>
                <a14:m>
                  <m:oMath xmlns:m="http://schemas.openxmlformats.org/officeDocument/2006/math">
                    <m:sSup>
                      <m:sSupPr>
                        <m:ctrlPr>
                          <a:rPr lang="en-US" altLang="zh-CN" sz="1800" b="0" i="1" smtClean="0">
                            <a:solidFill>
                              <a:srgbClr val="000000"/>
                            </a:solidFill>
                            <a:effectLst/>
                            <a:latin typeface="Cambria Math" panose="02040503050406030204" pitchFamily="18" charset="0"/>
                            <a:ea typeface="Microsoft YaHei" panose="020B0503020204020204" pitchFamily="34" charset="-122"/>
                          </a:rPr>
                        </m:ctrlPr>
                      </m:sSupPr>
                      <m:e>
                        <m:d>
                          <m:dPr>
                            <m:begChr m:val="["/>
                            <m:endChr m:val="]"/>
                            <m:ctrlPr>
                              <a:rPr lang="en-US" altLang="zh-CN" sz="1800" b="0" i="1" smtClean="0">
                                <a:solidFill>
                                  <a:srgbClr val="000000"/>
                                </a:solidFill>
                                <a:effectLst/>
                                <a:latin typeface="Cambria Math" panose="02040503050406030204" pitchFamily="18" charset="0"/>
                                <a:ea typeface="Microsoft YaHei" panose="020B0503020204020204" pitchFamily="34" charset="-122"/>
                              </a:rPr>
                            </m:ctrlPr>
                          </m:dPr>
                          <m:e>
                            <m:r>
                              <a:rPr lang="en-US" altLang="zh-CN" sz="1800" b="0" i="1" smtClean="0">
                                <a:solidFill>
                                  <a:srgbClr val="000000"/>
                                </a:solidFill>
                                <a:effectLst/>
                                <a:latin typeface="Cambria Math" panose="02040503050406030204" pitchFamily="18" charset="0"/>
                                <a:ea typeface="Microsoft YaHei" panose="020B0503020204020204" pitchFamily="34" charset="-122"/>
                              </a:rPr>
                              <m:t>0, 1</m:t>
                            </m:r>
                          </m:e>
                        </m:d>
                      </m:e>
                      <m:sup>
                        <m:r>
                          <a:rPr lang="en-US" altLang="zh-CN" sz="1800" b="0" i="1" smtClean="0">
                            <a:solidFill>
                              <a:srgbClr val="000000"/>
                            </a:solidFill>
                            <a:effectLst/>
                            <a:latin typeface="Cambria Math" panose="02040503050406030204" pitchFamily="18" charset="0"/>
                            <a:ea typeface="Microsoft YaHei" panose="020B0503020204020204" pitchFamily="34" charset="-122"/>
                          </a:rPr>
                          <m:t>2</m:t>
                        </m:r>
                      </m:sup>
                    </m:sSup>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上的一个简单的 </a:t>
                </a:r>
                <a:r>
                  <a:rPr lang="en" altLang="zh-CN" sz="1800" dirty="0">
                    <a:solidFill>
                      <a:srgbClr val="000000"/>
                    </a:solidFill>
                    <a:effectLst/>
                    <a:latin typeface="Microsoft YaHei" panose="020B0503020204020204" pitchFamily="34" charset="-122"/>
                    <a:ea typeface="Microsoft YaHei" panose="020B0503020204020204" pitchFamily="34" charset="-122"/>
                  </a:rPr>
                  <a:t>Poisson </a:t>
                </a:r>
                <a:r>
                  <a:rPr lang="zh-CN" altLang="en-US" sz="1800" dirty="0">
                    <a:solidFill>
                      <a:srgbClr val="000000"/>
                    </a:solidFill>
                    <a:effectLst/>
                    <a:latin typeface="Microsoft YaHei" panose="020B0503020204020204" pitchFamily="34" charset="-122"/>
                    <a:ea typeface="Microsoft YaHei" panose="020B0503020204020204" pitchFamily="34" charset="-122"/>
                  </a:rPr>
                  <a:t>方程</a:t>
                </a:r>
                <a:r>
                  <a:rPr lang="en-US" altLang="zh-CN" sz="1800" dirty="0">
                    <a:solidFill>
                      <a:srgbClr val="000000"/>
                    </a:solidFill>
                    <a:effectLst/>
                    <a:latin typeface="Microsoft YaHei" panose="020B0503020204020204" pitchFamily="34" charset="-122"/>
                    <a:ea typeface="Microsoft YaHei" panose="020B0503020204020204" pitchFamily="34" charset="-122"/>
                  </a:rPr>
                  <a:t>: </a:t>
                </a:r>
                <a:endParaRPr lang="zh-CN" altLang="en-US"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1E769762-80D0-79CF-490A-5234C28E33FA}"/>
                  </a:ext>
                </a:extLst>
              </p:cNvPr>
              <p:cNvSpPr txBox="1">
                <a:spLocks noRot="1" noChangeAspect="1" noMove="1" noResize="1" noEditPoints="1" noAdjustHandles="1" noChangeArrowheads="1" noChangeShapeType="1" noTextEdit="1"/>
              </p:cNvSpPr>
              <p:nvPr/>
            </p:nvSpPr>
            <p:spPr>
              <a:xfrm>
                <a:off x="252541" y="1159315"/>
                <a:ext cx="6207148" cy="406393"/>
              </a:xfrm>
              <a:prstGeom prst="rect">
                <a:avLst/>
              </a:prstGeom>
              <a:blipFill>
                <a:blip r:embed="rId93"/>
                <a:stretch>
                  <a:fillRect l="-816" b="-21212"/>
                </a:stretch>
              </a:blipFill>
            </p:spPr>
            <p:txBody>
              <a:bodyPr/>
              <a:lstStyle/>
              <a:p>
                <a:r>
                  <a:rPr lang="zh-CN" altLang="en-US">
                    <a:noFill/>
                  </a:rPr>
                  <a:t> </a:t>
                </a:r>
              </a:p>
            </p:txBody>
          </p:sp>
        </mc:Fallback>
      </mc:AlternateContent>
      <p:grpSp>
        <p:nvGrpSpPr>
          <p:cNvPr id="16599" name="组合 16598" descr="\documentclass{article}&#10;\usepackage{amsmath}&#10;\pagestyle{empty}&#10;\begin{document}&#10;&#10;$$&#10;\frac{u_{i+1, j}-2 u_{i, j}+u_{i-1, j}}{\Delta x^2}+\frac{u_{i, j+1}-2 u_{i, j}+u_{i, j-1}}{\Delta y^2}+f=0&#10;$$&#10;&#10;\end{document}" title="IguanaTex Vector Display">
            <a:extLst>
              <a:ext uri="{FF2B5EF4-FFF2-40B4-BE49-F238E27FC236}">
                <a16:creationId xmlns:a16="http://schemas.microsoft.com/office/drawing/2014/main" id="{10FDFCA1-7781-97D6-2973-90EEBFE25F16}"/>
              </a:ext>
            </a:extLst>
          </p:cNvPr>
          <p:cNvGrpSpPr>
            <a:grpSpLocks noChangeAspect="1"/>
          </p:cNvGrpSpPr>
          <p:nvPr>
            <p:custDataLst>
              <p:tags r:id="rId1"/>
            </p:custDataLst>
          </p:nvPr>
        </p:nvGrpSpPr>
        <p:grpSpPr>
          <a:xfrm>
            <a:off x="292100" y="3646542"/>
            <a:ext cx="7140610" cy="627986"/>
            <a:chOff x="3642366" y="5401740"/>
            <a:chExt cx="7140610" cy="627986"/>
          </a:xfrm>
        </p:grpSpPr>
        <p:sp>
          <p:nvSpPr>
            <p:cNvPr id="16548" name="任意形状 16547">
              <a:extLst>
                <a:ext uri="{FF2B5EF4-FFF2-40B4-BE49-F238E27FC236}">
                  <a16:creationId xmlns:a16="http://schemas.microsoft.com/office/drawing/2014/main" id="{C9ACA5DE-CF5A-AFC9-7648-CE19ED47485A}"/>
                </a:ext>
              </a:extLst>
            </p:cNvPr>
            <p:cNvSpPr/>
            <p:nvPr>
              <p:custDataLst>
                <p:tags r:id="rId40"/>
              </p:custDataLst>
            </p:nvPr>
          </p:nvSpPr>
          <p:spPr>
            <a:xfrm>
              <a:off x="3650908" y="5464723"/>
              <a:ext cx="151404" cy="127370"/>
            </a:xfrm>
            <a:custGeom>
              <a:avLst/>
              <a:gdLst>
                <a:gd name="connsiteX0" fmla="*/ 94667 w 151404"/>
                <a:gd name="connsiteY0" fmla="*/ 108603 h 127370"/>
                <a:gd name="connsiteX1" fmla="*/ 120883 w 151404"/>
                <a:gd name="connsiteY1" fmla="*/ 127441 h 127370"/>
                <a:gd name="connsiteX2" fmla="*/ 142681 w 151404"/>
                <a:gd name="connsiteY2" fmla="*/ 111977 h 127370"/>
                <a:gd name="connsiteX3" fmla="*/ 151518 w 151404"/>
                <a:gd name="connsiteY3" fmla="*/ 84141 h 127370"/>
                <a:gd name="connsiteX4" fmla="*/ 147983 w 151404"/>
                <a:gd name="connsiteY4" fmla="*/ 81329 h 127370"/>
                <a:gd name="connsiteX5" fmla="*/ 143859 w 151404"/>
                <a:gd name="connsiteY5" fmla="*/ 86390 h 127370"/>
                <a:gd name="connsiteX6" fmla="*/ 121767 w 151404"/>
                <a:gd name="connsiteY6" fmla="*/ 121255 h 127370"/>
                <a:gd name="connsiteX7" fmla="*/ 112636 w 151404"/>
                <a:gd name="connsiteY7" fmla="*/ 108321 h 127370"/>
                <a:gd name="connsiteX8" fmla="*/ 118527 w 151404"/>
                <a:gd name="connsiteY8" fmla="*/ 79080 h 127370"/>
                <a:gd name="connsiteX9" fmla="*/ 126775 w 151404"/>
                <a:gd name="connsiteY9" fmla="*/ 48713 h 127370"/>
                <a:gd name="connsiteX10" fmla="*/ 131782 w 151404"/>
                <a:gd name="connsiteY10" fmla="*/ 29593 h 127370"/>
                <a:gd name="connsiteX11" fmla="*/ 136200 w 151404"/>
                <a:gd name="connsiteY11" fmla="*/ 10755 h 127370"/>
                <a:gd name="connsiteX12" fmla="*/ 127658 w 151404"/>
                <a:gd name="connsiteY12" fmla="*/ 3163 h 127370"/>
                <a:gd name="connsiteX13" fmla="*/ 116170 w 151404"/>
                <a:gd name="connsiteY13" fmla="*/ 13004 h 127370"/>
                <a:gd name="connsiteX14" fmla="*/ 94078 w 151404"/>
                <a:gd name="connsiteY14" fmla="*/ 97637 h 127370"/>
                <a:gd name="connsiteX15" fmla="*/ 60498 w 151404"/>
                <a:gd name="connsiteY15" fmla="*/ 121255 h 127370"/>
                <a:gd name="connsiteX16" fmla="*/ 42235 w 151404"/>
                <a:gd name="connsiteY16" fmla="*/ 98199 h 127370"/>
                <a:gd name="connsiteX17" fmla="*/ 58142 w 151404"/>
                <a:gd name="connsiteY17" fmla="*/ 40840 h 127370"/>
                <a:gd name="connsiteX18" fmla="*/ 63149 w 151404"/>
                <a:gd name="connsiteY18" fmla="*/ 23126 h 127370"/>
                <a:gd name="connsiteX19" fmla="*/ 38995 w 151404"/>
                <a:gd name="connsiteY19" fmla="*/ 70 h 127370"/>
                <a:gd name="connsiteX20" fmla="*/ 113 w 151404"/>
                <a:gd name="connsiteY20" fmla="*/ 43371 h 127370"/>
                <a:gd name="connsiteX21" fmla="*/ 3648 w 151404"/>
                <a:gd name="connsiteY21" fmla="*/ 46182 h 127370"/>
                <a:gd name="connsiteX22" fmla="*/ 8361 w 151404"/>
                <a:gd name="connsiteY22" fmla="*/ 41121 h 127370"/>
                <a:gd name="connsiteX23" fmla="*/ 38112 w 151404"/>
                <a:gd name="connsiteY23" fmla="*/ 6256 h 127370"/>
                <a:gd name="connsiteX24" fmla="*/ 45476 w 151404"/>
                <a:gd name="connsiteY24" fmla="*/ 15535 h 127370"/>
                <a:gd name="connsiteX25" fmla="*/ 40468 w 151404"/>
                <a:gd name="connsiteY25" fmla="*/ 34654 h 127370"/>
                <a:gd name="connsiteX26" fmla="*/ 23384 w 151404"/>
                <a:gd name="connsiteY26" fmla="*/ 93700 h 127370"/>
                <a:gd name="connsiteX27" fmla="*/ 59615 w 151404"/>
                <a:gd name="connsiteY27" fmla="*/ 127441 h 127370"/>
                <a:gd name="connsiteX28" fmla="*/ 94667 w 151404"/>
                <a:gd name="connsiteY28" fmla="*/ 108603 h 12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404" h="127370">
                  <a:moveTo>
                    <a:pt x="94667" y="108603"/>
                  </a:moveTo>
                  <a:cubicBezTo>
                    <a:pt x="97908" y="120131"/>
                    <a:pt x="108217" y="127441"/>
                    <a:pt x="120883" y="127441"/>
                  </a:cubicBezTo>
                  <a:cubicBezTo>
                    <a:pt x="131193" y="127441"/>
                    <a:pt x="137968" y="120974"/>
                    <a:pt x="142681" y="111977"/>
                  </a:cubicBezTo>
                  <a:cubicBezTo>
                    <a:pt x="147688" y="101854"/>
                    <a:pt x="151518" y="84703"/>
                    <a:pt x="151518" y="84141"/>
                  </a:cubicBezTo>
                  <a:cubicBezTo>
                    <a:pt x="151518" y="81329"/>
                    <a:pt x="148867" y="81329"/>
                    <a:pt x="147983" y="81329"/>
                  </a:cubicBezTo>
                  <a:cubicBezTo>
                    <a:pt x="145037" y="81329"/>
                    <a:pt x="144743" y="82454"/>
                    <a:pt x="143859" y="86390"/>
                  </a:cubicBezTo>
                  <a:cubicBezTo>
                    <a:pt x="139735" y="102136"/>
                    <a:pt x="134139" y="121255"/>
                    <a:pt x="121767" y="121255"/>
                  </a:cubicBezTo>
                  <a:cubicBezTo>
                    <a:pt x="115581" y="121255"/>
                    <a:pt x="112636" y="117600"/>
                    <a:pt x="112636" y="108321"/>
                  </a:cubicBezTo>
                  <a:cubicBezTo>
                    <a:pt x="112636" y="102136"/>
                    <a:pt x="116170" y="88921"/>
                    <a:pt x="118527" y="79080"/>
                  </a:cubicBezTo>
                  <a:lnTo>
                    <a:pt x="126775" y="48713"/>
                  </a:lnTo>
                  <a:cubicBezTo>
                    <a:pt x="127658" y="44495"/>
                    <a:pt x="130604" y="33811"/>
                    <a:pt x="131782" y="29593"/>
                  </a:cubicBezTo>
                  <a:cubicBezTo>
                    <a:pt x="133255" y="23126"/>
                    <a:pt x="136200" y="12442"/>
                    <a:pt x="136200" y="10755"/>
                  </a:cubicBezTo>
                  <a:cubicBezTo>
                    <a:pt x="136200" y="5694"/>
                    <a:pt x="132077" y="3163"/>
                    <a:pt x="127658" y="3163"/>
                  </a:cubicBezTo>
                  <a:cubicBezTo>
                    <a:pt x="126185" y="3163"/>
                    <a:pt x="118527" y="3444"/>
                    <a:pt x="116170" y="13004"/>
                  </a:cubicBezTo>
                  <a:cubicBezTo>
                    <a:pt x="110574" y="33530"/>
                    <a:pt x="97613" y="82735"/>
                    <a:pt x="94078" y="97637"/>
                  </a:cubicBezTo>
                  <a:cubicBezTo>
                    <a:pt x="93784" y="98762"/>
                    <a:pt x="82001" y="121255"/>
                    <a:pt x="60498" y="121255"/>
                  </a:cubicBezTo>
                  <a:cubicBezTo>
                    <a:pt x="45181" y="121255"/>
                    <a:pt x="42235" y="108603"/>
                    <a:pt x="42235" y="98199"/>
                  </a:cubicBezTo>
                  <a:cubicBezTo>
                    <a:pt x="42235" y="82454"/>
                    <a:pt x="50483" y="60241"/>
                    <a:pt x="58142" y="40840"/>
                  </a:cubicBezTo>
                  <a:cubicBezTo>
                    <a:pt x="61677" y="32405"/>
                    <a:pt x="63149" y="28469"/>
                    <a:pt x="63149" y="23126"/>
                  </a:cubicBezTo>
                  <a:cubicBezTo>
                    <a:pt x="63149" y="10474"/>
                    <a:pt x="53723" y="70"/>
                    <a:pt x="38995" y="70"/>
                  </a:cubicBezTo>
                  <a:cubicBezTo>
                    <a:pt x="11012" y="70"/>
                    <a:pt x="113" y="40840"/>
                    <a:pt x="113" y="43371"/>
                  </a:cubicBezTo>
                  <a:cubicBezTo>
                    <a:pt x="113" y="46182"/>
                    <a:pt x="3059" y="46182"/>
                    <a:pt x="3648" y="46182"/>
                  </a:cubicBezTo>
                  <a:cubicBezTo>
                    <a:pt x="6594" y="46182"/>
                    <a:pt x="6888" y="45620"/>
                    <a:pt x="8361" y="41121"/>
                  </a:cubicBezTo>
                  <a:cubicBezTo>
                    <a:pt x="15725" y="16659"/>
                    <a:pt x="26918" y="6256"/>
                    <a:pt x="38112" y="6256"/>
                  </a:cubicBezTo>
                  <a:cubicBezTo>
                    <a:pt x="40763" y="6256"/>
                    <a:pt x="45476" y="6537"/>
                    <a:pt x="45476" y="15535"/>
                  </a:cubicBezTo>
                  <a:cubicBezTo>
                    <a:pt x="45476" y="22283"/>
                    <a:pt x="42235" y="30437"/>
                    <a:pt x="40468" y="34654"/>
                  </a:cubicBezTo>
                  <a:cubicBezTo>
                    <a:pt x="29569" y="62490"/>
                    <a:pt x="23384" y="79923"/>
                    <a:pt x="23384" y="93700"/>
                  </a:cubicBezTo>
                  <a:cubicBezTo>
                    <a:pt x="23384" y="120412"/>
                    <a:pt x="43708" y="127441"/>
                    <a:pt x="59615" y="127441"/>
                  </a:cubicBezTo>
                  <a:cubicBezTo>
                    <a:pt x="79056" y="127441"/>
                    <a:pt x="89660" y="114788"/>
                    <a:pt x="94667" y="108603"/>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49" name="任意形状 16548">
              <a:extLst>
                <a:ext uri="{FF2B5EF4-FFF2-40B4-BE49-F238E27FC236}">
                  <a16:creationId xmlns:a16="http://schemas.microsoft.com/office/drawing/2014/main" id="{77E153C7-E3A7-3334-6189-515964AA3D67}"/>
                </a:ext>
              </a:extLst>
            </p:cNvPr>
            <p:cNvSpPr/>
            <p:nvPr>
              <p:custDataLst>
                <p:tags r:id="rId41"/>
              </p:custDataLst>
            </p:nvPr>
          </p:nvSpPr>
          <p:spPr>
            <a:xfrm>
              <a:off x="3820681" y="5500684"/>
              <a:ext cx="62476" cy="132460"/>
            </a:xfrm>
            <a:custGeom>
              <a:avLst/>
              <a:gdLst>
                <a:gd name="connsiteX0" fmla="*/ 57234 w 62476"/>
                <a:gd name="connsiteY0" fmla="*/ 7551 h 132460"/>
                <a:gd name="connsiteX1" fmla="*/ 48987 w 62476"/>
                <a:gd name="connsiteY1" fmla="*/ 72 h 132460"/>
                <a:gd name="connsiteX2" fmla="*/ 37440 w 62476"/>
                <a:gd name="connsiteY2" fmla="*/ 10897 h 132460"/>
                <a:gd name="connsiteX3" fmla="*/ 45688 w 62476"/>
                <a:gd name="connsiteY3" fmla="*/ 18376 h 132460"/>
                <a:gd name="connsiteX4" fmla="*/ 57234 w 62476"/>
                <a:gd name="connsiteY4" fmla="*/ 7551 h 132460"/>
                <a:gd name="connsiteX5" fmla="*/ 15171 w 62476"/>
                <a:gd name="connsiteY5" fmla="*/ 107536 h 132460"/>
                <a:gd name="connsiteX6" fmla="*/ 13315 w 62476"/>
                <a:gd name="connsiteY6" fmla="*/ 115802 h 132460"/>
                <a:gd name="connsiteX7" fmla="*/ 32904 w 62476"/>
                <a:gd name="connsiteY7" fmla="*/ 132532 h 132460"/>
                <a:gd name="connsiteX8" fmla="*/ 62595 w 62476"/>
                <a:gd name="connsiteY8" fmla="*/ 102418 h 132460"/>
                <a:gd name="connsiteX9" fmla="*/ 59296 w 62476"/>
                <a:gd name="connsiteY9" fmla="*/ 99860 h 132460"/>
                <a:gd name="connsiteX10" fmla="*/ 55379 w 62476"/>
                <a:gd name="connsiteY10" fmla="*/ 103206 h 132460"/>
                <a:gd name="connsiteX11" fmla="*/ 33522 w 62476"/>
                <a:gd name="connsiteY11" fmla="*/ 127021 h 132460"/>
                <a:gd name="connsiteX12" fmla="*/ 28367 w 62476"/>
                <a:gd name="connsiteY12" fmla="*/ 120132 h 132460"/>
                <a:gd name="connsiteX13" fmla="*/ 31666 w 62476"/>
                <a:gd name="connsiteY13" fmla="*/ 107536 h 132460"/>
                <a:gd name="connsiteX14" fmla="*/ 38265 w 62476"/>
                <a:gd name="connsiteY14" fmla="*/ 91790 h 132460"/>
                <a:gd name="connsiteX15" fmla="*/ 48368 w 62476"/>
                <a:gd name="connsiteY15" fmla="*/ 66794 h 132460"/>
                <a:gd name="connsiteX16" fmla="*/ 49605 w 62476"/>
                <a:gd name="connsiteY16" fmla="*/ 60496 h 132460"/>
                <a:gd name="connsiteX17" fmla="*/ 30017 w 62476"/>
                <a:gd name="connsiteY17" fmla="*/ 43766 h 132460"/>
                <a:gd name="connsiteX18" fmla="*/ 119 w 62476"/>
                <a:gd name="connsiteY18" fmla="*/ 73879 h 132460"/>
                <a:gd name="connsiteX19" fmla="*/ 3624 w 62476"/>
                <a:gd name="connsiteY19" fmla="*/ 76438 h 132460"/>
                <a:gd name="connsiteX20" fmla="*/ 7336 w 62476"/>
                <a:gd name="connsiteY20" fmla="*/ 73289 h 132460"/>
                <a:gd name="connsiteX21" fmla="*/ 29398 w 62476"/>
                <a:gd name="connsiteY21" fmla="*/ 49277 h 132460"/>
                <a:gd name="connsiteX22" fmla="*/ 34553 w 62476"/>
                <a:gd name="connsiteY22" fmla="*/ 56165 h 132460"/>
                <a:gd name="connsiteX23" fmla="*/ 28161 w 62476"/>
                <a:gd name="connsiteY23" fmla="*/ 75848 h 132460"/>
                <a:gd name="connsiteX24" fmla="*/ 15171 w 62476"/>
                <a:gd name="connsiteY24" fmla="*/ 107536 h 1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476" h="132460">
                  <a:moveTo>
                    <a:pt x="57234" y="7551"/>
                  </a:moveTo>
                  <a:cubicBezTo>
                    <a:pt x="57234" y="4402"/>
                    <a:pt x="54760" y="72"/>
                    <a:pt x="48987" y="72"/>
                  </a:cubicBezTo>
                  <a:cubicBezTo>
                    <a:pt x="43419" y="72"/>
                    <a:pt x="37440" y="5189"/>
                    <a:pt x="37440" y="10897"/>
                  </a:cubicBezTo>
                  <a:cubicBezTo>
                    <a:pt x="37440" y="14243"/>
                    <a:pt x="40120" y="18376"/>
                    <a:pt x="45688" y="18376"/>
                  </a:cubicBezTo>
                  <a:cubicBezTo>
                    <a:pt x="51667" y="18376"/>
                    <a:pt x="57234" y="12865"/>
                    <a:pt x="57234" y="7551"/>
                  </a:cubicBezTo>
                  <a:close/>
                  <a:moveTo>
                    <a:pt x="15171" y="107536"/>
                  </a:moveTo>
                  <a:cubicBezTo>
                    <a:pt x="14346" y="110094"/>
                    <a:pt x="13315" y="112456"/>
                    <a:pt x="13315" y="115802"/>
                  </a:cubicBezTo>
                  <a:cubicBezTo>
                    <a:pt x="13315" y="125053"/>
                    <a:pt x="21563" y="132532"/>
                    <a:pt x="32904" y="132532"/>
                  </a:cubicBezTo>
                  <a:cubicBezTo>
                    <a:pt x="53523" y="132532"/>
                    <a:pt x="62595" y="105371"/>
                    <a:pt x="62595" y="102418"/>
                  </a:cubicBezTo>
                  <a:cubicBezTo>
                    <a:pt x="62595" y="99860"/>
                    <a:pt x="59915" y="99860"/>
                    <a:pt x="59296" y="99860"/>
                  </a:cubicBezTo>
                  <a:cubicBezTo>
                    <a:pt x="56410" y="99860"/>
                    <a:pt x="56203" y="101041"/>
                    <a:pt x="55379" y="103206"/>
                  </a:cubicBezTo>
                  <a:cubicBezTo>
                    <a:pt x="50636" y="118951"/>
                    <a:pt x="41564" y="127021"/>
                    <a:pt x="33522" y="127021"/>
                  </a:cubicBezTo>
                  <a:cubicBezTo>
                    <a:pt x="29398" y="127021"/>
                    <a:pt x="28367" y="124462"/>
                    <a:pt x="28367" y="120132"/>
                  </a:cubicBezTo>
                  <a:cubicBezTo>
                    <a:pt x="28367" y="115605"/>
                    <a:pt x="29811" y="111866"/>
                    <a:pt x="31666" y="107536"/>
                  </a:cubicBezTo>
                  <a:cubicBezTo>
                    <a:pt x="33728" y="102221"/>
                    <a:pt x="35996" y="96907"/>
                    <a:pt x="38265" y="91790"/>
                  </a:cubicBezTo>
                  <a:cubicBezTo>
                    <a:pt x="40120" y="87066"/>
                    <a:pt x="47543" y="69156"/>
                    <a:pt x="48368" y="66794"/>
                  </a:cubicBezTo>
                  <a:cubicBezTo>
                    <a:pt x="48987" y="64826"/>
                    <a:pt x="49605" y="62464"/>
                    <a:pt x="49605" y="60496"/>
                  </a:cubicBezTo>
                  <a:cubicBezTo>
                    <a:pt x="49605" y="51245"/>
                    <a:pt x="41358" y="43766"/>
                    <a:pt x="30017" y="43766"/>
                  </a:cubicBezTo>
                  <a:cubicBezTo>
                    <a:pt x="9604" y="43766"/>
                    <a:pt x="119" y="70533"/>
                    <a:pt x="119" y="73879"/>
                  </a:cubicBezTo>
                  <a:cubicBezTo>
                    <a:pt x="119" y="76438"/>
                    <a:pt x="3006" y="76438"/>
                    <a:pt x="3624" y="76438"/>
                  </a:cubicBezTo>
                  <a:cubicBezTo>
                    <a:pt x="6511" y="76438"/>
                    <a:pt x="6717" y="75454"/>
                    <a:pt x="7336" y="73289"/>
                  </a:cubicBezTo>
                  <a:cubicBezTo>
                    <a:pt x="12697" y="56362"/>
                    <a:pt x="21769" y="49277"/>
                    <a:pt x="29398" y="49277"/>
                  </a:cubicBezTo>
                  <a:cubicBezTo>
                    <a:pt x="32697" y="49277"/>
                    <a:pt x="34553" y="50851"/>
                    <a:pt x="34553" y="56165"/>
                  </a:cubicBezTo>
                  <a:cubicBezTo>
                    <a:pt x="34553" y="60692"/>
                    <a:pt x="33316" y="63645"/>
                    <a:pt x="28161" y="75848"/>
                  </a:cubicBezTo>
                  <a:lnTo>
                    <a:pt x="15171" y="10753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0" name="任意形状 16549">
              <a:extLst>
                <a:ext uri="{FF2B5EF4-FFF2-40B4-BE49-F238E27FC236}">
                  <a16:creationId xmlns:a16="http://schemas.microsoft.com/office/drawing/2014/main" id="{23C9D9C5-2019-23DF-7664-FEBBB0CCDC5E}"/>
                </a:ext>
              </a:extLst>
            </p:cNvPr>
            <p:cNvSpPr/>
            <p:nvPr>
              <p:custDataLst>
                <p:tags r:id="rId42"/>
              </p:custDataLst>
            </p:nvPr>
          </p:nvSpPr>
          <p:spPr>
            <a:xfrm>
              <a:off x="3908763" y="5509344"/>
              <a:ext cx="151757" cy="145056"/>
            </a:xfrm>
            <a:custGeom>
              <a:avLst/>
              <a:gdLst>
                <a:gd name="connsiteX0" fmla="*/ 81156 w 151757"/>
                <a:gd name="connsiteY0" fmla="*/ 77422 h 145056"/>
                <a:gd name="connsiteX1" fmla="*/ 144251 w 151757"/>
                <a:gd name="connsiteY1" fmla="*/ 77422 h 145056"/>
                <a:gd name="connsiteX2" fmla="*/ 151880 w 151757"/>
                <a:gd name="connsiteY2" fmla="*/ 72698 h 145056"/>
                <a:gd name="connsiteX3" fmla="*/ 144251 w 151757"/>
                <a:gd name="connsiteY3" fmla="*/ 67778 h 145056"/>
                <a:gd name="connsiteX4" fmla="*/ 81156 w 151757"/>
                <a:gd name="connsiteY4" fmla="*/ 67778 h 145056"/>
                <a:gd name="connsiteX5" fmla="*/ 81156 w 151757"/>
                <a:gd name="connsiteY5" fmla="*/ 7354 h 145056"/>
                <a:gd name="connsiteX6" fmla="*/ 76207 w 151757"/>
                <a:gd name="connsiteY6" fmla="*/ 72 h 145056"/>
                <a:gd name="connsiteX7" fmla="*/ 71052 w 151757"/>
                <a:gd name="connsiteY7" fmla="*/ 7354 h 145056"/>
                <a:gd name="connsiteX8" fmla="*/ 71052 w 151757"/>
                <a:gd name="connsiteY8" fmla="*/ 67778 h 145056"/>
                <a:gd name="connsiteX9" fmla="*/ 7751 w 151757"/>
                <a:gd name="connsiteY9" fmla="*/ 67778 h 145056"/>
                <a:gd name="connsiteX10" fmla="*/ 122 w 151757"/>
                <a:gd name="connsiteY10" fmla="*/ 72502 h 145056"/>
                <a:gd name="connsiteX11" fmla="*/ 7751 w 151757"/>
                <a:gd name="connsiteY11" fmla="*/ 77422 h 145056"/>
                <a:gd name="connsiteX12" fmla="*/ 71052 w 151757"/>
                <a:gd name="connsiteY12" fmla="*/ 77422 h 145056"/>
                <a:gd name="connsiteX13" fmla="*/ 71052 w 151757"/>
                <a:gd name="connsiteY13" fmla="*/ 137846 h 145056"/>
                <a:gd name="connsiteX14" fmla="*/ 76001 w 151757"/>
                <a:gd name="connsiteY14" fmla="*/ 145128 h 145056"/>
                <a:gd name="connsiteX15" fmla="*/ 81156 w 151757"/>
                <a:gd name="connsiteY15" fmla="*/ 137846 h 145056"/>
                <a:gd name="connsiteX16" fmla="*/ 81156 w 151757"/>
                <a:gd name="connsiteY16" fmla="*/ 77422 h 1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757" h="145056">
                  <a:moveTo>
                    <a:pt x="81156" y="77422"/>
                  </a:moveTo>
                  <a:lnTo>
                    <a:pt x="144251" y="77422"/>
                  </a:lnTo>
                  <a:cubicBezTo>
                    <a:pt x="146931" y="77422"/>
                    <a:pt x="151880" y="77422"/>
                    <a:pt x="151880" y="72698"/>
                  </a:cubicBezTo>
                  <a:cubicBezTo>
                    <a:pt x="151880" y="67778"/>
                    <a:pt x="147137" y="67778"/>
                    <a:pt x="144251" y="67778"/>
                  </a:cubicBezTo>
                  <a:lnTo>
                    <a:pt x="81156" y="67778"/>
                  </a:lnTo>
                  <a:lnTo>
                    <a:pt x="81156" y="7354"/>
                  </a:lnTo>
                  <a:cubicBezTo>
                    <a:pt x="81156" y="4795"/>
                    <a:pt x="81156" y="72"/>
                    <a:pt x="76207" y="72"/>
                  </a:cubicBezTo>
                  <a:cubicBezTo>
                    <a:pt x="71052" y="72"/>
                    <a:pt x="71052" y="4599"/>
                    <a:pt x="71052" y="7354"/>
                  </a:cubicBezTo>
                  <a:lnTo>
                    <a:pt x="71052" y="67778"/>
                  </a:lnTo>
                  <a:lnTo>
                    <a:pt x="7751" y="67778"/>
                  </a:lnTo>
                  <a:cubicBezTo>
                    <a:pt x="5070" y="67778"/>
                    <a:pt x="122" y="67778"/>
                    <a:pt x="122" y="72502"/>
                  </a:cubicBezTo>
                  <a:cubicBezTo>
                    <a:pt x="122" y="77422"/>
                    <a:pt x="4864" y="77422"/>
                    <a:pt x="7751" y="77422"/>
                  </a:cubicBezTo>
                  <a:lnTo>
                    <a:pt x="71052" y="77422"/>
                  </a:lnTo>
                  <a:lnTo>
                    <a:pt x="71052" y="137846"/>
                  </a:lnTo>
                  <a:cubicBezTo>
                    <a:pt x="71052" y="140405"/>
                    <a:pt x="71052" y="145128"/>
                    <a:pt x="76001" y="145128"/>
                  </a:cubicBezTo>
                  <a:cubicBezTo>
                    <a:pt x="81156" y="145128"/>
                    <a:pt x="81156" y="140601"/>
                    <a:pt x="81156" y="137846"/>
                  </a:cubicBezTo>
                  <a:lnTo>
                    <a:pt x="81156" y="77422"/>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1" name="任意形状 16550">
              <a:extLst>
                <a:ext uri="{FF2B5EF4-FFF2-40B4-BE49-F238E27FC236}">
                  <a16:creationId xmlns:a16="http://schemas.microsoft.com/office/drawing/2014/main" id="{2D96D475-A492-448F-5783-9C96B195F7A3}"/>
                </a:ext>
              </a:extLst>
            </p:cNvPr>
            <p:cNvSpPr/>
            <p:nvPr>
              <p:custDataLst>
                <p:tags r:id="rId43"/>
              </p:custDataLst>
            </p:nvPr>
          </p:nvSpPr>
          <p:spPr>
            <a:xfrm>
              <a:off x="4097634" y="5500487"/>
              <a:ext cx="75054" cy="130688"/>
            </a:xfrm>
            <a:custGeom>
              <a:avLst/>
              <a:gdLst>
                <a:gd name="connsiteX0" fmla="*/ 46727 w 75054"/>
                <a:gd name="connsiteY0" fmla="*/ 5583 h 130688"/>
                <a:gd name="connsiteX1" fmla="*/ 40542 w 75054"/>
                <a:gd name="connsiteY1" fmla="*/ 72 h 130688"/>
                <a:gd name="connsiteX2" fmla="*/ 128 w 75054"/>
                <a:gd name="connsiteY2" fmla="*/ 12668 h 130688"/>
                <a:gd name="connsiteX3" fmla="*/ 128 w 75054"/>
                <a:gd name="connsiteY3" fmla="*/ 19754 h 130688"/>
                <a:gd name="connsiteX4" fmla="*/ 30026 w 75054"/>
                <a:gd name="connsiteY4" fmla="*/ 14243 h 130688"/>
                <a:gd name="connsiteX5" fmla="*/ 30026 w 75054"/>
                <a:gd name="connsiteY5" fmla="*/ 114621 h 130688"/>
                <a:gd name="connsiteX6" fmla="*/ 9407 w 75054"/>
                <a:gd name="connsiteY6" fmla="*/ 123675 h 130688"/>
                <a:gd name="connsiteX7" fmla="*/ 1571 w 75054"/>
                <a:gd name="connsiteY7" fmla="*/ 123675 h 130688"/>
                <a:gd name="connsiteX8" fmla="*/ 1571 w 75054"/>
                <a:gd name="connsiteY8" fmla="*/ 130760 h 130688"/>
                <a:gd name="connsiteX9" fmla="*/ 38274 w 75054"/>
                <a:gd name="connsiteY9" fmla="*/ 129973 h 130688"/>
                <a:gd name="connsiteX10" fmla="*/ 75182 w 75054"/>
                <a:gd name="connsiteY10" fmla="*/ 130760 h 130688"/>
                <a:gd name="connsiteX11" fmla="*/ 75182 w 75054"/>
                <a:gd name="connsiteY11" fmla="*/ 123675 h 130688"/>
                <a:gd name="connsiteX12" fmla="*/ 67347 w 75054"/>
                <a:gd name="connsiteY12" fmla="*/ 123675 h 130688"/>
                <a:gd name="connsiteX13" fmla="*/ 46727 w 75054"/>
                <a:gd name="connsiteY13" fmla="*/ 114621 h 130688"/>
                <a:gd name="connsiteX14" fmla="*/ 46727 w 75054"/>
                <a:gd name="connsiteY14" fmla="*/ 5583 h 13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054" h="130688">
                  <a:moveTo>
                    <a:pt x="46727" y="5583"/>
                  </a:moveTo>
                  <a:cubicBezTo>
                    <a:pt x="46727" y="268"/>
                    <a:pt x="46315" y="72"/>
                    <a:pt x="40542" y="72"/>
                  </a:cubicBezTo>
                  <a:cubicBezTo>
                    <a:pt x="27345" y="12471"/>
                    <a:pt x="8582" y="12668"/>
                    <a:pt x="128" y="12668"/>
                  </a:cubicBezTo>
                  <a:lnTo>
                    <a:pt x="128" y="19754"/>
                  </a:lnTo>
                  <a:cubicBezTo>
                    <a:pt x="5077" y="19754"/>
                    <a:pt x="18685" y="19754"/>
                    <a:pt x="30026" y="14243"/>
                  </a:cubicBezTo>
                  <a:lnTo>
                    <a:pt x="30026" y="114621"/>
                  </a:lnTo>
                  <a:cubicBezTo>
                    <a:pt x="30026" y="121116"/>
                    <a:pt x="30026" y="123675"/>
                    <a:pt x="9407" y="123675"/>
                  </a:cubicBezTo>
                  <a:lnTo>
                    <a:pt x="1571" y="123675"/>
                  </a:lnTo>
                  <a:lnTo>
                    <a:pt x="1571" y="130760"/>
                  </a:lnTo>
                  <a:cubicBezTo>
                    <a:pt x="5283" y="130564"/>
                    <a:pt x="30644" y="129973"/>
                    <a:pt x="38274" y="129973"/>
                  </a:cubicBezTo>
                  <a:cubicBezTo>
                    <a:pt x="44666" y="129973"/>
                    <a:pt x="70646" y="130564"/>
                    <a:pt x="75182" y="130760"/>
                  </a:cubicBezTo>
                  <a:lnTo>
                    <a:pt x="75182" y="123675"/>
                  </a:lnTo>
                  <a:lnTo>
                    <a:pt x="67347" y="123675"/>
                  </a:lnTo>
                  <a:cubicBezTo>
                    <a:pt x="46727" y="123675"/>
                    <a:pt x="46727" y="121116"/>
                    <a:pt x="46727" y="114621"/>
                  </a:cubicBezTo>
                  <a:lnTo>
                    <a:pt x="46727" y="5583"/>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2" name="任意形状 16551">
              <a:extLst>
                <a:ext uri="{FF2B5EF4-FFF2-40B4-BE49-F238E27FC236}">
                  <a16:creationId xmlns:a16="http://schemas.microsoft.com/office/drawing/2014/main" id="{1F2C62A4-1113-BC1A-E790-6B582FFA8AA0}"/>
                </a:ext>
              </a:extLst>
            </p:cNvPr>
            <p:cNvSpPr/>
            <p:nvPr>
              <p:custDataLst>
                <p:tags r:id="rId44"/>
              </p:custDataLst>
            </p:nvPr>
          </p:nvSpPr>
          <p:spPr>
            <a:xfrm>
              <a:off x="4215668" y="5608542"/>
              <a:ext cx="26186" cy="60620"/>
            </a:xfrm>
            <a:custGeom>
              <a:avLst/>
              <a:gdLst>
                <a:gd name="connsiteX0" fmla="*/ 20545 w 26186"/>
                <a:gd name="connsiteY0" fmla="*/ 19557 h 60620"/>
                <a:gd name="connsiteX1" fmla="*/ 4462 w 26186"/>
                <a:gd name="connsiteY1" fmla="*/ 55575 h 60620"/>
                <a:gd name="connsiteX2" fmla="*/ 3019 w 26186"/>
                <a:gd name="connsiteY2" fmla="*/ 57937 h 60620"/>
                <a:gd name="connsiteX3" fmla="*/ 5905 w 26186"/>
                <a:gd name="connsiteY3" fmla="*/ 60692 h 60620"/>
                <a:gd name="connsiteX4" fmla="*/ 26318 w 26186"/>
                <a:gd name="connsiteY4" fmla="*/ 21525 h 60620"/>
                <a:gd name="connsiteX5" fmla="*/ 11885 w 26186"/>
                <a:gd name="connsiteY5" fmla="*/ 72 h 60620"/>
                <a:gd name="connsiteX6" fmla="*/ 132 w 26186"/>
                <a:gd name="connsiteY6" fmla="*/ 11290 h 60620"/>
                <a:gd name="connsiteX7" fmla="*/ 12091 w 26186"/>
                <a:gd name="connsiteY7" fmla="*/ 22706 h 60620"/>
                <a:gd name="connsiteX8" fmla="*/ 20545 w 26186"/>
                <a:gd name="connsiteY8" fmla="*/ 19557 h 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86" h="60620">
                  <a:moveTo>
                    <a:pt x="20545" y="19557"/>
                  </a:moveTo>
                  <a:cubicBezTo>
                    <a:pt x="20545" y="30382"/>
                    <a:pt x="18483" y="42979"/>
                    <a:pt x="4462" y="55575"/>
                  </a:cubicBezTo>
                  <a:cubicBezTo>
                    <a:pt x="3637" y="56362"/>
                    <a:pt x="3019" y="56953"/>
                    <a:pt x="3019" y="57937"/>
                  </a:cubicBezTo>
                  <a:cubicBezTo>
                    <a:pt x="3019" y="59315"/>
                    <a:pt x="4668" y="60692"/>
                    <a:pt x="5905" y="60692"/>
                  </a:cubicBezTo>
                  <a:cubicBezTo>
                    <a:pt x="8792" y="60692"/>
                    <a:pt x="26318" y="44947"/>
                    <a:pt x="26318" y="21525"/>
                  </a:cubicBezTo>
                  <a:cubicBezTo>
                    <a:pt x="26318" y="9322"/>
                    <a:pt x="21370" y="72"/>
                    <a:pt x="11885" y="72"/>
                  </a:cubicBezTo>
                  <a:cubicBezTo>
                    <a:pt x="5080" y="72"/>
                    <a:pt x="132" y="5189"/>
                    <a:pt x="132" y="11290"/>
                  </a:cubicBezTo>
                  <a:cubicBezTo>
                    <a:pt x="132" y="17589"/>
                    <a:pt x="4874" y="22706"/>
                    <a:pt x="12091" y="22706"/>
                  </a:cubicBezTo>
                  <a:cubicBezTo>
                    <a:pt x="17040" y="22706"/>
                    <a:pt x="20339" y="19557"/>
                    <a:pt x="20545" y="19557"/>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3" name="任意形状 16552">
              <a:extLst>
                <a:ext uri="{FF2B5EF4-FFF2-40B4-BE49-F238E27FC236}">
                  <a16:creationId xmlns:a16="http://schemas.microsoft.com/office/drawing/2014/main" id="{8D409177-7E3F-2F03-D380-39195904B96F}"/>
                </a:ext>
              </a:extLst>
            </p:cNvPr>
            <p:cNvSpPr/>
            <p:nvPr>
              <p:custDataLst>
                <p:tags r:id="rId45"/>
              </p:custDataLst>
            </p:nvPr>
          </p:nvSpPr>
          <p:spPr>
            <a:xfrm>
              <a:off x="4262533" y="5500684"/>
              <a:ext cx="90518" cy="170643"/>
            </a:xfrm>
            <a:custGeom>
              <a:avLst/>
              <a:gdLst>
                <a:gd name="connsiteX0" fmla="*/ 90653 w 90518"/>
                <a:gd name="connsiteY0" fmla="*/ 7551 h 170643"/>
                <a:gd name="connsiteX1" fmla="*/ 82405 w 90518"/>
                <a:gd name="connsiteY1" fmla="*/ 72 h 170643"/>
                <a:gd name="connsiteX2" fmla="*/ 70858 w 90518"/>
                <a:gd name="connsiteY2" fmla="*/ 10897 h 170643"/>
                <a:gd name="connsiteX3" fmla="*/ 79106 w 90518"/>
                <a:gd name="connsiteY3" fmla="*/ 18376 h 170643"/>
                <a:gd name="connsiteX4" fmla="*/ 90653 w 90518"/>
                <a:gd name="connsiteY4" fmla="*/ 7551 h 170643"/>
                <a:gd name="connsiteX5" fmla="*/ 46940 w 90518"/>
                <a:gd name="connsiteY5" fmla="*/ 140208 h 170643"/>
                <a:gd name="connsiteX6" fmla="*/ 20341 w 90518"/>
                <a:gd name="connsiteY6" fmla="*/ 165204 h 170643"/>
                <a:gd name="connsiteX7" fmla="*/ 12918 w 90518"/>
                <a:gd name="connsiteY7" fmla="*/ 164023 h 170643"/>
                <a:gd name="connsiteX8" fmla="*/ 19929 w 90518"/>
                <a:gd name="connsiteY8" fmla="*/ 153985 h 170643"/>
                <a:gd name="connsiteX9" fmla="*/ 11887 w 90518"/>
                <a:gd name="connsiteY9" fmla="*/ 146703 h 170643"/>
                <a:gd name="connsiteX10" fmla="*/ 134 w 90518"/>
                <a:gd name="connsiteY10" fmla="*/ 158315 h 170643"/>
                <a:gd name="connsiteX11" fmla="*/ 20547 w 90518"/>
                <a:gd name="connsiteY11" fmla="*/ 170715 h 170643"/>
                <a:gd name="connsiteX12" fmla="*/ 63435 w 90518"/>
                <a:gd name="connsiteY12" fmla="*/ 139617 h 170643"/>
                <a:gd name="connsiteX13" fmla="*/ 81993 w 90518"/>
                <a:gd name="connsiteY13" fmla="*/ 69156 h 170643"/>
                <a:gd name="connsiteX14" fmla="*/ 83024 w 90518"/>
                <a:gd name="connsiteY14" fmla="*/ 62267 h 170643"/>
                <a:gd name="connsiteX15" fmla="*/ 60961 w 90518"/>
                <a:gd name="connsiteY15" fmla="*/ 43766 h 170643"/>
                <a:gd name="connsiteX16" fmla="*/ 24877 w 90518"/>
                <a:gd name="connsiteY16" fmla="*/ 73879 h 170643"/>
                <a:gd name="connsiteX17" fmla="*/ 28383 w 90518"/>
                <a:gd name="connsiteY17" fmla="*/ 76438 h 170643"/>
                <a:gd name="connsiteX18" fmla="*/ 32507 w 90518"/>
                <a:gd name="connsiteY18" fmla="*/ 72895 h 170643"/>
                <a:gd name="connsiteX19" fmla="*/ 60343 w 90518"/>
                <a:gd name="connsiteY19" fmla="*/ 49277 h 170643"/>
                <a:gd name="connsiteX20" fmla="*/ 67353 w 90518"/>
                <a:gd name="connsiteY20" fmla="*/ 58921 h 170643"/>
                <a:gd name="connsiteX21" fmla="*/ 66735 w 90518"/>
                <a:gd name="connsiteY21" fmla="*/ 64826 h 170643"/>
                <a:gd name="connsiteX22" fmla="*/ 46940 w 90518"/>
                <a:gd name="connsiteY22" fmla="*/ 140208 h 17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518" h="170643">
                  <a:moveTo>
                    <a:pt x="90653" y="7551"/>
                  </a:moveTo>
                  <a:cubicBezTo>
                    <a:pt x="90653" y="4205"/>
                    <a:pt x="87972" y="72"/>
                    <a:pt x="82405" y="72"/>
                  </a:cubicBezTo>
                  <a:cubicBezTo>
                    <a:pt x="76426" y="72"/>
                    <a:pt x="70858" y="5583"/>
                    <a:pt x="70858" y="10897"/>
                  </a:cubicBezTo>
                  <a:cubicBezTo>
                    <a:pt x="70858" y="14046"/>
                    <a:pt x="73333" y="18376"/>
                    <a:pt x="79106" y="18376"/>
                  </a:cubicBezTo>
                  <a:cubicBezTo>
                    <a:pt x="84673" y="18376"/>
                    <a:pt x="90653" y="13259"/>
                    <a:pt x="90653" y="7551"/>
                  </a:cubicBezTo>
                  <a:close/>
                  <a:moveTo>
                    <a:pt x="46940" y="140208"/>
                  </a:moveTo>
                  <a:cubicBezTo>
                    <a:pt x="43435" y="153788"/>
                    <a:pt x="32507" y="165204"/>
                    <a:pt x="20341" y="165204"/>
                  </a:cubicBezTo>
                  <a:cubicBezTo>
                    <a:pt x="17661" y="165204"/>
                    <a:pt x="15186" y="164810"/>
                    <a:pt x="12918" y="164023"/>
                  </a:cubicBezTo>
                  <a:cubicBezTo>
                    <a:pt x="18279" y="161661"/>
                    <a:pt x="19929" y="156938"/>
                    <a:pt x="19929" y="153985"/>
                  </a:cubicBezTo>
                  <a:cubicBezTo>
                    <a:pt x="19929" y="149262"/>
                    <a:pt x="16011" y="146703"/>
                    <a:pt x="11887" y="146703"/>
                  </a:cubicBezTo>
                  <a:cubicBezTo>
                    <a:pt x="5495" y="146703"/>
                    <a:pt x="134" y="152017"/>
                    <a:pt x="134" y="158315"/>
                  </a:cubicBezTo>
                  <a:cubicBezTo>
                    <a:pt x="134" y="165794"/>
                    <a:pt x="8176" y="170715"/>
                    <a:pt x="20547" y="170715"/>
                  </a:cubicBezTo>
                  <a:cubicBezTo>
                    <a:pt x="32919" y="170715"/>
                    <a:pt x="57043" y="163629"/>
                    <a:pt x="63435" y="139617"/>
                  </a:cubicBezTo>
                  <a:lnTo>
                    <a:pt x="81993" y="69156"/>
                  </a:lnTo>
                  <a:cubicBezTo>
                    <a:pt x="82611" y="66991"/>
                    <a:pt x="83024" y="65219"/>
                    <a:pt x="83024" y="62267"/>
                  </a:cubicBezTo>
                  <a:cubicBezTo>
                    <a:pt x="83024" y="51442"/>
                    <a:pt x="73333" y="43766"/>
                    <a:pt x="60961" y="43766"/>
                  </a:cubicBezTo>
                  <a:cubicBezTo>
                    <a:pt x="38074" y="43766"/>
                    <a:pt x="24877" y="71124"/>
                    <a:pt x="24877" y="73879"/>
                  </a:cubicBezTo>
                  <a:cubicBezTo>
                    <a:pt x="24877" y="76438"/>
                    <a:pt x="27764" y="76438"/>
                    <a:pt x="28383" y="76438"/>
                  </a:cubicBezTo>
                  <a:cubicBezTo>
                    <a:pt x="30857" y="76438"/>
                    <a:pt x="31063" y="75848"/>
                    <a:pt x="32507" y="72895"/>
                  </a:cubicBezTo>
                  <a:cubicBezTo>
                    <a:pt x="37661" y="61480"/>
                    <a:pt x="48383" y="49277"/>
                    <a:pt x="60343" y="49277"/>
                  </a:cubicBezTo>
                  <a:cubicBezTo>
                    <a:pt x="65497" y="49277"/>
                    <a:pt x="67353" y="52623"/>
                    <a:pt x="67353" y="58921"/>
                  </a:cubicBezTo>
                  <a:cubicBezTo>
                    <a:pt x="67353" y="61086"/>
                    <a:pt x="66941" y="63841"/>
                    <a:pt x="66735" y="64826"/>
                  </a:cubicBezTo>
                  <a:lnTo>
                    <a:pt x="46940" y="140208"/>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4" name="任意形状 16553">
              <a:extLst>
                <a:ext uri="{FF2B5EF4-FFF2-40B4-BE49-F238E27FC236}">
                  <a16:creationId xmlns:a16="http://schemas.microsoft.com/office/drawing/2014/main" id="{37FCB617-36DD-2A05-A7FB-153E01F12784}"/>
                </a:ext>
              </a:extLst>
            </p:cNvPr>
            <p:cNvSpPr/>
            <p:nvPr>
              <p:custDataLst>
                <p:tags r:id="rId46"/>
              </p:custDataLst>
            </p:nvPr>
          </p:nvSpPr>
          <p:spPr>
            <a:xfrm>
              <a:off x="4476552" y="5513084"/>
              <a:ext cx="179976" cy="11246"/>
            </a:xfrm>
            <a:custGeom>
              <a:avLst/>
              <a:gdLst>
                <a:gd name="connsiteX0" fmla="*/ 169808 w 179976"/>
                <a:gd name="connsiteY0" fmla="*/ 11317 h 11246"/>
                <a:gd name="connsiteX1" fmla="*/ 180117 w 179976"/>
                <a:gd name="connsiteY1" fmla="*/ 5694 h 11246"/>
                <a:gd name="connsiteX2" fmla="*/ 169808 w 179976"/>
                <a:gd name="connsiteY2" fmla="*/ 70 h 11246"/>
                <a:gd name="connsiteX3" fmla="*/ 10450 w 179976"/>
                <a:gd name="connsiteY3" fmla="*/ 70 h 11246"/>
                <a:gd name="connsiteX4" fmla="*/ 141 w 179976"/>
                <a:gd name="connsiteY4" fmla="*/ 5694 h 11246"/>
                <a:gd name="connsiteX5" fmla="*/ 10450 w 179976"/>
                <a:gd name="connsiteY5" fmla="*/ 11317 h 11246"/>
                <a:gd name="connsiteX6" fmla="*/ 169808 w 179976"/>
                <a:gd name="connsiteY6" fmla="*/ 11317 h 1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976" h="11246">
                  <a:moveTo>
                    <a:pt x="169808" y="11317"/>
                  </a:moveTo>
                  <a:cubicBezTo>
                    <a:pt x="174815" y="11317"/>
                    <a:pt x="180117" y="11317"/>
                    <a:pt x="180117" y="5694"/>
                  </a:cubicBezTo>
                  <a:cubicBezTo>
                    <a:pt x="180117" y="70"/>
                    <a:pt x="174815" y="70"/>
                    <a:pt x="169808" y="70"/>
                  </a:cubicBezTo>
                  <a:lnTo>
                    <a:pt x="10450" y="70"/>
                  </a:lnTo>
                  <a:cubicBezTo>
                    <a:pt x="5443" y="70"/>
                    <a:pt x="141" y="70"/>
                    <a:pt x="141" y="5694"/>
                  </a:cubicBezTo>
                  <a:cubicBezTo>
                    <a:pt x="141" y="11317"/>
                    <a:pt x="5443" y="11317"/>
                    <a:pt x="10450" y="11317"/>
                  </a:cubicBezTo>
                  <a:lnTo>
                    <a:pt x="169808" y="11317"/>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5" name="任意形状 16554">
              <a:extLst>
                <a:ext uri="{FF2B5EF4-FFF2-40B4-BE49-F238E27FC236}">
                  <a16:creationId xmlns:a16="http://schemas.microsoft.com/office/drawing/2014/main" id="{0091636E-D9B4-4A71-B96F-F98B49F18277}"/>
                </a:ext>
              </a:extLst>
            </p:cNvPr>
            <p:cNvSpPr/>
            <p:nvPr>
              <p:custDataLst>
                <p:tags r:id="rId47"/>
              </p:custDataLst>
            </p:nvPr>
          </p:nvSpPr>
          <p:spPr>
            <a:xfrm>
              <a:off x="4761392" y="5401740"/>
              <a:ext cx="117529" cy="187260"/>
            </a:xfrm>
            <a:custGeom>
              <a:avLst/>
              <a:gdLst>
                <a:gd name="connsiteX0" fmla="*/ 22832 w 117529"/>
                <a:gd name="connsiteY0" fmla="*/ 165680 h 187260"/>
                <a:gd name="connsiteX1" fmla="*/ 54055 w 117529"/>
                <a:gd name="connsiteY1" fmla="*/ 136720 h 187260"/>
                <a:gd name="connsiteX2" fmla="*/ 117680 w 117529"/>
                <a:gd name="connsiteY2" fmla="*/ 54618 h 187260"/>
                <a:gd name="connsiteX3" fmla="*/ 55234 w 117529"/>
                <a:gd name="connsiteY3" fmla="*/ 70 h 187260"/>
                <a:gd name="connsiteX4" fmla="*/ 151 w 117529"/>
                <a:gd name="connsiteY4" fmla="*/ 50962 h 187260"/>
                <a:gd name="connsiteX5" fmla="*/ 15762 w 117529"/>
                <a:gd name="connsiteY5" fmla="*/ 66708 h 187260"/>
                <a:gd name="connsiteX6" fmla="*/ 31080 w 117529"/>
                <a:gd name="connsiteY6" fmla="*/ 51806 h 187260"/>
                <a:gd name="connsiteX7" fmla="*/ 15468 w 117529"/>
                <a:gd name="connsiteY7" fmla="*/ 37185 h 187260"/>
                <a:gd name="connsiteX8" fmla="*/ 11639 w 117529"/>
                <a:gd name="connsiteY8" fmla="*/ 37466 h 187260"/>
                <a:gd name="connsiteX9" fmla="*/ 51404 w 117529"/>
                <a:gd name="connsiteY9" fmla="*/ 8787 h 187260"/>
                <a:gd name="connsiteX10" fmla="*/ 90875 w 117529"/>
                <a:gd name="connsiteY10" fmla="*/ 54618 h 187260"/>
                <a:gd name="connsiteX11" fmla="*/ 59947 w 117529"/>
                <a:gd name="connsiteY11" fmla="*/ 116757 h 187260"/>
                <a:gd name="connsiteX12" fmla="*/ 3391 w 117529"/>
                <a:gd name="connsiteY12" fmla="*/ 176927 h 187260"/>
                <a:gd name="connsiteX13" fmla="*/ 151 w 117529"/>
                <a:gd name="connsiteY13" fmla="*/ 187331 h 187260"/>
                <a:gd name="connsiteX14" fmla="*/ 109433 w 117529"/>
                <a:gd name="connsiteY14" fmla="*/ 187331 h 187260"/>
                <a:gd name="connsiteX15" fmla="*/ 117680 w 117529"/>
                <a:gd name="connsiteY15" fmla="*/ 138407 h 187260"/>
                <a:gd name="connsiteX16" fmla="*/ 110316 w 117529"/>
                <a:gd name="connsiteY16" fmla="*/ 138407 h 187260"/>
                <a:gd name="connsiteX17" fmla="*/ 103836 w 117529"/>
                <a:gd name="connsiteY17" fmla="*/ 163431 h 187260"/>
                <a:gd name="connsiteX18" fmla="*/ 75853 w 117529"/>
                <a:gd name="connsiteY18" fmla="*/ 165680 h 187260"/>
                <a:gd name="connsiteX19" fmla="*/ 22832 w 117529"/>
                <a:gd name="connsiteY19" fmla="*/ 165680 h 18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7529" h="187260">
                  <a:moveTo>
                    <a:pt x="22832" y="165680"/>
                  </a:moveTo>
                  <a:lnTo>
                    <a:pt x="54055" y="136720"/>
                  </a:lnTo>
                  <a:cubicBezTo>
                    <a:pt x="100007" y="97918"/>
                    <a:pt x="117680" y="82735"/>
                    <a:pt x="117680" y="54618"/>
                  </a:cubicBezTo>
                  <a:cubicBezTo>
                    <a:pt x="117680" y="22564"/>
                    <a:pt x="91170" y="70"/>
                    <a:pt x="55234" y="70"/>
                  </a:cubicBezTo>
                  <a:cubicBezTo>
                    <a:pt x="21948" y="70"/>
                    <a:pt x="151" y="25938"/>
                    <a:pt x="151" y="50962"/>
                  </a:cubicBezTo>
                  <a:cubicBezTo>
                    <a:pt x="151" y="66708"/>
                    <a:pt x="14879" y="66708"/>
                    <a:pt x="15762" y="66708"/>
                  </a:cubicBezTo>
                  <a:cubicBezTo>
                    <a:pt x="20770" y="66708"/>
                    <a:pt x="31080" y="63334"/>
                    <a:pt x="31080" y="51806"/>
                  </a:cubicBezTo>
                  <a:cubicBezTo>
                    <a:pt x="31080" y="44495"/>
                    <a:pt x="25777" y="37185"/>
                    <a:pt x="15468" y="37185"/>
                  </a:cubicBezTo>
                  <a:cubicBezTo>
                    <a:pt x="13111" y="37185"/>
                    <a:pt x="12522" y="37185"/>
                    <a:pt x="11639" y="37466"/>
                  </a:cubicBezTo>
                  <a:cubicBezTo>
                    <a:pt x="18413" y="19190"/>
                    <a:pt x="34320" y="8787"/>
                    <a:pt x="51404" y="8787"/>
                  </a:cubicBezTo>
                  <a:cubicBezTo>
                    <a:pt x="78209" y="8787"/>
                    <a:pt x="90875" y="31561"/>
                    <a:pt x="90875" y="54618"/>
                  </a:cubicBezTo>
                  <a:cubicBezTo>
                    <a:pt x="90875" y="77111"/>
                    <a:pt x="76147" y="99324"/>
                    <a:pt x="59947" y="116757"/>
                  </a:cubicBezTo>
                  <a:lnTo>
                    <a:pt x="3391" y="176927"/>
                  </a:lnTo>
                  <a:cubicBezTo>
                    <a:pt x="151" y="180020"/>
                    <a:pt x="151" y="180583"/>
                    <a:pt x="151" y="187331"/>
                  </a:cubicBezTo>
                  <a:lnTo>
                    <a:pt x="109433" y="187331"/>
                  </a:lnTo>
                  <a:lnTo>
                    <a:pt x="117680" y="138407"/>
                  </a:lnTo>
                  <a:lnTo>
                    <a:pt x="110316" y="138407"/>
                  </a:lnTo>
                  <a:cubicBezTo>
                    <a:pt x="108844" y="146842"/>
                    <a:pt x="106782" y="159214"/>
                    <a:pt x="103836" y="163431"/>
                  </a:cubicBezTo>
                  <a:cubicBezTo>
                    <a:pt x="101774" y="165680"/>
                    <a:pt x="82333" y="165680"/>
                    <a:pt x="75853" y="165680"/>
                  </a:cubicBezTo>
                  <a:lnTo>
                    <a:pt x="22832" y="165680"/>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6" name="任意形状 16555">
              <a:extLst>
                <a:ext uri="{FF2B5EF4-FFF2-40B4-BE49-F238E27FC236}">
                  <a16:creationId xmlns:a16="http://schemas.microsoft.com/office/drawing/2014/main" id="{8AF1E166-0D07-3639-83BA-2D9084D419D8}"/>
                </a:ext>
              </a:extLst>
            </p:cNvPr>
            <p:cNvSpPr/>
            <p:nvPr>
              <p:custDataLst>
                <p:tags r:id="rId48"/>
              </p:custDataLst>
            </p:nvPr>
          </p:nvSpPr>
          <p:spPr>
            <a:xfrm>
              <a:off x="4902487" y="5464723"/>
              <a:ext cx="151404" cy="127370"/>
            </a:xfrm>
            <a:custGeom>
              <a:avLst/>
              <a:gdLst>
                <a:gd name="connsiteX0" fmla="*/ 94710 w 151404"/>
                <a:gd name="connsiteY0" fmla="*/ 108603 h 127370"/>
                <a:gd name="connsiteX1" fmla="*/ 120926 w 151404"/>
                <a:gd name="connsiteY1" fmla="*/ 127441 h 127370"/>
                <a:gd name="connsiteX2" fmla="*/ 142723 w 151404"/>
                <a:gd name="connsiteY2" fmla="*/ 111977 h 127370"/>
                <a:gd name="connsiteX3" fmla="*/ 151560 w 151404"/>
                <a:gd name="connsiteY3" fmla="*/ 84141 h 127370"/>
                <a:gd name="connsiteX4" fmla="*/ 148025 w 151404"/>
                <a:gd name="connsiteY4" fmla="*/ 81329 h 127370"/>
                <a:gd name="connsiteX5" fmla="*/ 143901 w 151404"/>
                <a:gd name="connsiteY5" fmla="*/ 86390 h 127370"/>
                <a:gd name="connsiteX6" fmla="*/ 121809 w 151404"/>
                <a:gd name="connsiteY6" fmla="*/ 121255 h 127370"/>
                <a:gd name="connsiteX7" fmla="*/ 112678 w 151404"/>
                <a:gd name="connsiteY7" fmla="*/ 108321 h 127370"/>
                <a:gd name="connsiteX8" fmla="*/ 118569 w 151404"/>
                <a:gd name="connsiteY8" fmla="*/ 79080 h 127370"/>
                <a:gd name="connsiteX9" fmla="*/ 126817 w 151404"/>
                <a:gd name="connsiteY9" fmla="*/ 48713 h 127370"/>
                <a:gd name="connsiteX10" fmla="*/ 131824 w 151404"/>
                <a:gd name="connsiteY10" fmla="*/ 29593 h 127370"/>
                <a:gd name="connsiteX11" fmla="*/ 136243 w 151404"/>
                <a:gd name="connsiteY11" fmla="*/ 10755 h 127370"/>
                <a:gd name="connsiteX12" fmla="*/ 127701 w 151404"/>
                <a:gd name="connsiteY12" fmla="*/ 3163 h 127370"/>
                <a:gd name="connsiteX13" fmla="*/ 116213 w 151404"/>
                <a:gd name="connsiteY13" fmla="*/ 13004 h 127370"/>
                <a:gd name="connsiteX14" fmla="*/ 94121 w 151404"/>
                <a:gd name="connsiteY14" fmla="*/ 97637 h 127370"/>
                <a:gd name="connsiteX15" fmla="*/ 60541 w 151404"/>
                <a:gd name="connsiteY15" fmla="*/ 121255 h 127370"/>
                <a:gd name="connsiteX16" fmla="*/ 42278 w 151404"/>
                <a:gd name="connsiteY16" fmla="*/ 98199 h 127370"/>
                <a:gd name="connsiteX17" fmla="*/ 58184 w 151404"/>
                <a:gd name="connsiteY17" fmla="*/ 40840 h 127370"/>
                <a:gd name="connsiteX18" fmla="*/ 63192 w 151404"/>
                <a:gd name="connsiteY18" fmla="*/ 23126 h 127370"/>
                <a:gd name="connsiteX19" fmla="*/ 39038 w 151404"/>
                <a:gd name="connsiteY19" fmla="*/ 70 h 127370"/>
                <a:gd name="connsiteX20" fmla="*/ 156 w 151404"/>
                <a:gd name="connsiteY20" fmla="*/ 43371 h 127370"/>
                <a:gd name="connsiteX21" fmla="*/ 3690 w 151404"/>
                <a:gd name="connsiteY21" fmla="*/ 46182 h 127370"/>
                <a:gd name="connsiteX22" fmla="*/ 8403 w 151404"/>
                <a:gd name="connsiteY22" fmla="*/ 41121 h 127370"/>
                <a:gd name="connsiteX23" fmla="*/ 38154 w 151404"/>
                <a:gd name="connsiteY23" fmla="*/ 6256 h 127370"/>
                <a:gd name="connsiteX24" fmla="*/ 45518 w 151404"/>
                <a:gd name="connsiteY24" fmla="*/ 15535 h 127370"/>
                <a:gd name="connsiteX25" fmla="*/ 40510 w 151404"/>
                <a:gd name="connsiteY25" fmla="*/ 34654 h 127370"/>
                <a:gd name="connsiteX26" fmla="*/ 23426 w 151404"/>
                <a:gd name="connsiteY26" fmla="*/ 93700 h 127370"/>
                <a:gd name="connsiteX27" fmla="*/ 59657 w 151404"/>
                <a:gd name="connsiteY27" fmla="*/ 127441 h 127370"/>
                <a:gd name="connsiteX28" fmla="*/ 94710 w 151404"/>
                <a:gd name="connsiteY28" fmla="*/ 108603 h 12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404" h="127370">
                  <a:moveTo>
                    <a:pt x="94710" y="108603"/>
                  </a:moveTo>
                  <a:cubicBezTo>
                    <a:pt x="97950" y="120131"/>
                    <a:pt x="108259" y="127441"/>
                    <a:pt x="120926" y="127441"/>
                  </a:cubicBezTo>
                  <a:cubicBezTo>
                    <a:pt x="131235" y="127441"/>
                    <a:pt x="138010" y="120974"/>
                    <a:pt x="142723" y="111977"/>
                  </a:cubicBezTo>
                  <a:cubicBezTo>
                    <a:pt x="147731" y="101854"/>
                    <a:pt x="151560" y="84703"/>
                    <a:pt x="151560" y="84141"/>
                  </a:cubicBezTo>
                  <a:cubicBezTo>
                    <a:pt x="151560" y="81329"/>
                    <a:pt x="148909" y="81329"/>
                    <a:pt x="148025" y="81329"/>
                  </a:cubicBezTo>
                  <a:cubicBezTo>
                    <a:pt x="145080" y="81329"/>
                    <a:pt x="144785" y="82454"/>
                    <a:pt x="143901" y="86390"/>
                  </a:cubicBezTo>
                  <a:cubicBezTo>
                    <a:pt x="139778" y="102136"/>
                    <a:pt x="134181" y="121255"/>
                    <a:pt x="121809" y="121255"/>
                  </a:cubicBezTo>
                  <a:cubicBezTo>
                    <a:pt x="115624" y="121255"/>
                    <a:pt x="112678" y="117600"/>
                    <a:pt x="112678" y="108321"/>
                  </a:cubicBezTo>
                  <a:cubicBezTo>
                    <a:pt x="112678" y="102136"/>
                    <a:pt x="116213" y="88921"/>
                    <a:pt x="118569" y="79080"/>
                  </a:cubicBezTo>
                  <a:lnTo>
                    <a:pt x="126817" y="48713"/>
                  </a:lnTo>
                  <a:cubicBezTo>
                    <a:pt x="127701" y="44495"/>
                    <a:pt x="130646" y="33811"/>
                    <a:pt x="131824" y="29593"/>
                  </a:cubicBezTo>
                  <a:cubicBezTo>
                    <a:pt x="133297" y="23126"/>
                    <a:pt x="136243" y="12442"/>
                    <a:pt x="136243" y="10755"/>
                  </a:cubicBezTo>
                  <a:cubicBezTo>
                    <a:pt x="136243" y="5694"/>
                    <a:pt x="132119" y="3163"/>
                    <a:pt x="127701" y="3163"/>
                  </a:cubicBezTo>
                  <a:cubicBezTo>
                    <a:pt x="126228" y="3163"/>
                    <a:pt x="118569" y="3444"/>
                    <a:pt x="116213" y="13004"/>
                  </a:cubicBezTo>
                  <a:cubicBezTo>
                    <a:pt x="110616" y="33530"/>
                    <a:pt x="97655" y="82735"/>
                    <a:pt x="94121" y="97637"/>
                  </a:cubicBezTo>
                  <a:cubicBezTo>
                    <a:pt x="93826" y="98762"/>
                    <a:pt x="82044" y="121255"/>
                    <a:pt x="60541" y="121255"/>
                  </a:cubicBezTo>
                  <a:cubicBezTo>
                    <a:pt x="45223" y="121255"/>
                    <a:pt x="42278" y="108603"/>
                    <a:pt x="42278" y="98199"/>
                  </a:cubicBezTo>
                  <a:cubicBezTo>
                    <a:pt x="42278" y="82454"/>
                    <a:pt x="50526" y="60241"/>
                    <a:pt x="58184" y="40840"/>
                  </a:cubicBezTo>
                  <a:cubicBezTo>
                    <a:pt x="61719" y="32405"/>
                    <a:pt x="63192" y="28469"/>
                    <a:pt x="63192" y="23126"/>
                  </a:cubicBezTo>
                  <a:cubicBezTo>
                    <a:pt x="63192" y="10474"/>
                    <a:pt x="53766" y="70"/>
                    <a:pt x="39038" y="70"/>
                  </a:cubicBezTo>
                  <a:cubicBezTo>
                    <a:pt x="11054" y="70"/>
                    <a:pt x="156" y="40840"/>
                    <a:pt x="156" y="43371"/>
                  </a:cubicBezTo>
                  <a:cubicBezTo>
                    <a:pt x="156" y="46182"/>
                    <a:pt x="3101" y="46182"/>
                    <a:pt x="3690" y="46182"/>
                  </a:cubicBezTo>
                  <a:cubicBezTo>
                    <a:pt x="6636" y="46182"/>
                    <a:pt x="6930" y="45620"/>
                    <a:pt x="8403" y="41121"/>
                  </a:cubicBezTo>
                  <a:cubicBezTo>
                    <a:pt x="15767" y="16659"/>
                    <a:pt x="26961" y="6256"/>
                    <a:pt x="38154" y="6256"/>
                  </a:cubicBezTo>
                  <a:cubicBezTo>
                    <a:pt x="40805" y="6256"/>
                    <a:pt x="45518" y="6537"/>
                    <a:pt x="45518" y="15535"/>
                  </a:cubicBezTo>
                  <a:cubicBezTo>
                    <a:pt x="45518" y="22283"/>
                    <a:pt x="42278" y="30437"/>
                    <a:pt x="40510" y="34654"/>
                  </a:cubicBezTo>
                  <a:cubicBezTo>
                    <a:pt x="29612" y="62490"/>
                    <a:pt x="23426" y="79923"/>
                    <a:pt x="23426" y="93700"/>
                  </a:cubicBezTo>
                  <a:cubicBezTo>
                    <a:pt x="23426" y="120412"/>
                    <a:pt x="43751" y="127441"/>
                    <a:pt x="59657" y="127441"/>
                  </a:cubicBezTo>
                  <a:cubicBezTo>
                    <a:pt x="79098" y="127441"/>
                    <a:pt x="89702" y="114788"/>
                    <a:pt x="94710" y="108603"/>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7" name="任意形状 16556">
              <a:extLst>
                <a:ext uri="{FF2B5EF4-FFF2-40B4-BE49-F238E27FC236}">
                  <a16:creationId xmlns:a16="http://schemas.microsoft.com/office/drawing/2014/main" id="{ACEE460C-A35B-1949-2CAD-72E59E2FC66D}"/>
                </a:ext>
              </a:extLst>
            </p:cNvPr>
            <p:cNvSpPr/>
            <p:nvPr>
              <p:custDataLst>
                <p:tags r:id="rId49"/>
              </p:custDataLst>
            </p:nvPr>
          </p:nvSpPr>
          <p:spPr>
            <a:xfrm>
              <a:off x="5072260" y="5500684"/>
              <a:ext cx="62476" cy="132460"/>
            </a:xfrm>
            <a:custGeom>
              <a:avLst/>
              <a:gdLst>
                <a:gd name="connsiteX0" fmla="*/ 57277 w 62476"/>
                <a:gd name="connsiteY0" fmla="*/ 7551 h 132460"/>
                <a:gd name="connsiteX1" fmla="*/ 49029 w 62476"/>
                <a:gd name="connsiteY1" fmla="*/ 72 h 132460"/>
                <a:gd name="connsiteX2" fmla="*/ 37482 w 62476"/>
                <a:gd name="connsiteY2" fmla="*/ 10897 h 132460"/>
                <a:gd name="connsiteX3" fmla="*/ 45730 w 62476"/>
                <a:gd name="connsiteY3" fmla="*/ 18376 h 132460"/>
                <a:gd name="connsiteX4" fmla="*/ 57277 w 62476"/>
                <a:gd name="connsiteY4" fmla="*/ 7551 h 132460"/>
                <a:gd name="connsiteX5" fmla="*/ 15213 w 62476"/>
                <a:gd name="connsiteY5" fmla="*/ 107536 h 132460"/>
                <a:gd name="connsiteX6" fmla="*/ 13358 w 62476"/>
                <a:gd name="connsiteY6" fmla="*/ 115802 h 132460"/>
                <a:gd name="connsiteX7" fmla="*/ 32946 w 62476"/>
                <a:gd name="connsiteY7" fmla="*/ 132532 h 132460"/>
                <a:gd name="connsiteX8" fmla="*/ 62638 w 62476"/>
                <a:gd name="connsiteY8" fmla="*/ 102418 h 132460"/>
                <a:gd name="connsiteX9" fmla="*/ 59339 w 62476"/>
                <a:gd name="connsiteY9" fmla="*/ 99860 h 132460"/>
                <a:gd name="connsiteX10" fmla="*/ 55421 w 62476"/>
                <a:gd name="connsiteY10" fmla="*/ 103206 h 132460"/>
                <a:gd name="connsiteX11" fmla="*/ 33565 w 62476"/>
                <a:gd name="connsiteY11" fmla="*/ 127021 h 132460"/>
                <a:gd name="connsiteX12" fmla="*/ 28410 w 62476"/>
                <a:gd name="connsiteY12" fmla="*/ 120132 h 132460"/>
                <a:gd name="connsiteX13" fmla="*/ 31709 w 62476"/>
                <a:gd name="connsiteY13" fmla="*/ 107536 h 132460"/>
                <a:gd name="connsiteX14" fmla="*/ 38307 w 62476"/>
                <a:gd name="connsiteY14" fmla="*/ 91790 h 132460"/>
                <a:gd name="connsiteX15" fmla="*/ 48410 w 62476"/>
                <a:gd name="connsiteY15" fmla="*/ 66794 h 132460"/>
                <a:gd name="connsiteX16" fmla="*/ 49648 w 62476"/>
                <a:gd name="connsiteY16" fmla="*/ 60496 h 132460"/>
                <a:gd name="connsiteX17" fmla="*/ 30059 w 62476"/>
                <a:gd name="connsiteY17" fmla="*/ 43766 h 132460"/>
                <a:gd name="connsiteX18" fmla="*/ 161 w 62476"/>
                <a:gd name="connsiteY18" fmla="*/ 73879 h 132460"/>
                <a:gd name="connsiteX19" fmla="*/ 3667 w 62476"/>
                <a:gd name="connsiteY19" fmla="*/ 76438 h 132460"/>
                <a:gd name="connsiteX20" fmla="*/ 7378 w 62476"/>
                <a:gd name="connsiteY20" fmla="*/ 73289 h 132460"/>
                <a:gd name="connsiteX21" fmla="*/ 29441 w 62476"/>
                <a:gd name="connsiteY21" fmla="*/ 49277 h 132460"/>
                <a:gd name="connsiteX22" fmla="*/ 34595 w 62476"/>
                <a:gd name="connsiteY22" fmla="*/ 56165 h 132460"/>
                <a:gd name="connsiteX23" fmla="*/ 28204 w 62476"/>
                <a:gd name="connsiteY23" fmla="*/ 75848 h 132460"/>
                <a:gd name="connsiteX24" fmla="*/ 15213 w 62476"/>
                <a:gd name="connsiteY24" fmla="*/ 107536 h 1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476" h="132460">
                  <a:moveTo>
                    <a:pt x="57277" y="7551"/>
                  </a:moveTo>
                  <a:cubicBezTo>
                    <a:pt x="57277" y="4402"/>
                    <a:pt x="54802" y="72"/>
                    <a:pt x="49029" y="72"/>
                  </a:cubicBezTo>
                  <a:cubicBezTo>
                    <a:pt x="43462" y="72"/>
                    <a:pt x="37482" y="5189"/>
                    <a:pt x="37482" y="10897"/>
                  </a:cubicBezTo>
                  <a:cubicBezTo>
                    <a:pt x="37482" y="14243"/>
                    <a:pt x="40163" y="18376"/>
                    <a:pt x="45730" y="18376"/>
                  </a:cubicBezTo>
                  <a:cubicBezTo>
                    <a:pt x="51709" y="18376"/>
                    <a:pt x="57277" y="12865"/>
                    <a:pt x="57277" y="7551"/>
                  </a:cubicBezTo>
                  <a:close/>
                  <a:moveTo>
                    <a:pt x="15213" y="107536"/>
                  </a:moveTo>
                  <a:cubicBezTo>
                    <a:pt x="14389" y="110094"/>
                    <a:pt x="13358" y="112456"/>
                    <a:pt x="13358" y="115802"/>
                  </a:cubicBezTo>
                  <a:cubicBezTo>
                    <a:pt x="13358" y="125053"/>
                    <a:pt x="21605" y="132532"/>
                    <a:pt x="32946" y="132532"/>
                  </a:cubicBezTo>
                  <a:cubicBezTo>
                    <a:pt x="53565" y="132532"/>
                    <a:pt x="62638" y="105371"/>
                    <a:pt x="62638" y="102418"/>
                  </a:cubicBezTo>
                  <a:cubicBezTo>
                    <a:pt x="62638" y="99860"/>
                    <a:pt x="59957" y="99860"/>
                    <a:pt x="59339" y="99860"/>
                  </a:cubicBezTo>
                  <a:cubicBezTo>
                    <a:pt x="56452" y="99860"/>
                    <a:pt x="56246" y="101041"/>
                    <a:pt x="55421" y="103206"/>
                  </a:cubicBezTo>
                  <a:cubicBezTo>
                    <a:pt x="50679" y="118951"/>
                    <a:pt x="41606" y="127021"/>
                    <a:pt x="33565" y="127021"/>
                  </a:cubicBezTo>
                  <a:cubicBezTo>
                    <a:pt x="29441" y="127021"/>
                    <a:pt x="28410" y="124462"/>
                    <a:pt x="28410" y="120132"/>
                  </a:cubicBezTo>
                  <a:cubicBezTo>
                    <a:pt x="28410" y="115605"/>
                    <a:pt x="29853" y="111866"/>
                    <a:pt x="31709" y="107536"/>
                  </a:cubicBezTo>
                  <a:cubicBezTo>
                    <a:pt x="33771" y="102221"/>
                    <a:pt x="36039" y="96907"/>
                    <a:pt x="38307" y="91790"/>
                  </a:cubicBezTo>
                  <a:cubicBezTo>
                    <a:pt x="40163" y="87066"/>
                    <a:pt x="47586" y="69156"/>
                    <a:pt x="48410" y="66794"/>
                  </a:cubicBezTo>
                  <a:cubicBezTo>
                    <a:pt x="49029" y="64826"/>
                    <a:pt x="49648" y="62464"/>
                    <a:pt x="49648" y="60496"/>
                  </a:cubicBezTo>
                  <a:cubicBezTo>
                    <a:pt x="49648" y="51245"/>
                    <a:pt x="41400" y="43766"/>
                    <a:pt x="30059" y="43766"/>
                  </a:cubicBezTo>
                  <a:cubicBezTo>
                    <a:pt x="9646" y="43766"/>
                    <a:pt x="161" y="70533"/>
                    <a:pt x="161" y="73879"/>
                  </a:cubicBezTo>
                  <a:cubicBezTo>
                    <a:pt x="161" y="76438"/>
                    <a:pt x="3048" y="76438"/>
                    <a:pt x="3667" y="76438"/>
                  </a:cubicBezTo>
                  <a:cubicBezTo>
                    <a:pt x="6553" y="76438"/>
                    <a:pt x="6759" y="75454"/>
                    <a:pt x="7378" y="73289"/>
                  </a:cubicBezTo>
                  <a:cubicBezTo>
                    <a:pt x="12739" y="56362"/>
                    <a:pt x="21812" y="49277"/>
                    <a:pt x="29441" y="49277"/>
                  </a:cubicBezTo>
                  <a:cubicBezTo>
                    <a:pt x="32740" y="49277"/>
                    <a:pt x="34595" y="50851"/>
                    <a:pt x="34595" y="56165"/>
                  </a:cubicBezTo>
                  <a:cubicBezTo>
                    <a:pt x="34595" y="60692"/>
                    <a:pt x="33358" y="63645"/>
                    <a:pt x="28204" y="75848"/>
                  </a:cubicBezTo>
                  <a:lnTo>
                    <a:pt x="15213" y="10753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8" name="任意形状 16557">
              <a:extLst>
                <a:ext uri="{FF2B5EF4-FFF2-40B4-BE49-F238E27FC236}">
                  <a16:creationId xmlns:a16="http://schemas.microsoft.com/office/drawing/2014/main" id="{577AA9D2-CEC1-76B8-893D-1CC9DAE41161}"/>
                </a:ext>
              </a:extLst>
            </p:cNvPr>
            <p:cNvSpPr/>
            <p:nvPr>
              <p:custDataLst>
                <p:tags r:id="rId50"/>
              </p:custDataLst>
            </p:nvPr>
          </p:nvSpPr>
          <p:spPr>
            <a:xfrm>
              <a:off x="5169003" y="5608542"/>
              <a:ext cx="26186" cy="60620"/>
            </a:xfrm>
            <a:custGeom>
              <a:avLst/>
              <a:gdLst>
                <a:gd name="connsiteX0" fmla="*/ 20577 w 26186"/>
                <a:gd name="connsiteY0" fmla="*/ 19557 h 60620"/>
                <a:gd name="connsiteX1" fmla="*/ 4494 w 26186"/>
                <a:gd name="connsiteY1" fmla="*/ 55575 h 60620"/>
                <a:gd name="connsiteX2" fmla="*/ 3051 w 26186"/>
                <a:gd name="connsiteY2" fmla="*/ 57937 h 60620"/>
                <a:gd name="connsiteX3" fmla="*/ 5938 w 26186"/>
                <a:gd name="connsiteY3" fmla="*/ 60692 h 60620"/>
                <a:gd name="connsiteX4" fmla="*/ 26351 w 26186"/>
                <a:gd name="connsiteY4" fmla="*/ 21525 h 60620"/>
                <a:gd name="connsiteX5" fmla="*/ 11917 w 26186"/>
                <a:gd name="connsiteY5" fmla="*/ 72 h 60620"/>
                <a:gd name="connsiteX6" fmla="*/ 164 w 26186"/>
                <a:gd name="connsiteY6" fmla="*/ 11290 h 60620"/>
                <a:gd name="connsiteX7" fmla="*/ 12123 w 26186"/>
                <a:gd name="connsiteY7" fmla="*/ 22706 h 60620"/>
                <a:gd name="connsiteX8" fmla="*/ 20577 w 26186"/>
                <a:gd name="connsiteY8" fmla="*/ 19557 h 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86" h="60620">
                  <a:moveTo>
                    <a:pt x="20577" y="19557"/>
                  </a:moveTo>
                  <a:cubicBezTo>
                    <a:pt x="20577" y="30382"/>
                    <a:pt x="18515" y="42979"/>
                    <a:pt x="4494" y="55575"/>
                  </a:cubicBezTo>
                  <a:cubicBezTo>
                    <a:pt x="3669" y="56362"/>
                    <a:pt x="3051" y="56953"/>
                    <a:pt x="3051" y="57937"/>
                  </a:cubicBezTo>
                  <a:cubicBezTo>
                    <a:pt x="3051" y="59315"/>
                    <a:pt x="4700" y="60692"/>
                    <a:pt x="5938" y="60692"/>
                  </a:cubicBezTo>
                  <a:cubicBezTo>
                    <a:pt x="8824" y="60692"/>
                    <a:pt x="26351" y="44947"/>
                    <a:pt x="26351" y="21525"/>
                  </a:cubicBezTo>
                  <a:cubicBezTo>
                    <a:pt x="26351" y="9322"/>
                    <a:pt x="21402" y="72"/>
                    <a:pt x="11917" y="72"/>
                  </a:cubicBezTo>
                  <a:cubicBezTo>
                    <a:pt x="5113" y="72"/>
                    <a:pt x="164" y="5189"/>
                    <a:pt x="164" y="11290"/>
                  </a:cubicBezTo>
                  <a:cubicBezTo>
                    <a:pt x="164" y="17589"/>
                    <a:pt x="4907" y="22706"/>
                    <a:pt x="12123" y="22706"/>
                  </a:cubicBezTo>
                  <a:cubicBezTo>
                    <a:pt x="17072" y="22706"/>
                    <a:pt x="20371" y="19557"/>
                    <a:pt x="20577" y="19557"/>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59" name="任意形状 16558">
              <a:extLst>
                <a:ext uri="{FF2B5EF4-FFF2-40B4-BE49-F238E27FC236}">
                  <a16:creationId xmlns:a16="http://schemas.microsoft.com/office/drawing/2014/main" id="{7B589526-0A19-98F1-35C3-3DEE7E0E3523}"/>
                </a:ext>
              </a:extLst>
            </p:cNvPr>
            <p:cNvSpPr/>
            <p:nvPr>
              <p:custDataLst>
                <p:tags r:id="rId51"/>
              </p:custDataLst>
            </p:nvPr>
          </p:nvSpPr>
          <p:spPr>
            <a:xfrm>
              <a:off x="5215868" y="5500684"/>
              <a:ext cx="90518" cy="170643"/>
            </a:xfrm>
            <a:custGeom>
              <a:avLst/>
              <a:gdLst>
                <a:gd name="connsiteX0" fmla="*/ 90685 w 90518"/>
                <a:gd name="connsiteY0" fmla="*/ 7551 h 170643"/>
                <a:gd name="connsiteX1" fmla="*/ 82437 w 90518"/>
                <a:gd name="connsiteY1" fmla="*/ 72 h 170643"/>
                <a:gd name="connsiteX2" fmla="*/ 70891 w 90518"/>
                <a:gd name="connsiteY2" fmla="*/ 10897 h 170643"/>
                <a:gd name="connsiteX3" fmla="*/ 79138 w 90518"/>
                <a:gd name="connsiteY3" fmla="*/ 18376 h 170643"/>
                <a:gd name="connsiteX4" fmla="*/ 90685 w 90518"/>
                <a:gd name="connsiteY4" fmla="*/ 7551 h 170643"/>
                <a:gd name="connsiteX5" fmla="*/ 46972 w 90518"/>
                <a:gd name="connsiteY5" fmla="*/ 140208 h 170643"/>
                <a:gd name="connsiteX6" fmla="*/ 20373 w 90518"/>
                <a:gd name="connsiteY6" fmla="*/ 165204 h 170643"/>
                <a:gd name="connsiteX7" fmla="*/ 12950 w 90518"/>
                <a:gd name="connsiteY7" fmla="*/ 164023 h 170643"/>
                <a:gd name="connsiteX8" fmla="*/ 19961 w 90518"/>
                <a:gd name="connsiteY8" fmla="*/ 153985 h 170643"/>
                <a:gd name="connsiteX9" fmla="*/ 11919 w 90518"/>
                <a:gd name="connsiteY9" fmla="*/ 146703 h 170643"/>
                <a:gd name="connsiteX10" fmla="*/ 166 w 90518"/>
                <a:gd name="connsiteY10" fmla="*/ 158315 h 170643"/>
                <a:gd name="connsiteX11" fmla="*/ 20580 w 90518"/>
                <a:gd name="connsiteY11" fmla="*/ 170715 h 170643"/>
                <a:gd name="connsiteX12" fmla="*/ 63468 w 90518"/>
                <a:gd name="connsiteY12" fmla="*/ 139617 h 170643"/>
                <a:gd name="connsiteX13" fmla="*/ 82025 w 90518"/>
                <a:gd name="connsiteY13" fmla="*/ 69156 h 170643"/>
                <a:gd name="connsiteX14" fmla="*/ 83056 w 90518"/>
                <a:gd name="connsiteY14" fmla="*/ 62267 h 170643"/>
                <a:gd name="connsiteX15" fmla="*/ 60993 w 90518"/>
                <a:gd name="connsiteY15" fmla="*/ 43766 h 170643"/>
                <a:gd name="connsiteX16" fmla="*/ 24910 w 90518"/>
                <a:gd name="connsiteY16" fmla="*/ 73879 h 170643"/>
                <a:gd name="connsiteX17" fmla="*/ 28415 w 90518"/>
                <a:gd name="connsiteY17" fmla="*/ 76438 h 170643"/>
                <a:gd name="connsiteX18" fmla="*/ 32539 w 90518"/>
                <a:gd name="connsiteY18" fmla="*/ 72895 h 170643"/>
                <a:gd name="connsiteX19" fmla="*/ 60375 w 90518"/>
                <a:gd name="connsiteY19" fmla="*/ 49277 h 170643"/>
                <a:gd name="connsiteX20" fmla="*/ 67385 w 90518"/>
                <a:gd name="connsiteY20" fmla="*/ 58921 h 170643"/>
                <a:gd name="connsiteX21" fmla="*/ 66767 w 90518"/>
                <a:gd name="connsiteY21" fmla="*/ 64826 h 170643"/>
                <a:gd name="connsiteX22" fmla="*/ 46972 w 90518"/>
                <a:gd name="connsiteY22" fmla="*/ 140208 h 17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518" h="170643">
                  <a:moveTo>
                    <a:pt x="90685" y="7551"/>
                  </a:moveTo>
                  <a:cubicBezTo>
                    <a:pt x="90685" y="4205"/>
                    <a:pt x="88005" y="72"/>
                    <a:pt x="82437" y="72"/>
                  </a:cubicBezTo>
                  <a:cubicBezTo>
                    <a:pt x="76458" y="72"/>
                    <a:pt x="70891" y="5583"/>
                    <a:pt x="70891" y="10897"/>
                  </a:cubicBezTo>
                  <a:cubicBezTo>
                    <a:pt x="70891" y="14046"/>
                    <a:pt x="73365" y="18376"/>
                    <a:pt x="79138" y="18376"/>
                  </a:cubicBezTo>
                  <a:cubicBezTo>
                    <a:pt x="84706" y="18376"/>
                    <a:pt x="90685" y="13259"/>
                    <a:pt x="90685" y="7551"/>
                  </a:cubicBezTo>
                  <a:close/>
                  <a:moveTo>
                    <a:pt x="46972" y="140208"/>
                  </a:moveTo>
                  <a:cubicBezTo>
                    <a:pt x="43467" y="153788"/>
                    <a:pt x="32539" y="165204"/>
                    <a:pt x="20373" y="165204"/>
                  </a:cubicBezTo>
                  <a:cubicBezTo>
                    <a:pt x="17693" y="165204"/>
                    <a:pt x="15219" y="164810"/>
                    <a:pt x="12950" y="164023"/>
                  </a:cubicBezTo>
                  <a:cubicBezTo>
                    <a:pt x="18311" y="161661"/>
                    <a:pt x="19961" y="156938"/>
                    <a:pt x="19961" y="153985"/>
                  </a:cubicBezTo>
                  <a:cubicBezTo>
                    <a:pt x="19961" y="149262"/>
                    <a:pt x="16043" y="146703"/>
                    <a:pt x="11919" y="146703"/>
                  </a:cubicBezTo>
                  <a:cubicBezTo>
                    <a:pt x="5527" y="146703"/>
                    <a:pt x="166" y="152017"/>
                    <a:pt x="166" y="158315"/>
                  </a:cubicBezTo>
                  <a:cubicBezTo>
                    <a:pt x="166" y="165794"/>
                    <a:pt x="8208" y="170715"/>
                    <a:pt x="20580" y="170715"/>
                  </a:cubicBezTo>
                  <a:cubicBezTo>
                    <a:pt x="32951" y="170715"/>
                    <a:pt x="57076" y="163629"/>
                    <a:pt x="63468" y="139617"/>
                  </a:cubicBezTo>
                  <a:lnTo>
                    <a:pt x="82025" y="69156"/>
                  </a:lnTo>
                  <a:cubicBezTo>
                    <a:pt x="82644" y="66991"/>
                    <a:pt x="83056" y="65219"/>
                    <a:pt x="83056" y="62267"/>
                  </a:cubicBezTo>
                  <a:cubicBezTo>
                    <a:pt x="83056" y="51442"/>
                    <a:pt x="73365" y="43766"/>
                    <a:pt x="60993" y="43766"/>
                  </a:cubicBezTo>
                  <a:cubicBezTo>
                    <a:pt x="38106" y="43766"/>
                    <a:pt x="24910" y="71124"/>
                    <a:pt x="24910" y="73879"/>
                  </a:cubicBezTo>
                  <a:cubicBezTo>
                    <a:pt x="24910" y="76438"/>
                    <a:pt x="27796" y="76438"/>
                    <a:pt x="28415" y="76438"/>
                  </a:cubicBezTo>
                  <a:cubicBezTo>
                    <a:pt x="30889" y="76438"/>
                    <a:pt x="31095" y="75848"/>
                    <a:pt x="32539" y="72895"/>
                  </a:cubicBezTo>
                  <a:cubicBezTo>
                    <a:pt x="37694" y="61480"/>
                    <a:pt x="48416" y="49277"/>
                    <a:pt x="60375" y="49277"/>
                  </a:cubicBezTo>
                  <a:cubicBezTo>
                    <a:pt x="65530" y="49277"/>
                    <a:pt x="67385" y="52623"/>
                    <a:pt x="67385" y="58921"/>
                  </a:cubicBezTo>
                  <a:cubicBezTo>
                    <a:pt x="67385" y="61086"/>
                    <a:pt x="66973" y="63841"/>
                    <a:pt x="66767" y="64826"/>
                  </a:cubicBezTo>
                  <a:lnTo>
                    <a:pt x="46972" y="140208"/>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0" name="任意形状 16559">
              <a:extLst>
                <a:ext uri="{FF2B5EF4-FFF2-40B4-BE49-F238E27FC236}">
                  <a16:creationId xmlns:a16="http://schemas.microsoft.com/office/drawing/2014/main" id="{F9D408A2-F8BC-EFD1-6D8A-C1E784BE7B45}"/>
                </a:ext>
              </a:extLst>
            </p:cNvPr>
            <p:cNvSpPr/>
            <p:nvPr>
              <p:custDataLst>
                <p:tags r:id="rId52"/>
              </p:custDataLst>
            </p:nvPr>
          </p:nvSpPr>
          <p:spPr>
            <a:xfrm>
              <a:off x="5421934" y="5425078"/>
              <a:ext cx="195883" cy="187260"/>
            </a:xfrm>
            <a:custGeom>
              <a:avLst/>
              <a:gdLst>
                <a:gd name="connsiteX0" fmla="*/ 104153 w 195883"/>
                <a:gd name="connsiteY0" fmla="*/ 99324 h 187260"/>
                <a:gd name="connsiteX1" fmla="*/ 186335 w 195883"/>
                <a:gd name="connsiteY1" fmla="*/ 99324 h 187260"/>
                <a:gd name="connsiteX2" fmla="*/ 196056 w 195883"/>
                <a:gd name="connsiteY2" fmla="*/ 93700 h 187260"/>
                <a:gd name="connsiteX3" fmla="*/ 186335 w 195883"/>
                <a:gd name="connsiteY3" fmla="*/ 88077 h 187260"/>
                <a:gd name="connsiteX4" fmla="*/ 104153 w 195883"/>
                <a:gd name="connsiteY4" fmla="*/ 88077 h 187260"/>
                <a:gd name="connsiteX5" fmla="*/ 104153 w 195883"/>
                <a:gd name="connsiteY5" fmla="*/ 9349 h 187260"/>
                <a:gd name="connsiteX6" fmla="*/ 98262 w 195883"/>
                <a:gd name="connsiteY6" fmla="*/ 70 h 187260"/>
                <a:gd name="connsiteX7" fmla="*/ 92371 w 195883"/>
                <a:gd name="connsiteY7" fmla="*/ 9349 h 187260"/>
                <a:gd name="connsiteX8" fmla="*/ 92371 w 195883"/>
                <a:gd name="connsiteY8" fmla="*/ 88077 h 187260"/>
                <a:gd name="connsiteX9" fmla="*/ 9893 w 195883"/>
                <a:gd name="connsiteY9" fmla="*/ 88077 h 187260"/>
                <a:gd name="connsiteX10" fmla="*/ 173 w 195883"/>
                <a:gd name="connsiteY10" fmla="*/ 93700 h 187260"/>
                <a:gd name="connsiteX11" fmla="*/ 9893 w 195883"/>
                <a:gd name="connsiteY11" fmla="*/ 99324 h 187260"/>
                <a:gd name="connsiteX12" fmla="*/ 92371 w 195883"/>
                <a:gd name="connsiteY12" fmla="*/ 99324 h 187260"/>
                <a:gd name="connsiteX13" fmla="*/ 92371 w 195883"/>
                <a:gd name="connsiteY13" fmla="*/ 178052 h 187260"/>
                <a:gd name="connsiteX14" fmla="*/ 98262 w 195883"/>
                <a:gd name="connsiteY14" fmla="*/ 187331 h 187260"/>
                <a:gd name="connsiteX15" fmla="*/ 104153 w 195883"/>
                <a:gd name="connsiteY15" fmla="*/ 178052 h 187260"/>
                <a:gd name="connsiteX16" fmla="*/ 104153 w 195883"/>
                <a:gd name="connsiteY16" fmla="*/ 99324 h 18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883" h="187260">
                  <a:moveTo>
                    <a:pt x="104153" y="99324"/>
                  </a:moveTo>
                  <a:lnTo>
                    <a:pt x="186335" y="99324"/>
                  </a:lnTo>
                  <a:cubicBezTo>
                    <a:pt x="190459" y="99324"/>
                    <a:pt x="196056" y="99324"/>
                    <a:pt x="196056" y="93700"/>
                  </a:cubicBezTo>
                  <a:cubicBezTo>
                    <a:pt x="196056" y="88077"/>
                    <a:pt x="190459" y="88077"/>
                    <a:pt x="186335" y="88077"/>
                  </a:cubicBezTo>
                  <a:lnTo>
                    <a:pt x="104153" y="88077"/>
                  </a:lnTo>
                  <a:lnTo>
                    <a:pt x="104153" y="9349"/>
                  </a:lnTo>
                  <a:cubicBezTo>
                    <a:pt x="104153" y="5412"/>
                    <a:pt x="104153" y="70"/>
                    <a:pt x="98262" y="70"/>
                  </a:cubicBezTo>
                  <a:cubicBezTo>
                    <a:pt x="92371" y="70"/>
                    <a:pt x="92371" y="5412"/>
                    <a:pt x="92371" y="9349"/>
                  </a:cubicBezTo>
                  <a:lnTo>
                    <a:pt x="92371" y="88077"/>
                  </a:lnTo>
                  <a:lnTo>
                    <a:pt x="9893" y="88077"/>
                  </a:lnTo>
                  <a:cubicBezTo>
                    <a:pt x="5770" y="88077"/>
                    <a:pt x="173" y="88077"/>
                    <a:pt x="173" y="93700"/>
                  </a:cubicBezTo>
                  <a:cubicBezTo>
                    <a:pt x="173" y="99324"/>
                    <a:pt x="5770" y="99324"/>
                    <a:pt x="9893" y="99324"/>
                  </a:cubicBezTo>
                  <a:lnTo>
                    <a:pt x="92371" y="99324"/>
                  </a:lnTo>
                  <a:lnTo>
                    <a:pt x="92371" y="178052"/>
                  </a:lnTo>
                  <a:cubicBezTo>
                    <a:pt x="92371" y="181988"/>
                    <a:pt x="92371" y="187331"/>
                    <a:pt x="98262" y="187331"/>
                  </a:cubicBezTo>
                  <a:cubicBezTo>
                    <a:pt x="104153" y="187331"/>
                    <a:pt x="104153" y="181988"/>
                    <a:pt x="104153" y="178052"/>
                  </a:cubicBezTo>
                  <a:lnTo>
                    <a:pt x="104153" y="99324"/>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1" name="任意形状 16560">
              <a:extLst>
                <a:ext uri="{FF2B5EF4-FFF2-40B4-BE49-F238E27FC236}">
                  <a16:creationId xmlns:a16="http://schemas.microsoft.com/office/drawing/2014/main" id="{2E0792E8-82A7-6076-E360-6C145C39E4BF}"/>
                </a:ext>
              </a:extLst>
            </p:cNvPr>
            <p:cNvSpPr/>
            <p:nvPr>
              <p:custDataLst>
                <p:tags r:id="rId53"/>
              </p:custDataLst>
            </p:nvPr>
          </p:nvSpPr>
          <p:spPr>
            <a:xfrm>
              <a:off x="5708541" y="5464723"/>
              <a:ext cx="151404" cy="127370"/>
            </a:xfrm>
            <a:custGeom>
              <a:avLst/>
              <a:gdLst>
                <a:gd name="connsiteX0" fmla="*/ 94737 w 151404"/>
                <a:gd name="connsiteY0" fmla="*/ 108603 h 127370"/>
                <a:gd name="connsiteX1" fmla="*/ 120953 w 151404"/>
                <a:gd name="connsiteY1" fmla="*/ 127441 h 127370"/>
                <a:gd name="connsiteX2" fmla="*/ 142750 w 151404"/>
                <a:gd name="connsiteY2" fmla="*/ 111977 h 127370"/>
                <a:gd name="connsiteX3" fmla="*/ 151587 w 151404"/>
                <a:gd name="connsiteY3" fmla="*/ 84141 h 127370"/>
                <a:gd name="connsiteX4" fmla="*/ 148053 w 151404"/>
                <a:gd name="connsiteY4" fmla="*/ 81329 h 127370"/>
                <a:gd name="connsiteX5" fmla="*/ 143929 w 151404"/>
                <a:gd name="connsiteY5" fmla="*/ 86390 h 127370"/>
                <a:gd name="connsiteX6" fmla="*/ 121837 w 151404"/>
                <a:gd name="connsiteY6" fmla="*/ 121255 h 127370"/>
                <a:gd name="connsiteX7" fmla="*/ 112705 w 151404"/>
                <a:gd name="connsiteY7" fmla="*/ 108321 h 127370"/>
                <a:gd name="connsiteX8" fmla="*/ 118596 w 151404"/>
                <a:gd name="connsiteY8" fmla="*/ 79080 h 127370"/>
                <a:gd name="connsiteX9" fmla="*/ 126844 w 151404"/>
                <a:gd name="connsiteY9" fmla="*/ 48713 h 127370"/>
                <a:gd name="connsiteX10" fmla="*/ 131852 w 151404"/>
                <a:gd name="connsiteY10" fmla="*/ 29593 h 127370"/>
                <a:gd name="connsiteX11" fmla="*/ 136270 w 151404"/>
                <a:gd name="connsiteY11" fmla="*/ 10755 h 127370"/>
                <a:gd name="connsiteX12" fmla="*/ 127728 w 151404"/>
                <a:gd name="connsiteY12" fmla="*/ 3163 h 127370"/>
                <a:gd name="connsiteX13" fmla="*/ 116240 w 151404"/>
                <a:gd name="connsiteY13" fmla="*/ 13004 h 127370"/>
                <a:gd name="connsiteX14" fmla="*/ 94148 w 151404"/>
                <a:gd name="connsiteY14" fmla="*/ 97637 h 127370"/>
                <a:gd name="connsiteX15" fmla="*/ 60568 w 151404"/>
                <a:gd name="connsiteY15" fmla="*/ 121255 h 127370"/>
                <a:gd name="connsiteX16" fmla="*/ 42305 w 151404"/>
                <a:gd name="connsiteY16" fmla="*/ 98199 h 127370"/>
                <a:gd name="connsiteX17" fmla="*/ 58211 w 151404"/>
                <a:gd name="connsiteY17" fmla="*/ 40840 h 127370"/>
                <a:gd name="connsiteX18" fmla="*/ 63219 w 151404"/>
                <a:gd name="connsiteY18" fmla="*/ 23126 h 127370"/>
                <a:gd name="connsiteX19" fmla="*/ 39065 w 151404"/>
                <a:gd name="connsiteY19" fmla="*/ 70 h 127370"/>
                <a:gd name="connsiteX20" fmla="*/ 183 w 151404"/>
                <a:gd name="connsiteY20" fmla="*/ 43371 h 127370"/>
                <a:gd name="connsiteX21" fmla="*/ 3718 w 151404"/>
                <a:gd name="connsiteY21" fmla="*/ 46182 h 127370"/>
                <a:gd name="connsiteX22" fmla="*/ 8431 w 151404"/>
                <a:gd name="connsiteY22" fmla="*/ 41121 h 127370"/>
                <a:gd name="connsiteX23" fmla="*/ 38181 w 151404"/>
                <a:gd name="connsiteY23" fmla="*/ 6256 h 127370"/>
                <a:gd name="connsiteX24" fmla="*/ 45545 w 151404"/>
                <a:gd name="connsiteY24" fmla="*/ 15535 h 127370"/>
                <a:gd name="connsiteX25" fmla="*/ 40538 w 151404"/>
                <a:gd name="connsiteY25" fmla="*/ 34654 h 127370"/>
                <a:gd name="connsiteX26" fmla="*/ 23453 w 151404"/>
                <a:gd name="connsiteY26" fmla="*/ 93700 h 127370"/>
                <a:gd name="connsiteX27" fmla="*/ 59684 w 151404"/>
                <a:gd name="connsiteY27" fmla="*/ 127441 h 127370"/>
                <a:gd name="connsiteX28" fmla="*/ 94737 w 151404"/>
                <a:gd name="connsiteY28" fmla="*/ 108603 h 12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404" h="127370">
                  <a:moveTo>
                    <a:pt x="94737" y="108603"/>
                  </a:moveTo>
                  <a:cubicBezTo>
                    <a:pt x="97977" y="120131"/>
                    <a:pt x="108287" y="127441"/>
                    <a:pt x="120953" y="127441"/>
                  </a:cubicBezTo>
                  <a:cubicBezTo>
                    <a:pt x="131263" y="127441"/>
                    <a:pt x="138037" y="120974"/>
                    <a:pt x="142750" y="111977"/>
                  </a:cubicBezTo>
                  <a:cubicBezTo>
                    <a:pt x="147758" y="101854"/>
                    <a:pt x="151587" y="84703"/>
                    <a:pt x="151587" y="84141"/>
                  </a:cubicBezTo>
                  <a:cubicBezTo>
                    <a:pt x="151587" y="81329"/>
                    <a:pt x="148936" y="81329"/>
                    <a:pt x="148053" y="81329"/>
                  </a:cubicBezTo>
                  <a:cubicBezTo>
                    <a:pt x="145107" y="81329"/>
                    <a:pt x="144812" y="82454"/>
                    <a:pt x="143929" y="86390"/>
                  </a:cubicBezTo>
                  <a:cubicBezTo>
                    <a:pt x="139805" y="102136"/>
                    <a:pt x="134208" y="121255"/>
                    <a:pt x="121837" y="121255"/>
                  </a:cubicBezTo>
                  <a:cubicBezTo>
                    <a:pt x="115651" y="121255"/>
                    <a:pt x="112705" y="117600"/>
                    <a:pt x="112705" y="108321"/>
                  </a:cubicBezTo>
                  <a:cubicBezTo>
                    <a:pt x="112705" y="102136"/>
                    <a:pt x="116240" y="88921"/>
                    <a:pt x="118596" y="79080"/>
                  </a:cubicBezTo>
                  <a:lnTo>
                    <a:pt x="126844" y="48713"/>
                  </a:lnTo>
                  <a:cubicBezTo>
                    <a:pt x="127728" y="44495"/>
                    <a:pt x="130673" y="33811"/>
                    <a:pt x="131852" y="29593"/>
                  </a:cubicBezTo>
                  <a:cubicBezTo>
                    <a:pt x="133324" y="23126"/>
                    <a:pt x="136270" y="12442"/>
                    <a:pt x="136270" y="10755"/>
                  </a:cubicBezTo>
                  <a:cubicBezTo>
                    <a:pt x="136270" y="5694"/>
                    <a:pt x="132146" y="3163"/>
                    <a:pt x="127728" y="3163"/>
                  </a:cubicBezTo>
                  <a:cubicBezTo>
                    <a:pt x="126255" y="3163"/>
                    <a:pt x="118596" y="3444"/>
                    <a:pt x="116240" y="13004"/>
                  </a:cubicBezTo>
                  <a:cubicBezTo>
                    <a:pt x="110643" y="33530"/>
                    <a:pt x="97683" y="82735"/>
                    <a:pt x="94148" y="97637"/>
                  </a:cubicBezTo>
                  <a:cubicBezTo>
                    <a:pt x="93853" y="98762"/>
                    <a:pt x="82071" y="121255"/>
                    <a:pt x="60568" y="121255"/>
                  </a:cubicBezTo>
                  <a:cubicBezTo>
                    <a:pt x="45251" y="121255"/>
                    <a:pt x="42305" y="108603"/>
                    <a:pt x="42305" y="98199"/>
                  </a:cubicBezTo>
                  <a:cubicBezTo>
                    <a:pt x="42305" y="82454"/>
                    <a:pt x="50553" y="60241"/>
                    <a:pt x="58211" y="40840"/>
                  </a:cubicBezTo>
                  <a:cubicBezTo>
                    <a:pt x="61746" y="32405"/>
                    <a:pt x="63219" y="28469"/>
                    <a:pt x="63219" y="23126"/>
                  </a:cubicBezTo>
                  <a:cubicBezTo>
                    <a:pt x="63219" y="10474"/>
                    <a:pt x="53793" y="70"/>
                    <a:pt x="39065" y="70"/>
                  </a:cubicBezTo>
                  <a:cubicBezTo>
                    <a:pt x="11082" y="70"/>
                    <a:pt x="183" y="40840"/>
                    <a:pt x="183" y="43371"/>
                  </a:cubicBezTo>
                  <a:cubicBezTo>
                    <a:pt x="183" y="46182"/>
                    <a:pt x="3128" y="46182"/>
                    <a:pt x="3718" y="46182"/>
                  </a:cubicBezTo>
                  <a:cubicBezTo>
                    <a:pt x="6663" y="46182"/>
                    <a:pt x="6958" y="45620"/>
                    <a:pt x="8431" y="41121"/>
                  </a:cubicBezTo>
                  <a:cubicBezTo>
                    <a:pt x="15795" y="16659"/>
                    <a:pt x="26988" y="6256"/>
                    <a:pt x="38181" y="6256"/>
                  </a:cubicBezTo>
                  <a:cubicBezTo>
                    <a:pt x="40832" y="6256"/>
                    <a:pt x="45545" y="6537"/>
                    <a:pt x="45545" y="15535"/>
                  </a:cubicBezTo>
                  <a:cubicBezTo>
                    <a:pt x="45545" y="22283"/>
                    <a:pt x="42305" y="30437"/>
                    <a:pt x="40538" y="34654"/>
                  </a:cubicBezTo>
                  <a:cubicBezTo>
                    <a:pt x="29639" y="62490"/>
                    <a:pt x="23453" y="79923"/>
                    <a:pt x="23453" y="93700"/>
                  </a:cubicBezTo>
                  <a:cubicBezTo>
                    <a:pt x="23453" y="120412"/>
                    <a:pt x="43778" y="127441"/>
                    <a:pt x="59684" y="127441"/>
                  </a:cubicBezTo>
                  <a:cubicBezTo>
                    <a:pt x="79125" y="127441"/>
                    <a:pt x="89729" y="114788"/>
                    <a:pt x="94737" y="108603"/>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2" name="任意形状 16561">
              <a:extLst>
                <a:ext uri="{FF2B5EF4-FFF2-40B4-BE49-F238E27FC236}">
                  <a16:creationId xmlns:a16="http://schemas.microsoft.com/office/drawing/2014/main" id="{CA76DB01-01E7-E050-F40C-034A7E20309F}"/>
                </a:ext>
              </a:extLst>
            </p:cNvPr>
            <p:cNvSpPr/>
            <p:nvPr>
              <p:custDataLst>
                <p:tags r:id="rId54"/>
              </p:custDataLst>
            </p:nvPr>
          </p:nvSpPr>
          <p:spPr>
            <a:xfrm>
              <a:off x="5878314" y="5500684"/>
              <a:ext cx="62476" cy="132460"/>
            </a:xfrm>
            <a:custGeom>
              <a:avLst/>
              <a:gdLst>
                <a:gd name="connsiteX0" fmla="*/ 57304 w 62476"/>
                <a:gd name="connsiteY0" fmla="*/ 7551 h 132460"/>
                <a:gd name="connsiteX1" fmla="*/ 49056 w 62476"/>
                <a:gd name="connsiteY1" fmla="*/ 72 h 132460"/>
                <a:gd name="connsiteX2" fmla="*/ 37509 w 62476"/>
                <a:gd name="connsiteY2" fmla="*/ 10897 h 132460"/>
                <a:gd name="connsiteX3" fmla="*/ 45757 w 62476"/>
                <a:gd name="connsiteY3" fmla="*/ 18376 h 132460"/>
                <a:gd name="connsiteX4" fmla="*/ 57304 w 62476"/>
                <a:gd name="connsiteY4" fmla="*/ 7551 h 132460"/>
                <a:gd name="connsiteX5" fmla="*/ 15241 w 62476"/>
                <a:gd name="connsiteY5" fmla="*/ 107536 h 132460"/>
                <a:gd name="connsiteX6" fmla="*/ 13385 w 62476"/>
                <a:gd name="connsiteY6" fmla="*/ 115802 h 132460"/>
                <a:gd name="connsiteX7" fmla="*/ 32973 w 62476"/>
                <a:gd name="connsiteY7" fmla="*/ 132532 h 132460"/>
                <a:gd name="connsiteX8" fmla="*/ 62665 w 62476"/>
                <a:gd name="connsiteY8" fmla="*/ 102418 h 132460"/>
                <a:gd name="connsiteX9" fmla="*/ 59366 w 62476"/>
                <a:gd name="connsiteY9" fmla="*/ 99860 h 132460"/>
                <a:gd name="connsiteX10" fmla="*/ 55448 w 62476"/>
                <a:gd name="connsiteY10" fmla="*/ 103206 h 132460"/>
                <a:gd name="connsiteX11" fmla="*/ 33592 w 62476"/>
                <a:gd name="connsiteY11" fmla="*/ 127021 h 132460"/>
                <a:gd name="connsiteX12" fmla="*/ 28437 w 62476"/>
                <a:gd name="connsiteY12" fmla="*/ 120132 h 132460"/>
                <a:gd name="connsiteX13" fmla="*/ 31736 w 62476"/>
                <a:gd name="connsiteY13" fmla="*/ 107536 h 132460"/>
                <a:gd name="connsiteX14" fmla="*/ 38334 w 62476"/>
                <a:gd name="connsiteY14" fmla="*/ 91790 h 132460"/>
                <a:gd name="connsiteX15" fmla="*/ 48438 w 62476"/>
                <a:gd name="connsiteY15" fmla="*/ 66794 h 132460"/>
                <a:gd name="connsiteX16" fmla="*/ 49675 w 62476"/>
                <a:gd name="connsiteY16" fmla="*/ 60496 h 132460"/>
                <a:gd name="connsiteX17" fmla="*/ 30087 w 62476"/>
                <a:gd name="connsiteY17" fmla="*/ 43766 h 132460"/>
                <a:gd name="connsiteX18" fmla="*/ 189 w 62476"/>
                <a:gd name="connsiteY18" fmla="*/ 73879 h 132460"/>
                <a:gd name="connsiteX19" fmla="*/ 3694 w 62476"/>
                <a:gd name="connsiteY19" fmla="*/ 76438 h 132460"/>
                <a:gd name="connsiteX20" fmla="*/ 7405 w 62476"/>
                <a:gd name="connsiteY20" fmla="*/ 73289 h 132460"/>
                <a:gd name="connsiteX21" fmla="*/ 29468 w 62476"/>
                <a:gd name="connsiteY21" fmla="*/ 49277 h 132460"/>
                <a:gd name="connsiteX22" fmla="*/ 34623 w 62476"/>
                <a:gd name="connsiteY22" fmla="*/ 56165 h 132460"/>
                <a:gd name="connsiteX23" fmla="*/ 28231 w 62476"/>
                <a:gd name="connsiteY23" fmla="*/ 75848 h 132460"/>
                <a:gd name="connsiteX24" fmla="*/ 15241 w 62476"/>
                <a:gd name="connsiteY24" fmla="*/ 107536 h 1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476" h="132460">
                  <a:moveTo>
                    <a:pt x="57304" y="7551"/>
                  </a:moveTo>
                  <a:cubicBezTo>
                    <a:pt x="57304" y="4402"/>
                    <a:pt x="54830" y="72"/>
                    <a:pt x="49056" y="72"/>
                  </a:cubicBezTo>
                  <a:cubicBezTo>
                    <a:pt x="43489" y="72"/>
                    <a:pt x="37509" y="5189"/>
                    <a:pt x="37509" y="10897"/>
                  </a:cubicBezTo>
                  <a:cubicBezTo>
                    <a:pt x="37509" y="14243"/>
                    <a:pt x="40190" y="18376"/>
                    <a:pt x="45757" y="18376"/>
                  </a:cubicBezTo>
                  <a:cubicBezTo>
                    <a:pt x="51737" y="18376"/>
                    <a:pt x="57304" y="12865"/>
                    <a:pt x="57304" y="7551"/>
                  </a:cubicBezTo>
                  <a:close/>
                  <a:moveTo>
                    <a:pt x="15241" y="107536"/>
                  </a:moveTo>
                  <a:cubicBezTo>
                    <a:pt x="14416" y="110094"/>
                    <a:pt x="13385" y="112456"/>
                    <a:pt x="13385" y="115802"/>
                  </a:cubicBezTo>
                  <a:cubicBezTo>
                    <a:pt x="13385" y="125053"/>
                    <a:pt x="21633" y="132532"/>
                    <a:pt x="32973" y="132532"/>
                  </a:cubicBezTo>
                  <a:cubicBezTo>
                    <a:pt x="53592" y="132532"/>
                    <a:pt x="62665" y="105371"/>
                    <a:pt x="62665" y="102418"/>
                  </a:cubicBezTo>
                  <a:cubicBezTo>
                    <a:pt x="62665" y="99860"/>
                    <a:pt x="59984" y="99860"/>
                    <a:pt x="59366" y="99860"/>
                  </a:cubicBezTo>
                  <a:cubicBezTo>
                    <a:pt x="56479" y="99860"/>
                    <a:pt x="56273" y="101041"/>
                    <a:pt x="55448" y="103206"/>
                  </a:cubicBezTo>
                  <a:cubicBezTo>
                    <a:pt x="50706" y="118951"/>
                    <a:pt x="41633" y="127021"/>
                    <a:pt x="33592" y="127021"/>
                  </a:cubicBezTo>
                  <a:cubicBezTo>
                    <a:pt x="29468" y="127021"/>
                    <a:pt x="28437" y="124462"/>
                    <a:pt x="28437" y="120132"/>
                  </a:cubicBezTo>
                  <a:cubicBezTo>
                    <a:pt x="28437" y="115605"/>
                    <a:pt x="29880" y="111866"/>
                    <a:pt x="31736" y="107536"/>
                  </a:cubicBezTo>
                  <a:cubicBezTo>
                    <a:pt x="33798" y="102221"/>
                    <a:pt x="36066" y="96907"/>
                    <a:pt x="38334" y="91790"/>
                  </a:cubicBezTo>
                  <a:cubicBezTo>
                    <a:pt x="40190" y="87066"/>
                    <a:pt x="47613" y="69156"/>
                    <a:pt x="48438" y="66794"/>
                  </a:cubicBezTo>
                  <a:cubicBezTo>
                    <a:pt x="49056" y="64826"/>
                    <a:pt x="49675" y="62464"/>
                    <a:pt x="49675" y="60496"/>
                  </a:cubicBezTo>
                  <a:cubicBezTo>
                    <a:pt x="49675" y="51245"/>
                    <a:pt x="41427" y="43766"/>
                    <a:pt x="30087" y="43766"/>
                  </a:cubicBezTo>
                  <a:cubicBezTo>
                    <a:pt x="9673" y="43766"/>
                    <a:pt x="189" y="70533"/>
                    <a:pt x="189" y="73879"/>
                  </a:cubicBezTo>
                  <a:cubicBezTo>
                    <a:pt x="189" y="76438"/>
                    <a:pt x="3075" y="76438"/>
                    <a:pt x="3694" y="76438"/>
                  </a:cubicBezTo>
                  <a:cubicBezTo>
                    <a:pt x="6581" y="76438"/>
                    <a:pt x="6787" y="75454"/>
                    <a:pt x="7405" y="73289"/>
                  </a:cubicBezTo>
                  <a:cubicBezTo>
                    <a:pt x="12766" y="56362"/>
                    <a:pt x="21839" y="49277"/>
                    <a:pt x="29468" y="49277"/>
                  </a:cubicBezTo>
                  <a:cubicBezTo>
                    <a:pt x="32767" y="49277"/>
                    <a:pt x="34623" y="50851"/>
                    <a:pt x="34623" y="56165"/>
                  </a:cubicBezTo>
                  <a:cubicBezTo>
                    <a:pt x="34623" y="60692"/>
                    <a:pt x="33386" y="63645"/>
                    <a:pt x="28231" y="75848"/>
                  </a:cubicBezTo>
                  <a:lnTo>
                    <a:pt x="15241" y="10753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3" name="任意形状 16562">
              <a:extLst>
                <a:ext uri="{FF2B5EF4-FFF2-40B4-BE49-F238E27FC236}">
                  <a16:creationId xmlns:a16="http://schemas.microsoft.com/office/drawing/2014/main" id="{60AF568C-AAEB-288E-2674-5CDDC019B712}"/>
                </a:ext>
              </a:extLst>
            </p:cNvPr>
            <p:cNvSpPr/>
            <p:nvPr>
              <p:custDataLst>
                <p:tags r:id="rId55"/>
              </p:custDataLst>
            </p:nvPr>
          </p:nvSpPr>
          <p:spPr>
            <a:xfrm>
              <a:off x="5974232" y="5577051"/>
              <a:ext cx="139386" cy="9644"/>
            </a:xfrm>
            <a:custGeom>
              <a:avLst/>
              <a:gdLst>
                <a:gd name="connsiteX0" fmla="*/ 131330 w 139386"/>
                <a:gd name="connsiteY0" fmla="*/ 9716 h 9644"/>
                <a:gd name="connsiteX1" fmla="*/ 139578 w 139386"/>
                <a:gd name="connsiteY1" fmla="*/ 4992 h 9644"/>
                <a:gd name="connsiteX2" fmla="*/ 131330 w 139386"/>
                <a:gd name="connsiteY2" fmla="*/ 72 h 9644"/>
                <a:gd name="connsiteX3" fmla="*/ 8439 w 139386"/>
                <a:gd name="connsiteY3" fmla="*/ 72 h 9644"/>
                <a:gd name="connsiteX4" fmla="*/ 191 w 139386"/>
                <a:gd name="connsiteY4" fmla="*/ 4795 h 9644"/>
                <a:gd name="connsiteX5" fmla="*/ 8439 w 139386"/>
                <a:gd name="connsiteY5" fmla="*/ 9716 h 9644"/>
                <a:gd name="connsiteX6" fmla="*/ 131330 w 139386"/>
                <a:gd name="connsiteY6" fmla="*/ 9716 h 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6" h="9644">
                  <a:moveTo>
                    <a:pt x="131330" y="9716"/>
                  </a:moveTo>
                  <a:cubicBezTo>
                    <a:pt x="134629" y="9716"/>
                    <a:pt x="139578" y="9716"/>
                    <a:pt x="139578" y="4992"/>
                  </a:cubicBezTo>
                  <a:cubicBezTo>
                    <a:pt x="139578" y="72"/>
                    <a:pt x="134835" y="72"/>
                    <a:pt x="131330" y="72"/>
                  </a:cubicBezTo>
                  <a:lnTo>
                    <a:pt x="8439" y="72"/>
                  </a:lnTo>
                  <a:cubicBezTo>
                    <a:pt x="5140" y="72"/>
                    <a:pt x="191" y="72"/>
                    <a:pt x="191" y="4795"/>
                  </a:cubicBezTo>
                  <a:cubicBezTo>
                    <a:pt x="191" y="9716"/>
                    <a:pt x="4934" y="9716"/>
                    <a:pt x="8439" y="9716"/>
                  </a:cubicBezTo>
                  <a:lnTo>
                    <a:pt x="131330" y="971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4" name="任意形状 16563">
              <a:extLst>
                <a:ext uri="{FF2B5EF4-FFF2-40B4-BE49-F238E27FC236}">
                  <a16:creationId xmlns:a16="http://schemas.microsoft.com/office/drawing/2014/main" id="{9406D405-9FBE-BEF8-33BB-201915E3CEEE}"/>
                </a:ext>
              </a:extLst>
            </p:cNvPr>
            <p:cNvSpPr/>
            <p:nvPr>
              <p:custDataLst>
                <p:tags r:id="rId56"/>
              </p:custDataLst>
            </p:nvPr>
          </p:nvSpPr>
          <p:spPr>
            <a:xfrm>
              <a:off x="6158539" y="5500487"/>
              <a:ext cx="75054" cy="130688"/>
            </a:xfrm>
            <a:custGeom>
              <a:avLst/>
              <a:gdLst>
                <a:gd name="connsiteX0" fmla="*/ 46797 w 75054"/>
                <a:gd name="connsiteY0" fmla="*/ 5583 h 130688"/>
                <a:gd name="connsiteX1" fmla="*/ 40611 w 75054"/>
                <a:gd name="connsiteY1" fmla="*/ 72 h 130688"/>
                <a:gd name="connsiteX2" fmla="*/ 198 w 75054"/>
                <a:gd name="connsiteY2" fmla="*/ 12668 h 130688"/>
                <a:gd name="connsiteX3" fmla="*/ 198 w 75054"/>
                <a:gd name="connsiteY3" fmla="*/ 19754 h 130688"/>
                <a:gd name="connsiteX4" fmla="*/ 30096 w 75054"/>
                <a:gd name="connsiteY4" fmla="*/ 14243 h 130688"/>
                <a:gd name="connsiteX5" fmla="*/ 30096 w 75054"/>
                <a:gd name="connsiteY5" fmla="*/ 114621 h 130688"/>
                <a:gd name="connsiteX6" fmla="*/ 9476 w 75054"/>
                <a:gd name="connsiteY6" fmla="*/ 123675 h 130688"/>
                <a:gd name="connsiteX7" fmla="*/ 1641 w 75054"/>
                <a:gd name="connsiteY7" fmla="*/ 123675 h 130688"/>
                <a:gd name="connsiteX8" fmla="*/ 1641 w 75054"/>
                <a:gd name="connsiteY8" fmla="*/ 130760 h 130688"/>
                <a:gd name="connsiteX9" fmla="*/ 38343 w 75054"/>
                <a:gd name="connsiteY9" fmla="*/ 129973 h 130688"/>
                <a:gd name="connsiteX10" fmla="*/ 75252 w 75054"/>
                <a:gd name="connsiteY10" fmla="*/ 130760 h 130688"/>
                <a:gd name="connsiteX11" fmla="*/ 75252 w 75054"/>
                <a:gd name="connsiteY11" fmla="*/ 123675 h 130688"/>
                <a:gd name="connsiteX12" fmla="*/ 67416 w 75054"/>
                <a:gd name="connsiteY12" fmla="*/ 123675 h 130688"/>
                <a:gd name="connsiteX13" fmla="*/ 46797 w 75054"/>
                <a:gd name="connsiteY13" fmla="*/ 114621 h 130688"/>
                <a:gd name="connsiteX14" fmla="*/ 46797 w 75054"/>
                <a:gd name="connsiteY14" fmla="*/ 5583 h 13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054" h="130688">
                  <a:moveTo>
                    <a:pt x="46797" y="5583"/>
                  </a:moveTo>
                  <a:cubicBezTo>
                    <a:pt x="46797" y="268"/>
                    <a:pt x="46385" y="72"/>
                    <a:pt x="40611" y="72"/>
                  </a:cubicBezTo>
                  <a:cubicBezTo>
                    <a:pt x="27415" y="12471"/>
                    <a:pt x="8652" y="12668"/>
                    <a:pt x="198" y="12668"/>
                  </a:cubicBezTo>
                  <a:lnTo>
                    <a:pt x="198" y="19754"/>
                  </a:lnTo>
                  <a:cubicBezTo>
                    <a:pt x="5146" y="19754"/>
                    <a:pt x="18755" y="19754"/>
                    <a:pt x="30096" y="14243"/>
                  </a:cubicBezTo>
                  <a:lnTo>
                    <a:pt x="30096" y="114621"/>
                  </a:lnTo>
                  <a:cubicBezTo>
                    <a:pt x="30096" y="121116"/>
                    <a:pt x="30096" y="123675"/>
                    <a:pt x="9476" y="123675"/>
                  </a:cubicBezTo>
                  <a:lnTo>
                    <a:pt x="1641" y="123675"/>
                  </a:lnTo>
                  <a:lnTo>
                    <a:pt x="1641" y="130760"/>
                  </a:lnTo>
                  <a:cubicBezTo>
                    <a:pt x="5352" y="130564"/>
                    <a:pt x="30714" y="129973"/>
                    <a:pt x="38343" y="129973"/>
                  </a:cubicBezTo>
                  <a:cubicBezTo>
                    <a:pt x="44735" y="129973"/>
                    <a:pt x="70716" y="130564"/>
                    <a:pt x="75252" y="130760"/>
                  </a:cubicBezTo>
                  <a:lnTo>
                    <a:pt x="75252" y="123675"/>
                  </a:lnTo>
                  <a:lnTo>
                    <a:pt x="67416" y="123675"/>
                  </a:lnTo>
                  <a:cubicBezTo>
                    <a:pt x="46797" y="123675"/>
                    <a:pt x="46797" y="121116"/>
                    <a:pt x="46797" y="114621"/>
                  </a:cubicBezTo>
                  <a:lnTo>
                    <a:pt x="46797" y="5583"/>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5" name="任意形状 16564">
              <a:extLst>
                <a:ext uri="{FF2B5EF4-FFF2-40B4-BE49-F238E27FC236}">
                  <a16:creationId xmlns:a16="http://schemas.microsoft.com/office/drawing/2014/main" id="{B154F202-3D61-42ED-E8A9-FD7D7841B4E7}"/>
                </a:ext>
              </a:extLst>
            </p:cNvPr>
            <p:cNvSpPr/>
            <p:nvPr>
              <p:custDataLst>
                <p:tags r:id="rId57"/>
              </p:custDataLst>
            </p:nvPr>
          </p:nvSpPr>
          <p:spPr>
            <a:xfrm>
              <a:off x="6276574" y="5608542"/>
              <a:ext cx="26186" cy="60620"/>
            </a:xfrm>
            <a:custGeom>
              <a:avLst/>
              <a:gdLst>
                <a:gd name="connsiteX0" fmla="*/ 20615 w 26186"/>
                <a:gd name="connsiteY0" fmla="*/ 19557 h 60620"/>
                <a:gd name="connsiteX1" fmla="*/ 4532 w 26186"/>
                <a:gd name="connsiteY1" fmla="*/ 55575 h 60620"/>
                <a:gd name="connsiteX2" fmla="*/ 3088 w 26186"/>
                <a:gd name="connsiteY2" fmla="*/ 57937 h 60620"/>
                <a:gd name="connsiteX3" fmla="*/ 5975 w 26186"/>
                <a:gd name="connsiteY3" fmla="*/ 60692 h 60620"/>
                <a:gd name="connsiteX4" fmla="*/ 26388 w 26186"/>
                <a:gd name="connsiteY4" fmla="*/ 21525 h 60620"/>
                <a:gd name="connsiteX5" fmla="*/ 11955 w 26186"/>
                <a:gd name="connsiteY5" fmla="*/ 72 h 60620"/>
                <a:gd name="connsiteX6" fmla="*/ 202 w 26186"/>
                <a:gd name="connsiteY6" fmla="*/ 11290 h 60620"/>
                <a:gd name="connsiteX7" fmla="*/ 12161 w 26186"/>
                <a:gd name="connsiteY7" fmla="*/ 22706 h 60620"/>
                <a:gd name="connsiteX8" fmla="*/ 20615 w 26186"/>
                <a:gd name="connsiteY8" fmla="*/ 19557 h 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86" h="60620">
                  <a:moveTo>
                    <a:pt x="20615" y="19557"/>
                  </a:moveTo>
                  <a:cubicBezTo>
                    <a:pt x="20615" y="30382"/>
                    <a:pt x="18553" y="42979"/>
                    <a:pt x="4532" y="55575"/>
                  </a:cubicBezTo>
                  <a:cubicBezTo>
                    <a:pt x="3707" y="56362"/>
                    <a:pt x="3088" y="56953"/>
                    <a:pt x="3088" y="57937"/>
                  </a:cubicBezTo>
                  <a:cubicBezTo>
                    <a:pt x="3088" y="59315"/>
                    <a:pt x="4738" y="60692"/>
                    <a:pt x="5975" y="60692"/>
                  </a:cubicBezTo>
                  <a:cubicBezTo>
                    <a:pt x="8862" y="60692"/>
                    <a:pt x="26388" y="44947"/>
                    <a:pt x="26388" y="21525"/>
                  </a:cubicBezTo>
                  <a:cubicBezTo>
                    <a:pt x="26388" y="9322"/>
                    <a:pt x="21439" y="72"/>
                    <a:pt x="11955" y="72"/>
                  </a:cubicBezTo>
                  <a:cubicBezTo>
                    <a:pt x="5150" y="72"/>
                    <a:pt x="202" y="5189"/>
                    <a:pt x="202" y="11290"/>
                  </a:cubicBezTo>
                  <a:cubicBezTo>
                    <a:pt x="202" y="17589"/>
                    <a:pt x="4944" y="22706"/>
                    <a:pt x="12161" y="22706"/>
                  </a:cubicBezTo>
                  <a:cubicBezTo>
                    <a:pt x="17109" y="22706"/>
                    <a:pt x="20408" y="19557"/>
                    <a:pt x="20615" y="19557"/>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6" name="任意形状 16565">
              <a:extLst>
                <a:ext uri="{FF2B5EF4-FFF2-40B4-BE49-F238E27FC236}">
                  <a16:creationId xmlns:a16="http://schemas.microsoft.com/office/drawing/2014/main" id="{B0646DA0-0608-FA2B-2D93-B00C7980CB49}"/>
                </a:ext>
              </a:extLst>
            </p:cNvPr>
            <p:cNvSpPr/>
            <p:nvPr>
              <p:custDataLst>
                <p:tags r:id="rId58"/>
              </p:custDataLst>
            </p:nvPr>
          </p:nvSpPr>
          <p:spPr>
            <a:xfrm>
              <a:off x="6323439" y="5500684"/>
              <a:ext cx="90518" cy="170643"/>
            </a:xfrm>
            <a:custGeom>
              <a:avLst/>
              <a:gdLst>
                <a:gd name="connsiteX0" fmla="*/ 90723 w 90518"/>
                <a:gd name="connsiteY0" fmla="*/ 7551 h 170643"/>
                <a:gd name="connsiteX1" fmla="*/ 82475 w 90518"/>
                <a:gd name="connsiteY1" fmla="*/ 72 h 170643"/>
                <a:gd name="connsiteX2" fmla="*/ 70928 w 90518"/>
                <a:gd name="connsiteY2" fmla="*/ 10897 h 170643"/>
                <a:gd name="connsiteX3" fmla="*/ 79176 w 90518"/>
                <a:gd name="connsiteY3" fmla="*/ 18376 h 170643"/>
                <a:gd name="connsiteX4" fmla="*/ 90723 w 90518"/>
                <a:gd name="connsiteY4" fmla="*/ 7551 h 170643"/>
                <a:gd name="connsiteX5" fmla="*/ 47010 w 90518"/>
                <a:gd name="connsiteY5" fmla="*/ 140208 h 170643"/>
                <a:gd name="connsiteX6" fmla="*/ 20411 w 90518"/>
                <a:gd name="connsiteY6" fmla="*/ 165204 h 170643"/>
                <a:gd name="connsiteX7" fmla="*/ 12988 w 90518"/>
                <a:gd name="connsiteY7" fmla="*/ 164023 h 170643"/>
                <a:gd name="connsiteX8" fmla="*/ 19998 w 90518"/>
                <a:gd name="connsiteY8" fmla="*/ 153985 h 170643"/>
                <a:gd name="connsiteX9" fmla="*/ 11957 w 90518"/>
                <a:gd name="connsiteY9" fmla="*/ 146703 h 170643"/>
                <a:gd name="connsiteX10" fmla="*/ 204 w 90518"/>
                <a:gd name="connsiteY10" fmla="*/ 158315 h 170643"/>
                <a:gd name="connsiteX11" fmla="*/ 20617 w 90518"/>
                <a:gd name="connsiteY11" fmla="*/ 170715 h 170643"/>
                <a:gd name="connsiteX12" fmla="*/ 63505 w 90518"/>
                <a:gd name="connsiteY12" fmla="*/ 139617 h 170643"/>
                <a:gd name="connsiteX13" fmla="*/ 82062 w 90518"/>
                <a:gd name="connsiteY13" fmla="*/ 69156 h 170643"/>
                <a:gd name="connsiteX14" fmla="*/ 83093 w 90518"/>
                <a:gd name="connsiteY14" fmla="*/ 62267 h 170643"/>
                <a:gd name="connsiteX15" fmla="*/ 61031 w 90518"/>
                <a:gd name="connsiteY15" fmla="*/ 43766 h 170643"/>
                <a:gd name="connsiteX16" fmla="*/ 24947 w 90518"/>
                <a:gd name="connsiteY16" fmla="*/ 73879 h 170643"/>
                <a:gd name="connsiteX17" fmla="*/ 28452 w 90518"/>
                <a:gd name="connsiteY17" fmla="*/ 76438 h 170643"/>
                <a:gd name="connsiteX18" fmla="*/ 32576 w 90518"/>
                <a:gd name="connsiteY18" fmla="*/ 72895 h 170643"/>
                <a:gd name="connsiteX19" fmla="*/ 60412 w 90518"/>
                <a:gd name="connsiteY19" fmla="*/ 49277 h 170643"/>
                <a:gd name="connsiteX20" fmla="*/ 67423 w 90518"/>
                <a:gd name="connsiteY20" fmla="*/ 58921 h 170643"/>
                <a:gd name="connsiteX21" fmla="*/ 66804 w 90518"/>
                <a:gd name="connsiteY21" fmla="*/ 64826 h 170643"/>
                <a:gd name="connsiteX22" fmla="*/ 47010 w 90518"/>
                <a:gd name="connsiteY22" fmla="*/ 140208 h 17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518" h="170643">
                  <a:moveTo>
                    <a:pt x="90723" y="7551"/>
                  </a:moveTo>
                  <a:cubicBezTo>
                    <a:pt x="90723" y="4205"/>
                    <a:pt x="88042" y="72"/>
                    <a:pt x="82475" y="72"/>
                  </a:cubicBezTo>
                  <a:cubicBezTo>
                    <a:pt x="76495" y="72"/>
                    <a:pt x="70928" y="5583"/>
                    <a:pt x="70928" y="10897"/>
                  </a:cubicBezTo>
                  <a:cubicBezTo>
                    <a:pt x="70928" y="14046"/>
                    <a:pt x="73402" y="18376"/>
                    <a:pt x="79176" y="18376"/>
                  </a:cubicBezTo>
                  <a:cubicBezTo>
                    <a:pt x="84743" y="18376"/>
                    <a:pt x="90723" y="13259"/>
                    <a:pt x="90723" y="7551"/>
                  </a:cubicBezTo>
                  <a:close/>
                  <a:moveTo>
                    <a:pt x="47010" y="140208"/>
                  </a:moveTo>
                  <a:cubicBezTo>
                    <a:pt x="43504" y="153788"/>
                    <a:pt x="32576" y="165204"/>
                    <a:pt x="20411" y="165204"/>
                  </a:cubicBezTo>
                  <a:cubicBezTo>
                    <a:pt x="17730" y="165204"/>
                    <a:pt x="15256" y="164810"/>
                    <a:pt x="12988" y="164023"/>
                  </a:cubicBezTo>
                  <a:cubicBezTo>
                    <a:pt x="18349" y="161661"/>
                    <a:pt x="19998" y="156938"/>
                    <a:pt x="19998" y="153985"/>
                  </a:cubicBezTo>
                  <a:cubicBezTo>
                    <a:pt x="19998" y="149262"/>
                    <a:pt x="16081" y="146703"/>
                    <a:pt x="11957" y="146703"/>
                  </a:cubicBezTo>
                  <a:cubicBezTo>
                    <a:pt x="5565" y="146703"/>
                    <a:pt x="204" y="152017"/>
                    <a:pt x="204" y="158315"/>
                  </a:cubicBezTo>
                  <a:cubicBezTo>
                    <a:pt x="204" y="165794"/>
                    <a:pt x="8245" y="170715"/>
                    <a:pt x="20617" y="170715"/>
                  </a:cubicBezTo>
                  <a:cubicBezTo>
                    <a:pt x="32989" y="170715"/>
                    <a:pt x="57113" y="163629"/>
                    <a:pt x="63505" y="139617"/>
                  </a:cubicBezTo>
                  <a:lnTo>
                    <a:pt x="82062" y="69156"/>
                  </a:lnTo>
                  <a:cubicBezTo>
                    <a:pt x="82681" y="66991"/>
                    <a:pt x="83093" y="65219"/>
                    <a:pt x="83093" y="62267"/>
                  </a:cubicBezTo>
                  <a:cubicBezTo>
                    <a:pt x="83093" y="51442"/>
                    <a:pt x="73402" y="43766"/>
                    <a:pt x="61031" y="43766"/>
                  </a:cubicBezTo>
                  <a:cubicBezTo>
                    <a:pt x="38143" y="43766"/>
                    <a:pt x="24947" y="71124"/>
                    <a:pt x="24947" y="73879"/>
                  </a:cubicBezTo>
                  <a:cubicBezTo>
                    <a:pt x="24947" y="76438"/>
                    <a:pt x="27834" y="76438"/>
                    <a:pt x="28452" y="76438"/>
                  </a:cubicBezTo>
                  <a:cubicBezTo>
                    <a:pt x="30927" y="76438"/>
                    <a:pt x="31133" y="75848"/>
                    <a:pt x="32576" y="72895"/>
                  </a:cubicBezTo>
                  <a:cubicBezTo>
                    <a:pt x="37731" y="61480"/>
                    <a:pt x="48453" y="49277"/>
                    <a:pt x="60412" y="49277"/>
                  </a:cubicBezTo>
                  <a:cubicBezTo>
                    <a:pt x="65567" y="49277"/>
                    <a:pt x="67423" y="52623"/>
                    <a:pt x="67423" y="58921"/>
                  </a:cubicBezTo>
                  <a:cubicBezTo>
                    <a:pt x="67423" y="61086"/>
                    <a:pt x="67010" y="63841"/>
                    <a:pt x="66804" y="64826"/>
                  </a:cubicBezTo>
                  <a:lnTo>
                    <a:pt x="47010" y="140208"/>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7" name="任意形状 16566">
              <a:extLst>
                <a:ext uri="{FF2B5EF4-FFF2-40B4-BE49-F238E27FC236}">
                  <a16:creationId xmlns:a16="http://schemas.microsoft.com/office/drawing/2014/main" id="{8382D9BB-2210-6157-07F1-EFDF9CCE6694}"/>
                </a:ext>
              </a:extLst>
            </p:cNvPr>
            <p:cNvSpPr/>
            <p:nvPr>
              <p:custDataLst>
                <p:tags r:id="rId59"/>
              </p:custDataLst>
            </p:nvPr>
          </p:nvSpPr>
          <p:spPr>
            <a:xfrm>
              <a:off x="3642366" y="5703299"/>
              <a:ext cx="2805186" cy="11246"/>
            </a:xfrm>
            <a:custGeom>
              <a:avLst/>
              <a:gdLst>
                <a:gd name="connsiteX0" fmla="*/ 0 w 2805186"/>
                <a:gd name="connsiteY0" fmla="*/ 0 h 11246"/>
                <a:gd name="connsiteX1" fmla="*/ 2805187 w 2805186"/>
                <a:gd name="connsiteY1" fmla="*/ 0 h 11246"/>
                <a:gd name="connsiteX2" fmla="*/ 2805187 w 2805186"/>
                <a:gd name="connsiteY2" fmla="*/ 11246 h 11246"/>
                <a:gd name="connsiteX3" fmla="*/ 0 w 2805186"/>
                <a:gd name="connsiteY3" fmla="*/ 11246 h 11246"/>
              </a:gdLst>
              <a:ahLst/>
              <a:cxnLst>
                <a:cxn ang="0">
                  <a:pos x="connsiteX0" y="connsiteY0"/>
                </a:cxn>
                <a:cxn ang="0">
                  <a:pos x="connsiteX1" y="connsiteY1"/>
                </a:cxn>
                <a:cxn ang="0">
                  <a:pos x="connsiteX2" y="connsiteY2"/>
                </a:cxn>
                <a:cxn ang="0">
                  <a:pos x="connsiteX3" y="connsiteY3"/>
                </a:cxn>
              </a:cxnLst>
              <a:rect l="l" t="t" r="r" b="b"/>
              <a:pathLst>
                <a:path w="2805186" h="11246">
                  <a:moveTo>
                    <a:pt x="0" y="0"/>
                  </a:moveTo>
                  <a:lnTo>
                    <a:pt x="2805187" y="0"/>
                  </a:lnTo>
                  <a:lnTo>
                    <a:pt x="2805187" y="11246"/>
                  </a:lnTo>
                  <a:lnTo>
                    <a:pt x="0" y="1124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8" name="任意形状 16567">
              <a:extLst>
                <a:ext uri="{FF2B5EF4-FFF2-40B4-BE49-F238E27FC236}">
                  <a16:creationId xmlns:a16="http://schemas.microsoft.com/office/drawing/2014/main" id="{26D3057C-694E-DB83-8D80-2F34C2988A02}"/>
                </a:ext>
              </a:extLst>
            </p:cNvPr>
            <p:cNvSpPr/>
            <p:nvPr>
              <p:custDataLst>
                <p:tags r:id="rId60"/>
              </p:custDataLst>
            </p:nvPr>
          </p:nvSpPr>
          <p:spPr>
            <a:xfrm>
              <a:off x="4785822" y="5770766"/>
              <a:ext cx="217386" cy="201319"/>
            </a:xfrm>
            <a:custGeom>
              <a:avLst/>
              <a:gdLst>
                <a:gd name="connsiteX0" fmla="*/ 116503 w 217386"/>
                <a:gd name="connsiteY0" fmla="*/ 5145 h 201319"/>
                <a:gd name="connsiteX1" fmla="*/ 108844 w 217386"/>
                <a:gd name="connsiteY1" fmla="*/ 84 h 201319"/>
                <a:gd name="connsiteX2" fmla="*/ 101186 w 217386"/>
                <a:gd name="connsiteY2" fmla="*/ 5145 h 201319"/>
                <a:gd name="connsiteX3" fmla="*/ 1624 w 217386"/>
                <a:gd name="connsiteY3" fmla="*/ 195779 h 201319"/>
                <a:gd name="connsiteX4" fmla="*/ 151 w 217386"/>
                <a:gd name="connsiteY4" fmla="*/ 199154 h 201319"/>
                <a:gd name="connsiteX5" fmla="*/ 6632 w 217386"/>
                <a:gd name="connsiteY5" fmla="*/ 201403 h 201319"/>
                <a:gd name="connsiteX6" fmla="*/ 211057 w 217386"/>
                <a:gd name="connsiteY6" fmla="*/ 201403 h 201319"/>
                <a:gd name="connsiteX7" fmla="*/ 217538 w 217386"/>
                <a:gd name="connsiteY7" fmla="*/ 199154 h 201319"/>
                <a:gd name="connsiteX8" fmla="*/ 216065 w 217386"/>
                <a:gd name="connsiteY8" fmla="*/ 195779 h 201319"/>
                <a:gd name="connsiteX9" fmla="*/ 116503 w 217386"/>
                <a:gd name="connsiteY9" fmla="*/ 5145 h 201319"/>
                <a:gd name="connsiteX10" fmla="*/ 99419 w 217386"/>
                <a:gd name="connsiteY10" fmla="*/ 28201 h 201319"/>
                <a:gd name="connsiteX11" fmla="*/ 178655 w 217386"/>
                <a:gd name="connsiteY11" fmla="*/ 180034 h 201319"/>
                <a:gd name="connsiteX12" fmla="*/ 19887 w 217386"/>
                <a:gd name="connsiteY12" fmla="*/ 180034 h 201319"/>
                <a:gd name="connsiteX13" fmla="*/ 99419 w 217386"/>
                <a:gd name="connsiteY13" fmla="*/ 28201 h 20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386" h="201319">
                  <a:moveTo>
                    <a:pt x="116503" y="5145"/>
                  </a:moveTo>
                  <a:cubicBezTo>
                    <a:pt x="114441" y="1490"/>
                    <a:pt x="113852" y="84"/>
                    <a:pt x="108844" y="84"/>
                  </a:cubicBezTo>
                  <a:cubicBezTo>
                    <a:pt x="103837" y="84"/>
                    <a:pt x="103248" y="1490"/>
                    <a:pt x="101186" y="5145"/>
                  </a:cubicBezTo>
                  <a:lnTo>
                    <a:pt x="1624" y="195779"/>
                  </a:lnTo>
                  <a:cubicBezTo>
                    <a:pt x="151" y="198310"/>
                    <a:pt x="151" y="198872"/>
                    <a:pt x="151" y="199154"/>
                  </a:cubicBezTo>
                  <a:cubicBezTo>
                    <a:pt x="151" y="201403"/>
                    <a:pt x="1919" y="201403"/>
                    <a:pt x="6632" y="201403"/>
                  </a:cubicBezTo>
                  <a:lnTo>
                    <a:pt x="211057" y="201403"/>
                  </a:lnTo>
                  <a:cubicBezTo>
                    <a:pt x="215770" y="201403"/>
                    <a:pt x="217538" y="201403"/>
                    <a:pt x="217538" y="199154"/>
                  </a:cubicBezTo>
                  <a:cubicBezTo>
                    <a:pt x="217538" y="198872"/>
                    <a:pt x="217538" y="198310"/>
                    <a:pt x="216065" y="195779"/>
                  </a:cubicBezTo>
                  <a:lnTo>
                    <a:pt x="116503" y="5145"/>
                  </a:lnTo>
                  <a:close/>
                  <a:moveTo>
                    <a:pt x="99419" y="28201"/>
                  </a:moveTo>
                  <a:lnTo>
                    <a:pt x="178655" y="180034"/>
                  </a:lnTo>
                  <a:lnTo>
                    <a:pt x="19887" y="180034"/>
                  </a:lnTo>
                  <a:lnTo>
                    <a:pt x="99419" y="28201"/>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69" name="任意形状 16568">
              <a:extLst>
                <a:ext uri="{FF2B5EF4-FFF2-40B4-BE49-F238E27FC236}">
                  <a16:creationId xmlns:a16="http://schemas.microsoft.com/office/drawing/2014/main" id="{2BADABCD-4FFF-7C23-8293-D628E5F596BF}"/>
                </a:ext>
              </a:extLst>
            </p:cNvPr>
            <p:cNvSpPr/>
            <p:nvPr>
              <p:custDataLst>
                <p:tags r:id="rId61"/>
              </p:custDataLst>
            </p:nvPr>
          </p:nvSpPr>
          <p:spPr>
            <a:xfrm>
              <a:off x="5025989" y="5847808"/>
              <a:ext cx="146691" cy="127370"/>
            </a:xfrm>
            <a:custGeom>
              <a:avLst/>
              <a:gdLst>
                <a:gd name="connsiteX0" fmla="*/ 90001 w 146691"/>
                <a:gd name="connsiteY0" fmla="*/ 39448 h 127370"/>
                <a:gd name="connsiteX1" fmla="*/ 119162 w 146691"/>
                <a:gd name="connsiteY1" fmla="*/ 6270 h 127370"/>
                <a:gd name="connsiteX2" fmla="*/ 133890 w 146691"/>
                <a:gd name="connsiteY2" fmla="*/ 9925 h 127370"/>
                <a:gd name="connsiteX3" fmla="*/ 119752 w 146691"/>
                <a:gd name="connsiteY3" fmla="*/ 25108 h 127370"/>
                <a:gd name="connsiteX4" fmla="*/ 130945 w 146691"/>
                <a:gd name="connsiteY4" fmla="*/ 34949 h 127370"/>
                <a:gd name="connsiteX5" fmla="*/ 146851 w 146691"/>
                <a:gd name="connsiteY5" fmla="*/ 18641 h 127370"/>
                <a:gd name="connsiteX6" fmla="*/ 119457 w 146691"/>
                <a:gd name="connsiteY6" fmla="*/ 84 h 127370"/>
                <a:gd name="connsiteX7" fmla="*/ 88528 w 146691"/>
                <a:gd name="connsiteY7" fmla="*/ 21453 h 127370"/>
                <a:gd name="connsiteX8" fmla="*/ 56715 w 146691"/>
                <a:gd name="connsiteY8" fmla="*/ 84 h 127370"/>
                <a:gd name="connsiteX9" fmla="*/ 9291 w 146691"/>
                <a:gd name="connsiteY9" fmla="*/ 43384 h 127370"/>
                <a:gd name="connsiteX10" fmla="*/ 12826 w 146691"/>
                <a:gd name="connsiteY10" fmla="*/ 46196 h 127370"/>
                <a:gd name="connsiteX11" fmla="*/ 16655 w 146691"/>
                <a:gd name="connsiteY11" fmla="*/ 43103 h 127370"/>
                <a:gd name="connsiteX12" fmla="*/ 56126 w 146691"/>
                <a:gd name="connsiteY12" fmla="*/ 6270 h 127370"/>
                <a:gd name="connsiteX13" fmla="*/ 72033 w 146691"/>
                <a:gd name="connsiteY13" fmla="*/ 25108 h 127370"/>
                <a:gd name="connsiteX14" fmla="*/ 56126 w 146691"/>
                <a:gd name="connsiteY14" fmla="*/ 92027 h 127370"/>
                <a:gd name="connsiteX15" fmla="*/ 28143 w 146691"/>
                <a:gd name="connsiteY15" fmla="*/ 121269 h 127370"/>
                <a:gd name="connsiteX16" fmla="*/ 13415 w 146691"/>
                <a:gd name="connsiteY16" fmla="*/ 117614 h 127370"/>
                <a:gd name="connsiteX17" fmla="*/ 27259 w 146691"/>
                <a:gd name="connsiteY17" fmla="*/ 102430 h 127370"/>
                <a:gd name="connsiteX18" fmla="*/ 16361 w 146691"/>
                <a:gd name="connsiteY18" fmla="*/ 92589 h 127370"/>
                <a:gd name="connsiteX19" fmla="*/ 160 w 146691"/>
                <a:gd name="connsiteY19" fmla="*/ 108897 h 127370"/>
                <a:gd name="connsiteX20" fmla="*/ 27849 w 146691"/>
                <a:gd name="connsiteY20" fmla="*/ 127455 h 127370"/>
                <a:gd name="connsiteX21" fmla="*/ 58777 w 146691"/>
                <a:gd name="connsiteY21" fmla="*/ 106086 h 127370"/>
                <a:gd name="connsiteX22" fmla="*/ 90590 w 146691"/>
                <a:gd name="connsiteY22" fmla="*/ 127455 h 127370"/>
                <a:gd name="connsiteX23" fmla="*/ 137720 w 146691"/>
                <a:gd name="connsiteY23" fmla="*/ 84154 h 127370"/>
                <a:gd name="connsiteX24" fmla="*/ 134185 w 146691"/>
                <a:gd name="connsiteY24" fmla="*/ 81342 h 127370"/>
                <a:gd name="connsiteX25" fmla="*/ 130356 w 146691"/>
                <a:gd name="connsiteY25" fmla="*/ 84435 h 127370"/>
                <a:gd name="connsiteX26" fmla="*/ 91179 w 146691"/>
                <a:gd name="connsiteY26" fmla="*/ 121269 h 127370"/>
                <a:gd name="connsiteX27" fmla="*/ 74978 w 146691"/>
                <a:gd name="connsiteY27" fmla="*/ 102712 h 127370"/>
                <a:gd name="connsiteX28" fmla="*/ 79986 w 146691"/>
                <a:gd name="connsiteY28" fmla="*/ 77968 h 127370"/>
                <a:gd name="connsiteX29" fmla="*/ 90001 w 146691"/>
                <a:gd name="connsiteY29" fmla="*/ 39448 h 12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6691" h="127370">
                  <a:moveTo>
                    <a:pt x="90001" y="39448"/>
                  </a:moveTo>
                  <a:cubicBezTo>
                    <a:pt x="91768" y="32137"/>
                    <a:pt x="98543" y="6270"/>
                    <a:pt x="119162" y="6270"/>
                  </a:cubicBezTo>
                  <a:cubicBezTo>
                    <a:pt x="120635" y="6270"/>
                    <a:pt x="127705" y="6270"/>
                    <a:pt x="133890" y="9925"/>
                  </a:cubicBezTo>
                  <a:cubicBezTo>
                    <a:pt x="125643" y="11331"/>
                    <a:pt x="119752" y="18360"/>
                    <a:pt x="119752" y="25108"/>
                  </a:cubicBezTo>
                  <a:cubicBezTo>
                    <a:pt x="119752" y="29607"/>
                    <a:pt x="122992" y="34949"/>
                    <a:pt x="130945" y="34949"/>
                  </a:cubicBezTo>
                  <a:cubicBezTo>
                    <a:pt x="137425" y="34949"/>
                    <a:pt x="146851" y="29888"/>
                    <a:pt x="146851" y="18641"/>
                  </a:cubicBezTo>
                  <a:cubicBezTo>
                    <a:pt x="146851" y="4020"/>
                    <a:pt x="129472" y="84"/>
                    <a:pt x="119457" y="84"/>
                  </a:cubicBezTo>
                  <a:cubicBezTo>
                    <a:pt x="102372" y="84"/>
                    <a:pt x="92063" y="14986"/>
                    <a:pt x="88528" y="21453"/>
                  </a:cubicBezTo>
                  <a:cubicBezTo>
                    <a:pt x="81164" y="2895"/>
                    <a:pt x="65258" y="84"/>
                    <a:pt x="56715" y="84"/>
                  </a:cubicBezTo>
                  <a:cubicBezTo>
                    <a:pt x="26081" y="84"/>
                    <a:pt x="9291" y="36355"/>
                    <a:pt x="9291" y="43384"/>
                  </a:cubicBezTo>
                  <a:cubicBezTo>
                    <a:pt x="9291" y="46196"/>
                    <a:pt x="12237" y="46196"/>
                    <a:pt x="12826" y="46196"/>
                  </a:cubicBezTo>
                  <a:cubicBezTo>
                    <a:pt x="15182" y="46196"/>
                    <a:pt x="16066" y="45634"/>
                    <a:pt x="16655" y="43103"/>
                  </a:cubicBezTo>
                  <a:cubicBezTo>
                    <a:pt x="26670" y="13299"/>
                    <a:pt x="46111" y="6270"/>
                    <a:pt x="56126" y="6270"/>
                  </a:cubicBezTo>
                  <a:cubicBezTo>
                    <a:pt x="61723" y="6270"/>
                    <a:pt x="72033" y="8800"/>
                    <a:pt x="72033" y="25108"/>
                  </a:cubicBezTo>
                  <a:cubicBezTo>
                    <a:pt x="72033" y="33824"/>
                    <a:pt x="67025" y="52663"/>
                    <a:pt x="56126" y="92027"/>
                  </a:cubicBezTo>
                  <a:cubicBezTo>
                    <a:pt x="51413" y="109460"/>
                    <a:pt x="41104" y="121269"/>
                    <a:pt x="28143" y="121269"/>
                  </a:cubicBezTo>
                  <a:cubicBezTo>
                    <a:pt x="26376" y="121269"/>
                    <a:pt x="19601" y="121269"/>
                    <a:pt x="13415" y="117614"/>
                  </a:cubicBezTo>
                  <a:cubicBezTo>
                    <a:pt x="20779" y="116208"/>
                    <a:pt x="27259" y="110303"/>
                    <a:pt x="27259" y="102430"/>
                  </a:cubicBezTo>
                  <a:cubicBezTo>
                    <a:pt x="27259" y="94839"/>
                    <a:pt x="20779" y="92589"/>
                    <a:pt x="16361" y="92589"/>
                  </a:cubicBezTo>
                  <a:cubicBezTo>
                    <a:pt x="7524" y="92589"/>
                    <a:pt x="160" y="99900"/>
                    <a:pt x="160" y="108897"/>
                  </a:cubicBezTo>
                  <a:cubicBezTo>
                    <a:pt x="160" y="121831"/>
                    <a:pt x="14888" y="127455"/>
                    <a:pt x="27849" y="127455"/>
                  </a:cubicBezTo>
                  <a:cubicBezTo>
                    <a:pt x="47290" y="127455"/>
                    <a:pt x="57894" y="107773"/>
                    <a:pt x="58777" y="106086"/>
                  </a:cubicBezTo>
                  <a:cubicBezTo>
                    <a:pt x="62312" y="116489"/>
                    <a:pt x="72916" y="127455"/>
                    <a:pt x="90590" y="127455"/>
                  </a:cubicBezTo>
                  <a:cubicBezTo>
                    <a:pt x="120930" y="127455"/>
                    <a:pt x="137720" y="91183"/>
                    <a:pt x="137720" y="84154"/>
                  </a:cubicBezTo>
                  <a:cubicBezTo>
                    <a:pt x="137720" y="81342"/>
                    <a:pt x="135069" y="81342"/>
                    <a:pt x="134185" y="81342"/>
                  </a:cubicBezTo>
                  <a:cubicBezTo>
                    <a:pt x="131534" y="81342"/>
                    <a:pt x="130945" y="82467"/>
                    <a:pt x="130356" y="84435"/>
                  </a:cubicBezTo>
                  <a:cubicBezTo>
                    <a:pt x="120635" y="114521"/>
                    <a:pt x="100605" y="121269"/>
                    <a:pt x="91179" y="121269"/>
                  </a:cubicBezTo>
                  <a:cubicBezTo>
                    <a:pt x="79691" y="121269"/>
                    <a:pt x="74978" y="112271"/>
                    <a:pt x="74978" y="102712"/>
                  </a:cubicBezTo>
                  <a:cubicBezTo>
                    <a:pt x="74978" y="96526"/>
                    <a:pt x="76746" y="90340"/>
                    <a:pt x="79986" y="77968"/>
                  </a:cubicBezTo>
                  <a:lnTo>
                    <a:pt x="90001" y="39448"/>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0" name="任意形状 16569">
              <a:extLst>
                <a:ext uri="{FF2B5EF4-FFF2-40B4-BE49-F238E27FC236}">
                  <a16:creationId xmlns:a16="http://schemas.microsoft.com/office/drawing/2014/main" id="{BA3B9FBC-FBF0-B08D-C8A0-4AA2B0941B80}"/>
                </a:ext>
              </a:extLst>
            </p:cNvPr>
            <p:cNvSpPr/>
            <p:nvPr>
              <p:custDataLst>
                <p:tags r:id="rId62"/>
              </p:custDataLst>
            </p:nvPr>
          </p:nvSpPr>
          <p:spPr>
            <a:xfrm>
              <a:off x="5198787" y="5760169"/>
              <a:ext cx="91137" cy="130688"/>
            </a:xfrm>
            <a:custGeom>
              <a:avLst/>
              <a:gdLst>
                <a:gd name="connsiteX0" fmla="*/ 91303 w 91137"/>
                <a:gd name="connsiteY0" fmla="*/ 94948 h 130688"/>
                <a:gd name="connsiteX1" fmla="*/ 84292 w 91137"/>
                <a:gd name="connsiteY1" fmla="*/ 94948 h 130688"/>
                <a:gd name="connsiteX2" fmla="*/ 78931 w 91137"/>
                <a:gd name="connsiteY2" fmla="*/ 112859 h 130688"/>
                <a:gd name="connsiteX3" fmla="*/ 58518 w 91137"/>
                <a:gd name="connsiteY3" fmla="*/ 114040 h 130688"/>
                <a:gd name="connsiteX4" fmla="*/ 20579 w 91137"/>
                <a:gd name="connsiteY4" fmla="*/ 114040 h 130688"/>
                <a:gd name="connsiteX5" fmla="*/ 61817 w 91137"/>
                <a:gd name="connsiteY5" fmla="*/ 80974 h 130688"/>
                <a:gd name="connsiteX6" fmla="*/ 91303 w 91137"/>
                <a:gd name="connsiteY6" fmla="*/ 38461 h 130688"/>
                <a:gd name="connsiteX7" fmla="*/ 43054 w 91137"/>
                <a:gd name="connsiteY7" fmla="*/ 81 h 130688"/>
                <a:gd name="connsiteX8" fmla="*/ 165 w 91137"/>
                <a:gd name="connsiteY8" fmla="*/ 35312 h 130688"/>
                <a:gd name="connsiteX9" fmla="*/ 11094 w 91137"/>
                <a:gd name="connsiteY9" fmla="*/ 46334 h 130688"/>
                <a:gd name="connsiteX10" fmla="*/ 22022 w 91137"/>
                <a:gd name="connsiteY10" fmla="*/ 35902 h 130688"/>
                <a:gd name="connsiteX11" fmla="*/ 9857 w 91137"/>
                <a:gd name="connsiteY11" fmla="*/ 25471 h 130688"/>
                <a:gd name="connsiteX12" fmla="*/ 39961 w 91137"/>
                <a:gd name="connsiteY12" fmla="*/ 7166 h 130688"/>
                <a:gd name="connsiteX13" fmla="*/ 71302 w 91137"/>
                <a:gd name="connsiteY13" fmla="*/ 38461 h 130688"/>
                <a:gd name="connsiteX14" fmla="*/ 51920 w 91137"/>
                <a:gd name="connsiteY14" fmla="*/ 76250 h 130688"/>
                <a:gd name="connsiteX15" fmla="*/ 2227 w 91137"/>
                <a:gd name="connsiteY15" fmla="*/ 123094 h 130688"/>
                <a:gd name="connsiteX16" fmla="*/ 165 w 91137"/>
                <a:gd name="connsiteY16" fmla="*/ 130770 h 130688"/>
                <a:gd name="connsiteX17" fmla="*/ 85117 w 91137"/>
                <a:gd name="connsiteY17" fmla="*/ 130770 h 130688"/>
                <a:gd name="connsiteX18" fmla="*/ 91303 w 91137"/>
                <a:gd name="connsiteY18" fmla="*/ 94948 h 13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137" h="130688">
                  <a:moveTo>
                    <a:pt x="91303" y="94948"/>
                  </a:moveTo>
                  <a:lnTo>
                    <a:pt x="84292" y="94948"/>
                  </a:lnTo>
                  <a:cubicBezTo>
                    <a:pt x="83674" y="99278"/>
                    <a:pt x="81612" y="110891"/>
                    <a:pt x="78931" y="112859"/>
                  </a:cubicBezTo>
                  <a:cubicBezTo>
                    <a:pt x="77282" y="114040"/>
                    <a:pt x="61405" y="114040"/>
                    <a:pt x="58518" y="114040"/>
                  </a:cubicBezTo>
                  <a:lnTo>
                    <a:pt x="20579" y="114040"/>
                  </a:lnTo>
                  <a:cubicBezTo>
                    <a:pt x="42229" y="95736"/>
                    <a:pt x="49446" y="90225"/>
                    <a:pt x="61817" y="80974"/>
                  </a:cubicBezTo>
                  <a:cubicBezTo>
                    <a:pt x="77075" y="69362"/>
                    <a:pt x="91303" y="57159"/>
                    <a:pt x="91303" y="38461"/>
                  </a:cubicBezTo>
                  <a:cubicBezTo>
                    <a:pt x="91303" y="14646"/>
                    <a:pt x="69446" y="81"/>
                    <a:pt x="43054" y="81"/>
                  </a:cubicBezTo>
                  <a:cubicBezTo>
                    <a:pt x="17486" y="81"/>
                    <a:pt x="165" y="17204"/>
                    <a:pt x="165" y="35312"/>
                  </a:cubicBezTo>
                  <a:cubicBezTo>
                    <a:pt x="165" y="45350"/>
                    <a:pt x="9032" y="46334"/>
                    <a:pt x="11094" y="46334"/>
                  </a:cubicBezTo>
                  <a:cubicBezTo>
                    <a:pt x="16042" y="46334"/>
                    <a:pt x="22022" y="42988"/>
                    <a:pt x="22022" y="35902"/>
                  </a:cubicBezTo>
                  <a:cubicBezTo>
                    <a:pt x="22022" y="32359"/>
                    <a:pt x="20579" y="25471"/>
                    <a:pt x="9857" y="25471"/>
                  </a:cubicBezTo>
                  <a:cubicBezTo>
                    <a:pt x="16249" y="11496"/>
                    <a:pt x="30270" y="7166"/>
                    <a:pt x="39961" y="7166"/>
                  </a:cubicBezTo>
                  <a:cubicBezTo>
                    <a:pt x="60580" y="7166"/>
                    <a:pt x="71302" y="22518"/>
                    <a:pt x="71302" y="38461"/>
                  </a:cubicBezTo>
                  <a:cubicBezTo>
                    <a:pt x="71302" y="55584"/>
                    <a:pt x="58518" y="69165"/>
                    <a:pt x="51920" y="76250"/>
                  </a:cubicBezTo>
                  <a:lnTo>
                    <a:pt x="2227" y="123094"/>
                  </a:lnTo>
                  <a:cubicBezTo>
                    <a:pt x="165" y="124865"/>
                    <a:pt x="165" y="125259"/>
                    <a:pt x="165" y="130770"/>
                  </a:cubicBezTo>
                  <a:lnTo>
                    <a:pt x="85117" y="130770"/>
                  </a:lnTo>
                  <a:lnTo>
                    <a:pt x="91303" y="94948"/>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1" name="任意形状 16570">
              <a:extLst>
                <a:ext uri="{FF2B5EF4-FFF2-40B4-BE49-F238E27FC236}">
                  <a16:creationId xmlns:a16="http://schemas.microsoft.com/office/drawing/2014/main" id="{51979CF7-91CC-5B30-6DDB-D09F14533385}"/>
                </a:ext>
              </a:extLst>
            </p:cNvPr>
            <p:cNvSpPr/>
            <p:nvPr>
              <p:custDataLst>
                <p:tags r:id="rId63"/>
              </p:custDataLst>
            </p:nvPr>
          </p:nvSpPr>
          <p:spPr>
            <a:xfrm>
              <a:off x="6564851" y="5615292"/>
              <a:ext cx="195883" cy="187260"/>
            </a:xfrm>
            <a:custGeom>
              <a:avLst/>
              <a:gdLst>
                <a:gd name="connsiteX0" fmla="*/ 104192 w 195883"/>
                <a:gd name="connsiteY0" fmla="*/ 99331 h 187260"/>
                <a:gd name="connsiteX1" fmla="*/ 186374 w 195883"/>
                <a:gd name="connsiteY1" fmla="*/ 99331 h 187260"/>
                <a:gd name="connsiteX2" fmla="*/ 196095 w 195883"/>
                <a:gd name="connsiteY2" fmla="*/ 93707 h 187260"/>
                <a:gd name="connsiteX3" fmla="*/ 186374 w 195883"/>
                <a:gd name="connsiteY3" fmla="*/ 88084 h 187260"/>
                <a:gd name="connsiteX4" fmla="*/ 104192 w 195883"/>
                <a:gd name="connsiteY4" fmla="*/ 88084 h 187260"/>
                <a:gd name="connsiteX5" fmla="*/ 104192 w 195883"/>
                <a:gd name="connsiteY5" fmla="*/ 9356 h 187260"/>
                <a:gd name="connsiteX6" fmla="*/ 98300 w 195883"/>
                <a:gd name="connsiteY6" fmla="*/ 77 h 187260"/>
                <a:gd name="connsiteX7" fmla="*/ 92409 w 195883"/>
                <a:gd name="connsiteY7" fmla="*/ 9356 h 187260"/>
                <a:gd name="connsiteX8" fmla="*/ 92409 w 195883"/>
                <a:gd name="connsiteY8" fmla="*/ 88084 h 187260"/>
                <a:gd name="connsiteX9" fmla="*/ 9932 w 195883"/>
                <a:gd name="connsiteY9" fmla="*/ 88084 h 187260"/>
                <a:gd name="connsiteX10" fmla="*/ 212 w 195883"/>
                <a:gd name="connsiteY10" fmla="*/ 93707 h 187260"/>
                <a:gd name="connsiteX11" fmla="*/ 9932 w 195883"/>
                <a:gd name="connsiteY11" fmla="*/ 99331 h 187260"/>
                <a:gd name="connsiteX12" fmla="*/ 92409 w 195883"/>
                <a:gd name="connsiteY12" fmla="*/ 99331 h 187260"/>
                <a:gd name="connsiteX13" fmla="*/ 92409 w 195883"/>
                <a:gd name="connsiteY13" fmla="*/ 178059 h 187260"/>
                <a:gd name="connsiteX14" fmla="*/ 98300 w 195883"/>
                <a:gd name="connsiteY14" fmla="*/ 187337 h 187260"/>
                <a:gd name="connsiteX15" fmla="*/ 104192 w 195883"/>
                <a:gd name="connsiteY15" fmla="*/ 178059 h 187260"/>
                <a:gd name="connsiteX16" fmla="*/ 104192 w 195883"/>
                <a:gd name="connsiteY16" fmla="*/ 99331 h 18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883" h="187260">
                  <a:moveTo>
                    <a:pt x="104192" y="99331"/>
                  </a:moveTo>
                  <a:lnTo>
                    <a:pt x="186374" y="99331"/>
                  </a:lnTo>
                  <a:cubicBezTo>
                    <a:pt x="190498" y="99331"/>
                    <a:pt x="196095" y="99331"/>
                    <a:pt x="196095" y="93707"/>
                  </a:cubicBezTo>
                  <a:cubicBezTo>
                    <a:pt x="196095" y="88084"/>
                    <a:pt x="190498" y="88084"/>
                    <a:pt x="186374" y="88084"/>
                  </a:cubicBezTo>
                  <a:lnTo>
                    <a:pt x="104192" y="88084"/>
                  </a:lnTo>
                  <a:lnTo>
                    <a:pt x="104192" y="9356"/>
                  </a:lnTo>
                  <a:cubicBezTo>
                    <a:pt x="104192" y="5419"/>
                    <a:pt x="104192" y="77"/>
                    <a:pt x="98300" y="77"/>
                  </a:cubicBezTo>
                  <a:cubicBezTo>
                    <a:pt x="92409" y="77"/>
                    <a:pt x="92409" y="5419"/>
                    <a:pt x="92409" y="9356"/>
                  </a:cubicBezTo>
                  <a:lnTo>
                    <a:pt x="92409" y="88084"/>
                  </a:lnTo>
                  <a:lnTo>
                    <a:pt x="9932" y="88084"/>
                  </a:lnTo>
                  <a:cubicBezTo>
                    <a:pt x="5808" y="88084"/>
                    <a:pt x="212" y="88084"/>
                    <a:pt x="212" y="93707"/>
                  </a:cubicBezTo>
                  <a:cubicBezTo>
                    <a:pt x="212" y="99331"/>
                    <a:pt x="5808" y="99331"/>
                    <a:pt x="9932" y="99331"/>
                  </a:cubicBezTo>
                  <a:lnTo>
                    <a:pt x="92409" y="99331"/>
                  </a:lnTo>
                  <a:lnTo>
                    <a:pt x="92409" y="178059"/>
                  </a:lnTo>
                  <a:cubicBezTo>
                    <a:pt x="92409" y="181995"/>
                    <a:pt x="92409" y="187337"/>
                    <a:pt x="98300" y="187337"/>
                  </a:cubicBezTo>
                  <a:cubicBezTo>
                    <a:pt x="104192" y="187337"/>
                    <a:pt x="104192" y="181995"/>
                    <a:pt x="104192" y="178059"/>
                  </a:cubicBezTo>
                  <a:lnTo>
                    <a:pt x="104192" y="99331"/>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2" name="任意形状 16571">
              <a:extLst>
                <a:ext uri="{FF2B5EF4-FFF2-40B4-BE49-F238E27FC236}">
                  <a16:creationId xmlns:a16="http://schemas.microsoft.com/office/drawing/2014/main" id="{454F5612-4443-C28C-DF56-BECF465C162F}"/>
                </a:ext>
              </a:extLst>
            </p:cNvPr>
            <p:cNvSpPr/>
            <p:nvPr>
              <p:custDataLst>
                <p:tags r:id="rId64"/>
              </p:custDataLst>
            </p:nvPr>
          </p:nvSpPr>
          <p:spPr>
            <a:xfrm>
              <a:off x="6886806" y="5464723"/>
              <a:ext cx="151404" cy="127370"/>
            </a:xfrm>
            <a:custGeom>
              <a:avLst/>
              <a:gdLst>
                <a:gd name="connsiteX0" fmla="*/ 94777 w 151404"/>
                <a:gd name="connsiteY0" fmla="*/ 108603 h 127370"/>
                <a:gd name="connsiteX1" fmla="*/ 120993 w 151404"/>
                <a:gd name="connsiteY1" fmla="*/ 127441 h 127370"/>
                <a:gd name="connsiteX2" fmla="*/ 142790 w 151404"/>
                <a:gd name="connsiteY2" fmla="*/ 111977 h 127370"/>
                <a:gd name="connsiteX3" fmla="*/ 151627 w 151404"/>
                <a:gd name="connsiteY3" fmla="*/ 84141 h 127370"/>
                <a:gd name="connsiteX4" fmla="*/ 148092 w 151404"/>
                <a:gd name="connsiteY4" fmla="*/ 81329 h 127370"/>
                <a:gd name="connsiteX5" fmla="*/ 143968 w 151404"/>
                <a:gd name="connsiteY5" fmla="*/ 86390 h 127370"/>
                <a:gd name="connsiteX6" fmla="*/ 121876 w 151404"/>
                <a:gd name="connsiteY6" fmla="*/ 121255 h 127370"/>
                <a:gd name="connsiteX7" fmla="*/ 112745 w 151404"/>
                <a:gd name="connsiteY7" fmla="*/ 108321 h 127370"/>
                <a:gd name="connsiteX8" fmla="*/ 118636 w 151404"/>
                <a:gd name="connsiteY8" fmla="*/ 79080 h 127370"/>
                <a:gd name="connsiteX9" fmla="*/ 126884 w 151404"/>
                <a:gd name="connsiteY9" fmla="*/ 48713 h 127370"/>
                <a:gd name="connsiteX10" fmla="*/ 131892 w 151404"/>
                <a:gd name="connsiteY10" fmla="*/ 29593 h 127370"/>
                <a:gd name="connsiteX11" fmla="*/ 136310 w 151404"/>
                <a:gd name="connsiteY11" fmla="*/ 10755 h 127370"/>
                <a:gd name="connsiteX12" fmla="*/ 127768 w 151404"/>
                <a:gd name="connsiteY12" fmla="*/ 3163 h 127370"/>
                <a:gd name="connsiteX13" fmla="*/ 116280 w 151404"/>
                <a:gd name="connsiteY13" fmla="*/ 13004 h 127370"/>
                <a:gd name="connsiteX14" fmla="*/ 94188 w 151404"/>
                <a:gd name="connsiteY14" fmla="*/ 97637 h 127370"/>
                <a:gd name="connsiteX15" fmla="*/ 60608 w 151404"/>
                <a:gd name="connsiteY15" fmla="*/ 121255 h 127370"/>
                <a:gd name="connsiteX16" fmla="*/ 42345 w 151404"/>
                <a:gd name="connsiteY16" fmla="*/ 98199 h 127370"/>
                <a:gd name="connsiteX17" fmla="*/ 58251 w 151404"/>
                <a:gd name="connsiteY17" fmla="*/ 40840 h 127370"/>
                <a:gd name="connsiteX18" fmla="*/ 63259 w 151404"/>
                <a:gd name="connsiteY18" fmla="*/ 23126 h 127370"/>
                <a:gd name="connsiteX19" fmla="*/ 39105 w 151404"/>
                <a:gd name="connsiteY19" fmla="*/ 70 h 127370"/>
                <a:gd name="connsiteX20" fmla="*/ 223 w 151404"/>
                <a:gd name="connsiteY20" fmla="*/ 43371 h 127370"/>
                <a:gd name="connsiteX21" fmla="*/ 3757 w 151404"/>
                <a:gd name="connsiteY21" fmla="*/ 46182 h 127370"/>
                <a:gd name="connsiteX22" fmla="*/ 8470 w 151404"/>
                <a:gd name="connsiteY22" fmla="*/ 41121 h 127370"/>
                <a:gd name="connsiteX23" fmla="*/ 38221 w 151404"/>
                <a:gd name="connsiteY23" fmla="*/ 6256 h 127370"/>
                <a:gd name="connsiteX24" fmla="*/ 45585 w 151404"/>
                <a:gd name="connsiteY24" fmla="*/ 15535 h 127370"/>
                <a:gd name="connsiteX25" fmla="*/ 40578 w 151404"/>
                <a:gd name="connsiteY25" fmla="*/ 34654 h 127370"/>
                <a:gd name="connsiteX26" fmla="*/ 23493 w 151404"/>
                <a:gd name="connsiteY26" fmla="*/ 93700 h 127370"/>
                <a:gd name="connsiteX27" fmla="*/ 59724 w 151404"/>
                <a:gd name="connsiteY27" fmla="*/ 127441 h 127370"/>
                <a:gd name="connsiteX28" fmla="*/ 94777 w 151404"/>
                <a:gd name="connsiteY28" fmla="*/ 108603 h 12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404" h="127370">
                  <a:moveTo>
                    <a:pt x="94777" y="108603"/>
                  </a:moveTo>
                  <a:cubicBezTo>
                    <a:pt x="98017" y="120131"/>
                    <a:pt x="108327" y="127441"/>
                    <a:pt x="120993" y="127441"/>
                  </a:cubicBezTo>
                  <a:cubicBezTo>
                    <a:pt x="131302" y="127441"/>
                    <a:pt x="138077" y="120974"/>
                    <a:pt x="142790" y="111977"/>
                  </a:cubicBezTo>
                  <a:cubicBezTo>
                    <a:pt x="147798" y="101854"/>
                    <a:pt x="151627" y="84703"/>
                    <a:pt x="151627" y="84141"/>
                  </a:cubicBezTo>
                  <a:cubicBezTo>
                    <a:pt x="151627" y="81329"/>
                    <a:pt x="148976" y="81329"/>
                    <a:pt x="148092" y="81329"/>
                  </a:cubicBezTo>
                  <a:cubicBezTo>
                    <a:pt x="145147" y="81329"/>
                    <a:pt x="144852" y="82454"/>
                    <a:pt x="143968" y="86390"/>
                  </a:cubicBezTo>
                  <a:cubicBezTo>
                    <a:pt x="139845" y="102136"/>
                    <a:pt x="134248" y="121255"/>
                    <a:pt x="121876" y="121255"/>
                  </a:cubicBezTo>
                  <a:cubicBezTo>
                    <a:pt x="115691" y="121255"/>
                    <a:pt x="112745" y="117600"/>
                    <a:pt x="112745" y="108321"/>
                  </a:cubicBezTo>
                  <a:cubicBezTo>
                    <a:pt x="112745" y="102136"/>
                    <a:pt x="116280" y="88921"/>
                    <a:pt x="118636" y="79080"/>
                  </a:cubicBezTo>
                  <a:lnTo>
                    <a:pt x="126884" y="48713"/>
                  </a:lnTo>
                  <a:cubicBezTo>
                    <a:pt x="127768" y="44495"/>
                    <a:pt x="130713" y="33811"/>
                    <a:pt x="131892" y="29593"/>
                  </a:cubicBezTo>
                  <a:cubicBezTo>
                    <a:pt x="133364" y="23126"/>
                    <a:pt x="136310" y="12442"/>
                    <a:pt x="136310" y="10755"/>
                  </a:cubicBezTo>
                  <a:cubicBezTo>
                    <a:pt x="136310" y="5694"/>
                    <a:pt x="132186" y="3163"/>
                    <a:pt x="127768" y="3163"/>
                  </a:cubicBezTo>
                  <a:cubicBezTo>
                    <a:pt x="126295" y="3163"/>
                    <a:pt x="118636" y="3444"/>
                    <a:pt x="116280" y="13004"/>
                  </a:cubicBezTo>
                  <a:cubicBezTo>
                    <a:pt x="110683" y="33530"/>
                    <a:pt x="97722" y="82735"/>
                    <a:pt x="94188" y="97637"/>
                  </a:cubicBezTo>
                  <a:cubicBezTo>
                    <a:pt x="93893" y="98762"/>
                    <a:pt x="82111" y="121255"/>
                    <a:pt x="60608" y="121255"/>
                  </a:cubicBezTo>
                  <a:cubicBezTo>
                    <a:pt x="45291" y="121255"/>
                    <a:pt x="42345" y="108603"/>
                    <a:pt x="42345" y="98199"/>
                  </a:cubicBezTo>
                  <a:cubicBezTo>
                    <a:pt x="42345" y="82454"/>
                    <a:pt x="50593" y="60241"/>
                    <a:pt x="58251" y="40840"/>
                  </a:cubicBezTo>
                  <a:cubicBezTo>
                    <a:pt x="61786" y="32405"/>
                    <a:pt x="63259" y="28469"/>
                    <a:pt x="63259" y="23126"/>
                  </a:cubicBezTo>
                  <a:cubicBezTo>
                    <a:pt x="63259" y="10474"/>
                    <a:pt x="53833" y="70"/>
                    <a:pt x="39105" y="70"/>
                  </a:cubicBezTo>
                  <a:cubicBezTo>
                    <a:pt x="11121" y="70"/>
                    <a:pt x="223" y="40840"/>
                    <a:pt x="223" y="43371"/>
                  </a:cubicBezTo>
                  <a:cubicBezTo>
                    <a:pt x="223" y="46182"/>
                    <a:pt x="3168" y="46182"/>
                    <a:pt x="3757" y="46182"/>
                  </a:cubicBezTo>
                  <a:cubicBezTo>
                    <a:pt x="6703" y="46182"/>
                    <a:pt x="6998" y="45620"/>
                    <a:pt x="8470" y="41121"/>
                  </a:cubicBezTo>
                  <a:cubicBezTo>
                    <a:pt x="15834" y="16659"/>
                    <a:pt x="27028" y="6256"/>
                    <a:pt x="38221" y="6256"/>
                  </a:cubicBezTo>
                  <a:cubicBezTo>
                    <a:pt x="40872" y="6256"/>
                    <a:pt x="45585" y="6537"/>
                    <a:pt x="45585" y="15535"/>
                  </a:cubicBezTo>
                  <a:cubicBezTo>
                    <a:pt x="45585" y="22283"/>
                    <a:pt x="42345" y="30437"/>
                    <a:pt x="40578" y="34654"/>
                  </a:cubicBezTo>
                  <a:cubicBezTo>
                    <a:pt x="29679" y="62490"/>
                    <a:pt x="23493" y="79923"/>
                    <a:pt x="23493" y="93700"/>
                  </a:cubicBezTo>
                  <a:cubicBezTo>
                    <a:pt x="23493" y="120412"/>
                    <a:pt x="43818" y="127441"/>
                    <a:pt x="59724" y="127441"/>
                  </a:cubicBezTo>
                  <a:cubicBezTo>
                    <a:pt x="79165" y="127441"/>
                    <a:pt x="89769" y="114788"/>
                    <a:pt x="94777" y="108603"/>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3" name="任意形状 16572">
              <a:extLst>
                <a:ext uri="{FF2B5EF4-FFF2-40B4-BE49-F238E27FC236}">
                  <a16:creationId xmlns:a16="http://schemas.microsoft.com/office/drawing/2014/main" id="{7696FC8A-72A7-CE46-118F-E0660C728A92}"/>
                </a:ext>
              </a:extLst>
            </p:cNvPr>
            <p:cNvSpPr/>
            <p:nvPr>
              <p:custDataLst>
                <p:tags r:id="rId65"/>
              </p:custDataLst>
            </p:nvPr>
          </p:nvSpPr>
          <p:spPr>
            <a:xfrm>
              <a:off x="7056578" y="5500684"/>
              <a:ext cx="62476" cy="132460"/>
            </a:xfrm>
            <a:custGeom>
              <a:avLst/>
              <a:gdLst>
                <a:gd name="connsiteX0" fmla="*/ 57344 w 62476"/>
                <a:gd name="connsiteY0" fmla="*/ 7551 h 132460"/>
                <a:gd name="connsiteX1" fmla="*/ 49096 w 62476"/>
                <a:gd name="connsiteY1" fmla="*/ 72 h 132460"/>
                <a:gd name="connsiteX2" fmla="*/ 37549 w 62476"/>
                <a:gd name="connsiteY2" fmla="*/ 10897 h 132460"/>
                <a:gd name="connsiteX3" fmla="*/ 45797 w 62476"/>
                <a:gd name="connsiteY3" fmla="*/ 18376 h 132460"/>
                <a:gd name="connsiteX4" fmla="*/ 57344 w 62476"/>
                <a:gd name="connsiteY4" fmla="*/ 7551 h 132460"/>
                <a:gd name="connsiteX5" fmla="*/ 15280 w 62476"/>
                <a:gd name="connsiteY5" fmla="*/ 107536 h 132460"/>
                <a:gd name="connsiteX6" fmla="*/ 13425 w 62476"/>
                <a:gd name="connsiteY6" fmla="*/ 115802 h 132460"/>
                <a:gd name="connsiteX7" fmla="*/ 33013 w 62476"/>
                <a:gd name="connsiteY7" fmla="*/ 132532 h 132460"/>
                <a:gd name="connsiteX8" fmla="*/ 62705 w 62476"/>
                <a:gd name="connsiteY8" fmla="*/ 102418 h 132460"/>
                <a:gd name="connsiteX9" fmla="*/ 59406 w 62476"/>
                <a:gd name="connsiteY9" fmla="*/ 99860 h 132460"/>
                <a:gd name="connsiteX10" fmla="*/ 55488 w 62476"/>
                <a:gd name="connsiteY10" fmla="*/ 103206 h 132460"/>
                <a:gd name="connsiteX11" fmla="*/ 33632 w 62476"/>
                <a:gd name="connsiteY11" fmla="*/ 127021 h 132460"/>
                <a:gd name="connsiteX12" fmla="*/ 28477 w 62476"/>
                <a:gd name="connsiteY12" fmla="*/ 120132 h 132460"/>
                <a:gd name="connsiteX13" fmla="*/ 31776 w 62476"/>
                <a:gd name="connsiteY13" fmla="*/ 107536 h 132460"/>
                <a:gd name="connsiteX14" fmla="*/ 38374 w 62476"/>
                <a:gd name="connsiteY14" fmla="*/ 91790 h 132460"/>
                <a:gd name="connsiteX15" fmla="*/ 48478 w 62476"/>
                <a:gd name="connsiteY15" fmla="*/ 66794 h 132460"/>
                <a:gd name="connsiteX16" fmla="*/ 49715 w 62476"/>
                <a:gd name="connsiteY16" fmla="*/ 60496 h 132460"/>
                <a:gd name="connsiteX17" fmla="*/ 30126 w 62476"/>
                <a:gd name="connsiteY17" fmla="*/ 43766 h 132460"/>
                <a:gd name="connsiteX18" fmla="*/ 228 w 62476"/>
                <a:gd name="connsiteY18" fmla="*/ 73879 h 132460"/>
                <a:gd name="connsiteX19" fmla="*/ 3734 w 62476"/>
                <a:gd name="connsiteY19" fmla="*/ 76438 h 132460"/>
                <a:gd name="connsiteX20" fmla="*/ 7445 w 62476"/>
                <a:gd name="connsiteY20" fmla="*/ 73289 h 132460"/>
                <a:gd name="connsiteX21" fmla="*/ 29508 w 62476"/>
                <a:gd name="connsiteY21" fmla="*/ 49277 h 132460"/>
                <a:gd name="connsiteX22" fmla="*/ 34663 w 62476"/>
                <a:gd name="connsiteY22" fmla="*/ 56165 h 132460"/>
                <a:gd name="connsiteX23" fmla="*/ 28271 w 62476"/>
                <a:gd name="connsiteY23" fmla="*/ 75848 h 132460"/>
                <a:gd name="connsiteX24" fmla="*/ 15280 w 62476"/>
                <a:gd name="connsiteY24" fmla="*/ 107536 h 1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476" h="132460">
                  <a:moveTo>
                    <a:pt x="57344" y="7551"/>
                  </a:moveTo>
                  <a:cubicBezTo>
                    <a:pt x="57344" y="4402"/>
                    <a:pt x="54870" y="72"/>
                    <a:pt x="49096" y="72"/>
                  </a:cubicBezTo>
                  <a:cubicBezTo>
                    <a:pt x="43529" y="72"/>
                    <a:pt x="37549" y="5189"/>
                    <a:pt x="37549" y="10897"/>
                  </a:cubicBezTo>
                  <a:cubicBezTo>
                    <a:pt x="37549" y="14243"/>
                    <a:pt x="40230" y="18376"/>
                    <a:pt x="45797" y="18376"/>
                  </a:cubicBezTo>
                  <a:cubicBezTo>
                    <a:pt x="51777" y="18376"/>
                    <a:pt x="57344" y="12865"/>
                    <a:pt x="57344" y="7551"/>
                  </a:cubicBezTo>
                  <a:close/>
                  <a:moveTo>
                    <a:pt x="15280" y="107536"/>
                  </a:moveTo>
                  <a:cubicBezTo>
                    <a:pt x="14456" y="110094"/>
                    <a:pt x="13425" y="112456"/>
                    <a:pt x="13425" y="115802"/>
                  </a:cubicBezTo>
                  <a:cubicBezTo>
                    <a:pt x="13425" y="125053"/>
                    <a:pt x="21672" y="132532"/>
                    <a:pt x="33013" y="132532"/>
                  </a:cubicBezTo>
                  <a:cubicBezTo>
                    <a:pt x="53632" y="132532"/>
                    <a:pt x="62705" y="105371"/>
                    <a:pt x="62705" y="102418"/>
                  </a:cubicBezTo>
                  <a:cubicBezTo>
                    <a:pt x="62705" y="99860"/>
                    <a:pt x="60024" y="99860"/>
                    <a:pt x="59406" y="99860"/>
                  </a:cubicBezTo>
                  <a:cubicBezTo>
                    <a:pt x="56519" y="99860"/>
                    <a:pt x="56313" y="101041"/>
                    <a:pt x="55488" y="103206"/>
                  </a:cubicBezTo>
                  <a:cubicBezTo>
                    <a:pt x="50746" y="118951"/>
                    <a:pt x="41673" y="127021"/>
                    <a:pt x="33632" y="127021"/>
                  </a:cubicBezTo>
                  <a:cubicBezTo>
                    <a:pt x="29508" y="127021"/>
                    <a:pt x="28477" y="124462"/>
                    <a:pt x="28477" y="120132"/>
                  </a:cubicBezTo>
                  <a:cubicBezTo>
                    <a:pt x="28477" y="115605"/>
                    <a:pt x="29920" y="111866"/>
                    <a:pt x="31776" y="107536"/>
                  </a:cubicBezTo>
                  <a:cubicBezTo>
                    <a:pt x="33838" y="102221"/>
                    <a:pt x="36106" y="96907"/>
                    <a:pt x="38374" y="91790"/>
                  </a:cubicBezTo>
                  <a:cubicBezTo>
                    <a:pt x="40230" y="87066"/>
                    <a:pt x="47653" y="69156"/>
                    <a:pt x="48478" y="66794"/>
                  </a:cubicBezTo>
                  <a:cubicBezTo>
                    <a:pt x="49096" y="64826"/>
                    <a:pt x="49715" y="62464"/>
                    <a:pt x="49715" y="60496"/>
                  </a:cubicBezTo>
                  <a:cubicBezTo>
                    <a:pt x="49715" y="51245"/>
                    <a:pt x="41467" y="43766"/>
                    <a:pt x="30126" y="43766"/>
                  </a:cubicBezTo>
                  <a:cubicBezTo>
                    <a:pt x="9713" y="43766"/>
                    <a:pt x="228" y="70533"/>
                    <a:pt x="228" y="73879"/>
                  </a:cubicBezTo>
                  <a:cubicBezTo>
                    <a:pt x="228" y="76438"/>
                    <a:pt x="3115" y="76438"/>
                    <a:pt x="3734" y="76438"/>
                  </a:cubicBezTo>
                  <a:cubicBezTo>
                    <a:pt x="6620" y="76438"/>
                    <a:pt x="6827" y="75454"/>
                    <a:pt x="7445" y="73289"/>
                  </a:cubicBezTo>
                  <a:cubicBezTo>
                    <a:pt x="12806" y="56362"/>
                    <a:pt x="21879" y="49277"/>
                    <a:pt x="29508" y="49277"/>
                  </a:cubicBezTo>
                  <a:cubicBezTo>
                    <a:pt x="32807" y="49277"/>
                    <a:pt x="34663" y="50851"/>
                    <a:pt x="34663" y="56165"/>
                  </a:cubicBezTo>
                  <a:cubicBezTo>
                    <a:pt x="34663" y="60692"/>
                    <a:pt x="33425" y="63645"/>
                    <a:pt x="28271" y="75848"/>
                  </a:cubicBezTo>
                  <a:lnTo>
                    <a:pt x="15280" y="10753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4" name="任意形状 16573">
              <a:extLst>
                <a:ext uri="{FF2B5EF4-FFF2-40B4-BE49-F238E27FC236}">
                  <a16:creationId xmlns:a16="http://schemas.microsoft.com/office/drawing/2014/main" id="{39786323-6D08-5ED4-2124-4715095AAD8C}"/>
                </a:ext>
              </a:extLst>
            </p:cNvPr>
            <p:cNvSpPr/>
            <p:nvPr>
              <p:custDataLst>
                <p:tags r:id="rId66"/>
              </p:custDataLst>
            </p:nvPr>
          </p:nvSpPr>
          <p:spPr>
            <a:xfrm>
              <a:off x="7153321" y="5608542"/>
              <a:ext cx="26186" cy="60620"/>
            </a:xfrm>
            <a:custGeom>
              <a:avLst/>
              <a:gdLst>
                <a:gd name="connsiteX0" fmla="*/ 20644 w 26186"/>
                <a:gd name="connsiteY0" fmla="*/ 19557 h 60620"/>
                <a:gd name="connsiteX1" fmla="*/ 4561 w 26186"/>
                <a:gd name="connsiteY1" fmla="*/ 55575 h 60620"/>
                <a:gd name="connsiteX2" fmla="*/ 3118 w 26186"/>
                <a:gd name="connsiteY2" fmla="*/ 57937 h 60620"/>
                <a:gd name="connsiteX3" fmla="*/ 6005 w 26186"/>
                <a:gd name="connsiteY3" fmla="*/ 60692 h 60620"/>
                <a:gd name="connsiteX4" fmla="*/ 26418 w 26186"/>
                <a:gd name="connsiteY4" fmla="*/ 21525 h 60620"/>
                <a:gd name="connsiteX5" fmla="*/ 11984 w 26186"/>
                <a:gd name="connsiteY5" fmla="*/ 72 h 60620"/>
                <a:gd name="connsiteX6" fmla="*/ 231 w 26186"/>
                <a:gd name="connsiteY6" fmla="*/ 11290 h 60620"/>
                <a:gd name="connsiteX7" fmla="*/ 12190 w 26186"/>
                <a:gd name="connsiteY7" fmla="*/ 22706 h 60620"/>
                <a:gd name="connsiteX8" fmla="*/ 20644 w 26186"/>
                <a:gd name="connsiteY8" fmla="*/ 19557 h 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86" h="60620">
                  <a:moveTo>
                    <a:pt x="20644" y="19557"/>
                  </a:moveTo>
                  <a:cubicBezTo>
                    <a:pt x="20644" y="30382"/>
                    <a:pt x="18582" y="42979"/>
                    <a:pt x="4561" y="55575"/>
                  </a:cubicBezTo>
                  <a:cubicBezTo>
                    <a:pt x="3736" y="56362"/>
                    <a:pt x="3118" y="56953"/>
                    <a:pt x="3118" y="57937"/>
                  </a:cubicBezTo>
                  <a:cubicBezTo>
                    <a:pt x="3118" y="59315"/>
                    <a:pt x="4767" y="60692"/>
                    <a:pt x="6005" y="60692"/>
                  </a:cubicBezTo>
                  <a:cubicBezTo>
                    <a:pt x="8891" y="60692"/>
                    <a:pt x="26418" y="44947"/>
                    <a:pt x="26418" y="21525"/>
                  </a:cubicBezTo>
                  <a:cubicBezTo>
                    <a:pt x="26418" y="9322"/>
                    <a:pt x="21469" y="72"/>
                    <a:pt x="11984" y="72"/>
                  </a:cubicBezTo>
                  <a:cubicBezTo>
                    <a:pt x="5180" y="72"/>
                    <a:pt x="231" y="5189"/>
                    <a:pt x="231" y="11290"/>
                  </a:cubicBezTo>
                  <a:cubicBezTo>
                    <a:pt x="231" y="17589"/>
                    <a:pt x="4974" y="22706"/>
                    <a:pt x="12190" y="22706"/>
                  </a:cubicBezTo>
                  <a:cubicBezTo>
                    <a:pt x="17139" y="22706"/>
                    <a:pt x="20438" y="19557"/>
                    <a:pt x="20644" y="19557"/>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5" name="任意形状 16574">
              <a:extLst>
                <a:ext uri="{FF2B5EF4-FFF2-40B4-BE49-F238E27FC236}">
                  <a16:creationId xmlns:a16="http://schemas.microsoft.com/office/drawing/2014/main" id="{50B30683-7377-07ED-D057-30426E415E96}"/>
                </a:ext>
              </a:extLst>
            </p:cNvPr>
            <p:cNvSpPr/>
            <p:nvPr>
              <p:custDataLst>
                <p:tags r:id="rId67"/>
              </p:custDataLst>
            </p:nvPr>
          </p:nvSpPr>
          <p:spPr>
            <a:xfrm>
              <a:off x="7200186" y="5500684"/>
              <a:ext cx="90518" cy="170643"/>
            </a:xfrm>
            <a:custGeom>
              <a:avLst/>
              <a:gdLst>
                <a:gd name="connsiteX0" fmla="*/ 90752 w 90518"/>
                <a:gd name="connsiteY0" fmla="*/ 7551 h 170643"/>
                <a:gd name="connsiteX1" fmla="*/ 82504 w 90518"/>
                <a:gd name="connsiteY1" fmla="*/ 72 h 170643"/>
                <a:gd name="connsiteX2" fmla="*/ 70958 w 90518"/>
                <a:gd name="connsiteY2" fmla="*/ 10897 h 170643"/>
                <a:gd name="connsiteX3" fmla="*/ 79205 w 90518"/>
                <a:gd name="connsiteY3" fmla="*/ 18376 h 170643"/>
                <a:gd name="connsiteX4" fmla="*/ 90752 w 90518"/>
                <a:gd name="connsiteY4" fmla="*/ 7551 h 170643"/>
                <a:gd name="connsiteX5" fmla="*/ 47039 w 90518"/>
                <a:gd name="connsiteY5" fmla="*/ 140208 h 170643"/>
                <a:gd name="connsiteX6" fmla="*/ 20440 w 90518"/>
                <a:gd name="connsiteY6" fmla="*/ 165204 h 170643"/>
                <a:gd name="connsiteX7" fmla="*/ 13018 w 90518"/>
                <a:gd name="connsiteY7" fmla="*/ 164023 h 170643"/>
                <a:gd name="connsiteX8" fmla="*/ 20028 w 90518"/>
                <a:gd name="connsiteY8" fmla="*/ 153985 h 170643"/>
                <a:gd name="connsiteX9" fmla="*/ 11987 w 90518"/>
                <a:gd name="connsiteY9" fmla="*/ 146703 h 170643"/>
                <a:gd name="connsiteX10" fmla="*/ 234 w 90518"/>
                <a:gd name="connsiteY10" fmla="*/ 158315 h 170643"/>
                <a:gd name="connsiteX11" fmla="*/ 20647 w 90518"/>
                <a:gd name="connsiteY11" fmla="*/ 170715 h 170643"/>
                <a:gd name="connsiteX12" fmla="*/ 63535 w 90518"/>
                <a:gd name="connsiteY12" fmla="*/ 139617 h 170643"/>
                <a:gd name="connsiteX13" fmla="*/ 82092 w 90518"/>
                <a:gd name="connsiteY13" fmla="*/ 69156 h 170643"/>
                <a:gd name="connsiteX14" fmla="*/ 83123 w 90518"/>
                <a:gd name="connsiteY14" fmla="*/ 62267 h 170643"/>
                <a:gd name="connsiteX15" fmla="*/ 61060 w 90518"/>
                <a:gd name="connsiteY15" fmla="*/ 43766 h 170643"/>
                <a:gd name="connsiteX16" fmla="*/ 24977 w 90518"/>
                <a:gd name="connsiteY16" fmla="*/ 73879 h 170643"/>
                <a:gd name="connsiteX17" fmla="*/ 28482 w 90518"/>
                <a:gd name="connsiteY17" fmla="*/ 76438 h 170643"/>
                <a:gd name="connsiteX18" fmla="*/ 32606 w 90518"/>
                <a:gd name="connsiteY18" fmla="*/ 72895 h 170643"/>
                <a:gd name="connsiteX19" fmla="*/ 60442 w 90518"/>
                <a:gd name="connsiteY19" fmla="*/ 49277 h 170643"/>
                <a:gd name="connsiteX20" fmla="*/ 67452 w 90518"/>
                <a:gd name="connsiteY20" fmla="*/ 58921 h 170643"/>
                <a:gd name="connsiteX21" fmla="*/ 66834 w 90518"/>
                <a:gd name="connsiteY21" fmla="*/ 64826 h 170643"/>
                <a:gd name="connsiteX22" fmla="*/ 47039 w 90518"/>
                <a:gd name="connsiteY22" fmla="*/ 140208 h 17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518" h="170643">
                  <a:moveTo>
                    <a:pt x="90752" y="7551"/>
                  </a:moveTo>
                  <a:cubicBezTo>
                    <a:pt x="90752" y="4205"/>
                    <a:pt x="88072" y="72"/>
                    <a:pt x="82504" y="72"/>
                  </a:cubicBezTo>
                  <a:cubicBezTo>
                    <a:pt x="76525" y="72"/>
                    <a:pt x="70958" y="5583"/>
                    <a:pt x="70958" y="10897"/>
                  </a:cubicBezTo>
                  <a:cubicBezTo>
                    <a:pt x="70958" y="14046"/>
                    <a:pt x="73432" y="18376"/>
                    <a:pt x="79205" y="18376"/>
                  </a:cubicBezTo>
                  <a:cubicBezTo>
                    <a:pt x="84773" y="18376"/>
                    <a:pt x="90752" y="13259"/>
                    <a:pt x="90752" y="7551"/>
                  </a:cubicBezTo>
                  <a:close/>
                  <a:moveTo>
                    <a:pt x="47039" y="140208"/>
                  </a:moveTo>
                  <a:cubicBezTo>
                    <a:pt x="43534" y="153788"/>
                    <a:pt x="32606" y="165204"/>
                    <a:pt x="20440" y="165204"/>
                  </a:cubicBezTo>
                  <a:cubicBezTo>
                    <a:pt x="17760" y="165204"/>
                    <a:pt x="15286" y="164810"/>
                    <a:pt x="13018" y="164023"/>
                  </a:cubicBezTo>
                  <a:cubicBezTo>
                    <a:pt x="18379" y="161661"/>
                    <a:pt x="20028" y="156938"/>
                    <a:pt x="20028" y="153985"/>
                  </a:cubicBezTo>
                  <a:cubicBezTo>
                    <a:pt x="20028" y="149262"/>
                    <a:pt x="16110" y="146703"/>
                    <a:pt x="11987" y="146703"/>
                  </a:cubicBezTo>
                  <a:cubicBezTo>
                    <a:pt x="5595" y="146703"/>
                    <a:pt x="234" y="152017"/>
                    <a:pt x="234" y="158315"/>
                  </a:cubicBezTo>
                  <a:cubicBezTo>
                    <a:pt x="234" y="165794"/>
                    <a:pt x="8275" y="170715"/>
                    <a:pt x="20647" y="170715"/>
                  </a:cubicBezTo>
                  <a:cubicBezTo>
                    <a:pt x="33018" y="170715"/>
                    <a:pt x="57143" y="163629"/>
                    <a:pt x="63535" y="139617"/>
                  </a:cubicBezTo>
                  <a:lnTo>
                    <a:pt x="82092" y="69156"/>
                  </a:lnTo>
                  <a:cubicBezTo>
                    <a:pt x="82711" y="66991"/>
                    <a:pt x="83123" y="65219"/>
                    <a:pt x="83123" y="62267"/>
                  </a:cubicBezTo>
                  <a:cubicBezTo>
                    <a:pt x="83123" y="51442"/>
                    <a:pt x="73432" y="43766"/>
                    <a:pt x="61060" y="43766"/>
                  </a:cubicBezTo>
                  <a:cubicBezTo>
                    <a:pt x="38173" y="43766"/>
                    <a:pt x="24977" y="71124"/>
                    <a:pt x="24977" y="73879"/>
                  </a:cubicBezTo>
                  <a:cubicBezTo>
                    <a:pt x="24977" y="76438"/>
                    <a:pt x="27863" y="76438"/>
                    <a:pt x="28482" y="76438"/>
                  </a:cubicBezTo>
                  <a:cubicBezTo>
                    <a:pt x="30956" y="76438"/>
                    <a:pt x="31163" y="75848"/>
                    <a:pt x="32606" y="72895"/>
                  </a:cubicBezTo>
                  <a:cubicBezTo>
                    <a:pt x="37761" y="61480"/>
                    <a:pt x="48483" y="49277"/>
                    <a:pt x="60442" y="49277"/>
                  </a:cubicBezTo>
                  <a:cubicBezTo>
                    <a:pt x="65597" y="49277"/>
                    <a:pt x="67452" y="52623"/>
                    <a:pt x="67452" y="58921"/>
                  </a:cubicBezTo>
                  <a:cubicBezTo>
                    <a:pt x="67452" y="61086"/>
                    <a:pt x="67040" y="63841"/>
                    <a:pt x="66834" y="64826"/>
                  </a:cubicBezTo>
                  <a:lnTo>
                    <a:pt x="47039" y="140208"/>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6" name="任意形状 16575">
              <a:extLst>
                <a:ext uri="{FF2B5EF4-FFF2-40B4-BE49-F238E27FC236}">
                  <a16:creationId xmlns:a16="http://schemas.microsoft.com/office/drawing/2014/main" id="{9D36EECC-59C3-8A04-3208-DF7DE0E767DF}"/>
                </a:ext>
              </a:extLst>
            </p:cNvPr>
            <p:cNvSpPr/>
            <p:nvPr>
              <p:custDataLst>
                <p:tags r:id="rId68"/>
              </p:custDataLst>
            </p:nvPr>
          </p:nvSpPr>
          <p:spPr>
            <a:xfrm>
              <a:off x="7324006" y="5509344"/>
              <a:ext cx="151757" cy="145056"/>
            </a:xfrm>
            <a:custGeom>
              <a:avLst/>
              <a:gdLst>
                <a:gd name="connsiteX0" fmla="*/ 81271 w 151757"/>
                <a:gd name="connsiteY0" fmla="*/ 77422 h 145056"/>
                <a:gd name="connsiteX1" fmla="*/ 144366 w 151757"/>
                <a:gd name="connsiteY1" fmla="*/ 77422 h 145056"/>
                <a:gd name="connsiteX2" fmla="*/ 151995 w 151757"/>
                <a:gd name="connsiteY2" fmla="*/ 72698 h 145056"/>
                <a:gd name="connsiteX3" fmla="*/ 144366 w 151757"/>
                <a:gd name="connsiteY3" fmla="*/ 67778 h 145056"/>
                <a:gd name="connsiteX4" fmla="*/ 81271 w 151757"/>
                <a:gd name="connsiteY4" fmla="*/ 67778 h 145056"/>
                <a:gd name="connsiteX5" fmla="*/ 81271 w 151757"/>
                <a:gd name="connsiteY5" fmla="*/ 7354 h 145056"/>
                <a:gd name="connsiteX6" fmla="*/ 76322 w 151757"/>
                <a:gd name="connsiteY6" fmla="*/ 72 h 145056"/>
                <a:gd name="connsiteX7" fmla="*/ 71168 w 151757"/>
                <a:gd name="connsiteY7" fmla="*/ 7354 h 145056"/>
                <a:gd name="connsiteX8" fmla="*/ 71168 w 151757"/>
                <a:gd name="connsiteY8" fmla="*/ 67778 h 145056"/>
                <a:gd name="connsiteX9" fmla="*/ 7866 w 151757"/>
                <a:gd name="connsiteY9" fmla="*/ 67778 h 145056"/>
                <a:gd name="connsiteX10" fmla="*/ 237 w 151757"/>
                <a:gd name="connsiteY10" fmla="*/ 72502 h 145056"/>
                <a:gd name="connsiteX11" fmla="*/ 7866 w 151757"/>
                <a:gd name="connsiteY11" fmla="*/ 77422 h 145056"/>
                <a:gd name="connsiteX12" fmla="*/ 71168 w 151757"/>
                <a:gd name="connsiteY12" fmla="*/ 77422 h 145056"/>
                <a:gd name="connsiteX13" fmla="*/ 71168 w 151757"/>
                <a:gd name="connsiteY13" fmla="*/ 137846 h 145056"/>
                <a:gd name="connsiteX14" fmla="*/ 76116 w 151757"/>
                <a:gd name="connsiteY14" fmla="*/ 145128 h 145056"/>
                <a:gd name="connsiteX15" fmla="*/ 81271 w 151757"/>
                <a:gd name="connsiteY15" fmla="*/ 137846 h 145056"/>
                <a:gd name="connsiteX16" fmla="*/ 81271 w 151757"/>
                <a:gd name="connsiteY16" fmla="*/ 77422 h 1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757" h="145056">
                  <a:moveTo>
                    <a:pt x="81271" y="77422"/>
                  </a:moveTo>
                  <a:lnTo>
                    <a:pt x="144366" y="77422"/>
                  </a:lnTo>
                  <a:cubicBezTo>
                    <a:pt x="147047" y="77422"/>
                    <a:pt x="151995" y="77422"/>
                    <a:pt x="151995" y="72698"/>
                  </a:cubicBezTo>
                  <a:cubicBezTo>
                    <a:pt x="151995" y="67778"/>
                    <a:pt x="147253" y="67778"/>
                    <a:pt x="144366" y="67778"/>
                  </a:cubicBezTo>
                  <a:lnTo>
                    <a:pt x="81271" y="67778"/>
                  </a:lnTo>
                  <a:lnTo>
                    <a:pt x="81271" y="7354"/>
                  </a:lnTo>
                  <a:cubicBezTo>
                    <a:pt x="81271" y="4795"/>
                    <a:pt x="81271" y="72"/>
                    <a:pt x="76322" y="72"/>
                  </a:cubicBezTo>
                  <a:cubicBezTo>
                    <a:pt x="71168" y="72"/>
                    <a:pt x="71168" y="4599"/>
                    <a:pt x="71168" y="7354"/>
                  </a:cubicBezTo>
                  <a:lnTo>
                    <a:pt x="71168" y="67778"/>
                  </a:lnTo>
                  <a:lnTo>
                    <a:pt x="7866" y="67778"/>
                  </a:lnTo>
                  <a:cubicBezTo>
                    <a:pt x="5186" y="67778"/>
                    <a:pt x="237" y="67778"/>
                    <a:pt x="237" y="72502"/>
                  </a:cubicBezTo>
                  <a:cubicBezTo>
                    <a:pt x="237" y="77422"/>
                    <a:pt x="4980" y="77422"/>
                    <a:pt x="7866" y="77422"/>
                  </a:cubicBezTo>
                  <a:lnTo>
                    <a:pt x="71168" y="77422"/>
                  </a:lnTo>
                  <a:lnTo>
                    <a:pt x="71168" y="137846"/>
                  </a:lnTo>
                  <a:cubicBezTo>
                    <a:pt x="71168" y="140405"/>
                    <a:pt x="71168" y="145128"/>
                    <a:pt x="76116" y="145128"/>
                  </a:cubicBezTo>
                  <a:cubicBezTo>
                    <a:pt x="81271" y="145128"/>
                    <a:pt x="81271" y="140601"/>
                    <a:pt x="81271" y="137846"/>
                  </a:cubicBezTo>
                  <a:lnTo>
                    <a:pt x="81271" y="77422"/>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7" name="任意形状 16576">
              <a:extLst>
                <a:ext uri="{FF2B5EF4-FFF2-40B4-BE49-F238E27FC236}">
                  <a16:creationId xmlns:a16="http://schemas.microsoft.com/office/drawing/2014/main" id="{8F2AEE01-A1CE-22EC-2186-8830FA97A1BC}"/>
                </a:ext>
              </a:extLst>
            </p:cNvPr>
            <p:cNvSpPr/>
            <p:nvPr>
              <p:custDataLst>
                <p:tags r:id="rId69"/>
              </p:custDataLst>
            </p:nvPr>
          </p:nvSpPr>
          <p:spPr>
            <a:xfrm>
              <a:off x="7512877" y="5500487"/>
              <a:ext cx="75054" cy="130688"/>
            </a:xfrm>
            <a:custGeom>
              <a:avLst/>
              <a:gdLst>
                <a:gd name="connsiteX0" fmla="*/ 46843 w 75054"/>
                <a:gd name="connsiteY0" fmla="*/ 5583 h 130688"/>
                <a:gd name="connsiteX1" fmla="*/ 40657 w 75054"/>
                <a:gd name="connsiteY1" fmla="*/ 72 h 130688"/>
                <a:gd name="connsiteX2" fmla="*/ 243 w 75054"/>
                <a:gd name="connsiteY2" fmla="*/ 12668 h 130688"/>
                <a:gd name="connsiteX3" fmla="*/ 243 w 75054"/>
                <a:gd name="connsiteY3" fmla="*/ 19754 h 130688"/>
                <a:gd name="connsiteX4" fmla="*/ 30141 w 75054"/>
                <a:gd name="connsiteY4" fmla="*/ 14243 h 130688"/>
                <a:gd name="connsiteX5" fmla="*/ 30141 w 75054"/>
                <a:gd name="connsiteY5" fmla="*/ 114621 h 130688"/>
                <a:gd name="connsiteX6" fmla="*/ 9522 w 75054"/>
                <a:gd name="connsiteY6" fmla="*/ 123675 h 130688"/>
                <a:gd name="connsiteX7" fmla="*/ 1687 w 75054"/>
                <a:gd name="connsiteY7" fmla="*/ 123675 h 130688"/>
                <a:gd name="connsiteX8" fmla="*/ 1687 w 75054"/>
                <a:gd name="connsiteY8" fmla="*/ 130760 h 130688"/>
                <a:gd name="connsiteX9" fmla="*/ 38389 w 75054"/>
                <a:gd name="connsiteY9" fmla="*/ 129973 h 130688"/>
                <a:gd name="connsiteX10" fmla="*/ 75298 w 75054"/>
                <a:gd name="connsiteY10" fmla="*/ 130760 h 130688"/>
                <a:gd name="connsiteX11" fmla="*/ 75298 w 75054"/>
                <a:gd name="connsiteY11" fmla="*/ 123675 h 130688"/>
                <a:gd name="connsiteX12" fmla="*/ 67462 w 75054"/>
                <a:gd name="connsiteY12" fmla="*/ 123675 h 130688"/>
                <a:gd name="connsiteX13" fmla="*/ 46843 w 75054"/>
                <a:gd name="connsiteY13" fmla="*/ 114621 h 130688"/>
                <a:gd name="connsiteX14" fmla="*/ 46843 w 75054"/>
                <a:gd name="connsiteY14" fmla="*/ 5583 h 13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054" h="130688">
                  <a:moveTo>
                    <a:pt x="46843" y="5583"/>
                  </a:moveTo>
                  <a:cubicBezTo>
                    <a:pt x="46843" y="268"/>
                    <a:pt x="46431" y="72"/>
                    <a:pt x="40657" y="72"/>
                  </a:cubicBezTo>
                  <a:cubicBezTo>
                    <a:pt x="27461" y="12471"/>
                    <a:pt x="8697" y="12668"/>
                    <a:pt x="243" y="12668"/>
                  </a:cubicBezTo>
                  <a:lnTo>
                    <a:pt x="243" y="19754"/>
                  </a:lnTo>
                  <a:cubicBezTo>
                    <a:pt x="5192" y="19754"/>
                    <a:pt x="18801" y="19754"/>
                    <a:pt x="30141" y="14243"/>
                  </a:cubicBezTo>
                  <a:lnTo>
                    <a:pt x="30141" y="114621"/>
                  </a:lnTo>
                  <a:cubicBezTo>
                    <a:pt x="30141" y="121116"/>
                    <a:pt x="30141" y="123675"/>
                    <a:pt x="9522" y="123675"/>
                  </a:cubicBezTo>
                  <a:lnTo>
                    <a:pt x="1687" y="123675"/>
                  </a:lnTo>
                  <a:lnTo>
                    <a:pt x="1687" y="130760"/>
                  </a:lnTo>
                  <a:cubicBezTo>
                    <a:pt x="5398" y="130564"/>
                    <a:pt x="30760" y="129973"/>
                    <a:pt x="38389" y="129973"/>
                  </a:cubicBezTo>
                  <a:cubicBezTo>
                    <a:pt x="44781" y="129973"/>
                    <a:pt x="70761" y="130564"/>
                    <a:pt x="75298" y="130760"/>
                  </a:cubicBezTo>
                  <a:lnTo>
                    <a:pt x="75298" y="123675"/>
                  </a:lnTo>
                  <a:lnTo>
                    <a:pt x="67462" y="123675"/>
                  </a:lnTo>
                  <a:cubicBezTo>
                    <a:pt x="46843" y="123675"/>
                    <a:pt x="46843" y="121116"/>
                    <a:pt x="46843" y="114621"/>
                  </a:cubicBezTo>
                  <a:lnTo>
                    <a:pt x="46843" y="5583"/>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8" name="任意形状 16577">
              <a:extLst>
                <a:ext uri="{FF2B5EF4-FFF2-40B4-BE49-F238E27FC236}">
                  <a16:creationId xmlns:a16="http://schemas.microsoft.com/office/drawing/2014/main" id="{9D9DE13E-3D15-43F4-9020-3B6B696F68FB}"/>
                </a:ext>
              </a:extLst>
            </p:cNvPr>
            <p:cNvSpPr/>
            <p:nvPr>
              <p:custDataLst>
                <p:tags r:id="rId70"/>
              </p:custDataLst>
            </p:nvPr>
          </p:nvSpPr>
          <p:spPr>
            <a:xfrm>
              <a:off x="7712450" y="5513084"/>
              <a:ext cx="179976" cy="11246"/>
            </a:xfrm>
            <a:custGeom>
              <a:avLst/>
              <a:gdLst>
                <a:gd name="connsiteX0" fmla="*/ 169917 w 179976"/>
                <a:gd name="connsiteY0" fmla="*/ 11317 h 11246"/>
                <a:gd name="connsiteX1" fmla="*/ 180227 w 179976"/>
                <a:gd name="connsiteY1" fmla="*/ 5694 h 11246"/>
                <a:gd name="connsiteX2" fmla="*/ 169917 w 179976"/>
                <a:gd name="connsiteY2" fmla="*/ 70 h 11246"/>
                <a:gd name="connsiteX3" fmla="*/ 10560 w 179976"/>
                <a:gd name="connsiteY3" fmla="*/ 70 h 11246"/>
                <a:gd name="connsiteX4" fmla="*/ 250 w 179976"/>
                <a:gd name="connsiteY4" fmla="*/ 5694 h 11246"/>
                <a:gd name="connsiteX5" fmla="*/ 10560 w 179976"/>
                <a:gd name="connsiteY5" fmla="*/ 11317 h 11246"/>
                <a:gd name="connsiteX6" fmla="*/ 169917 w 179976"/>
                <a:gd name="connsiteY6" fmla="*/ 11317 h 1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976" h="11246">
                  <a:moveTo>
                    <a:pt x="169917" y="11317"/>
                  </a:moveTo>
                  <a:cubicBezTo>
                    <a:pt x="174925" y="11317"/>
                    <a:pt x="180227" y="11317"/>
                    <a:pt x="180227" y="5694"/>
                  </a:cubicBezTo>
                  <a:cubicBezTo>
                    <a:pt x="180227" y="70"/>
                    <a:pt x="174925" y="70"/>
                    <a:pt x="169917" y="70"/>
                  </a:cubicBezTo>
                  <a:lnTo>
                    <a:pt x="10560" y="70"/>
                  </a:lnTo>
                  <a:cubicBezTo>
                    <a:pt x="5552" y="70"/>
                    <a:pt x="250" y="70"/>
                    <a:pt x="250" y="5694"/>
                  </a:cubicBezTo>
                  <a:cubicBezTo>
                    <a:pt x="250" y="11317"/>
                    <a:pt x="5552" y="11317"/>
                    <a:pt x="10560" y="11317"/>
                  </a:cubicBezTo>
                  <a:lnTo>
                    <a:pt x="169917" y="11317"/>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79" name="任意形状 16578">
              <a:extLst>
                <a:ext uri="{FF2B5EF4-FFF2-40B4-BE49-F238E27FC236}">
                  <a16:creationId xmlns:a16="http://schemas.microsoft.com/office/drawing/2014/main" id="{97159E5D-0101-3D47-FD42-24EFB6248988}"/>
                </a:ext>
              </a:extLst>
            </p:cNvPr>
            <p:cNvSpPr/>
            <p:nvPr>
              <p:custDataLst>
                <p:tags r:id="rId71"/>
              </p:custDataLst>
            </p:nvPr>
          </p:nvSpPr>
          <p:spPr>
            <a:xfrm>
              <a:off x="7997289" y="5401740"/>
              <a:ext cx="117529" cy="187260"/>
            </a:xfrm>
            <a:custGeom>
              <a:avLst/>
              <a:gdLst>
                <a:gd name="connsiteX0" fmla="*/ 22941 w 117529"/>
                <a:gd name="connsiteY0" fmla="*/ 165680 h 187260"/>
                <a:gd name="connsiteX1" fmla="*/ 54165 w 117529"/>
                <a:gd name="connsiteY1" fmla="*/ 136720 h 187260"/>
                <a:gd name="connsiteX2" fmla="*/ 117790 w 117529"/>
                <a:gd name="connsiteY2" fmla="*/ 54618 h 187260"/>
                <a:gd name="connsiteX3" fmla="*/ 55343 w 117529"/>
                <a:gd name="connsiteY3" fmla="*/ 70 h 187260"/>
                <a:gd name="connsiteX4" fmla="*/ 260 w 117529"/>
                <a:gd name="connsiteY4" fmla="*/ 50962 h 187260"/>
                <a:gd name="connsiteX5" fmla="*/ 15872 w 117529"/>
                <a:gd name="connsiteY5" fmla="*/ 66708 h 187260"/>
                <a:gd name="connsiteX6" fmla="*/ 31189 w 117529"/>
                <a:gd name="connsiteY6" fmla="*/ 51806 h 187260"/>
                <a:gd name="connsiteX7" fmla="*/ 15577 w 117529"/>
                <a:gd name="connsiteY7" fmla="*/ 37185 h 187260"/>
                <a:gd name="connsiteX8" fmla="*/ 11748 w 117529"/>
                <a:gd name="connsiteY8" fmla="*/ 37466 h 187260"/>
                <a:gd name="connsiteX9" fmla="*/ 51514 w 117529"/>
                <a:gd name="connsiteY9" fmla="*/ 8787 h 187260"/>
                <a:gd name="connsiteX10" fmla="*/ 90985 w 117529"/>
                <a:gd name="connsiteY10" fmla="*/ 54618 h 187260"/>
                <a:gd name="connsiteX11" fmla="*/ 60056 w 117529"/>
                <a:gd name="connsiteY11" fmla="*/ 116757 h 187260"/>
                <a:gd name="connsiteX12" fmla="*/ 3500 w 117529"/>
                <a:gd name="connsiteY12" fmla="*/ 176927 h 187260"/>
                <a:gd name="connsiteX13" fmla="*/ 260 w 117529"/>
                <a:gd name="connsiteY13" fmla="*/ 187331 h 187260"/>
                <a:gd name="connsiteX14" fmla="*/ 109542 w 117529"/>
                <a:gd name="connsiteY14" fmla="*/ 187331 h 187260"/>
                <a:gd name="connsiteX15" fmla="*/ 117790 w 117529"/>
                <a:gd name="connsiteY15" fmla="*/ 138407 h 187260"/>
                <a:gd name="connsiteX16" fmla="*/ 110426 w 117529"/>
                <a:gd name="connsiteY16" fmla="*/ 138407 h 187260"/>
                <a:gd name="connsiteX17" fmla="*/ 103946 w 117529"/>
                <a:gd name="connsiteY17" fmla="*/ 163431 h 187260"/>
                <a:gd name="connsiteX18" fmla="*/ 75962 w 117529"/>
                <a:gd name="connsiteY18" fmla="*/ 165680 h 187260"/>
                <a:gd name="connsiteX19" fmla="*/ 22941 w 117529"/>
                <a:gd name="connsiteY19" fmla="*/ 165680 h 18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7529" h="187260">
                  <a:moveTo>
                    <a:pt x="22941" y="165680"/>
                  </a:moveTo>
                  <a:lnTo>
                    <a:pt x="54165" y="136720"/>
                  </a:lnTo>
                  <a:cubicBezTo>
                    <a:pt x="100116" y="97918"/>
                    <a:pt x="117790" y="82735"/>
                    <a:pt x="117790" y="54618"/>
                  </a:cubicBezTo>
                  <a:cubicBezTo>
                    <a:pt x="117790" y="22564"/>
                    <a:pt x="91279" y="70"/>
                    <a:pt x="55343" y="70"/>
                  </a:cubicBezTo>
                  <a:cubicBezTo>
                    <a:pt x="22058" y="70"/>
                    <a:pt x="260" y="25938"/>
                    <a:pt x="260" y="50962"/>
                  </a:cubicBezTo>
                  <a:cubicBezTo>
                    <a:pt x="260" y="66708"/>
                    <a:pt x="14988" y="66708"/>
                    <a:pt x="15872" y="66708"/>
                  </a:cubicBezTo>
                  <a:cubicBezTo>
                    <a:pt x="20879" y="66708"/>
                    <a:pt x="31189" y="63334"/>
                    <a:pt x="31189" y="51806"/>
                  </a:cubicBezTo>
                  <a:cubicBezTo>
                    <a:pt x="31189" y="44495"/>
                    <a:pt x="25887" y="37185"/>
                    <a:pt x="15577" y="37185"/>
                  </a:cubicBezTo>
                  <a:cubicBezTo>
                    <a:pt x="13221" y="37185"/>
                    <a:pt x="12632" y="37185"/>
                    <a:pt x="11748" y="37466"/>
                  </a:cubicBezTo>
                  <a:cubicBezTo>
                    <a:pt x="18523" y="19190"/>
                    <a:pt x="34429" y="8787"/>
                    <a:pt x="51514" y="8787"/>
                  </a:cubicBezTo>
                  <a:cubicBezTo>
                    <a:pt x="78319" y="8787"/>
                    <a:pt x="90985" y="31561"/>
                    <a:pt x="90985" y="54618"/>
                  </a:cubicBezTo>
                  <a:cubicBezTo>
                    <a:pt x="90985" y="77111"/>
                    <a:pt x="76257" y="99324"/>
                    <a:pt x="60056" y="116757"/>
                  </a:cubicBezTo>
                  <a:lnTo>
                    <a:pt x="3500" y="176927"/>
                  </a:lnTo>
                  <a:cubicBezTo>
                    <a:pt x="260" y="180020"/>
                    <a:pt x="260" y="180583"/>
                    <a:pt x="260" y="187331"/>
                  </a:cubicBezTo>
                  <a:lnTo>
                    <a:pt x="109542" y="187331"/>
                  </a:lnTo>
                  <a:lnTo>
                    <a:pt x="117790" y="138407"/>
                  </a:lnTo>
                  <a:lnTo>
                    <a:pt x="110426" y="138407"/>
                  </a:lnTo>
                  <a:cubicBezTo>
                    <a:pt x="108953" y="146842"/>
                    <a:pt x="106891" y="159214"/>
                    <a:pt x="103946" y="163431"/>
                  </a:cubicBezTo>
                  <a:cubicBezTo>
                    <a:pt x="101884" y="165680"/>
                    <a:pt x="82443" y="165680"/>
                    <a:pt x="75962" y="165680"/>
                  </a:cubicBezTo>
                  <a:lnTo>
                    <a:pt x="22941" y="165680"/>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0" name="任意形状 16579">
              <a:extLst>
                <a:ext uri="{FF2B5EF4-FFF2-40B4-BE49-F238E27FC236}">
                  <a16:creationId xmlns:a16="http://schemas.microsoft.com/office/drawing/2014/main" id="{51915758-EF1D-61CE-FE36-6DE576C2C992}"/>
                </a:ext>
              </a:extLst>
            </p:cNvPr>
            <p:cNvSpPr/>
            <p:nvPr>
              <p:custDataLst>
                <p:tags r:id="rId72"/>
              </p:custDataLst>
            </p:nvPr>
          </p:nvSpPr>
          <p:spPr>
            <a:xfrm>
              <a:off x="8138385" y="5464723"/>
              <a:ext cx="151404" cy="127370"/>
            </a:xfrm>
            <a:custGeom>
              <a:avLst/>
              <a:gdLst>
                <a:gd name="connsiteX0" fmla="*/ 94819 w 151404"/>
                <a:gd name="connsiteY0" fmla="*/ 108603 h 127370"/>
                <a:gd name="connsiteX1" fmla="*/ 121035 w 151404"/>
                <a:gd name="connsiteY1" fmla="*/ 127441 h 127370"/>
                <a:gd name="connsiteX2" fmla="*/ 142833 w 151404"/>
                <a:gd name="connsiteY2" fmla="*/ 111977 h 127370"/>
                <a:gd name="connsiteX3" fmla="*/ 151669 w 151404"/>
                <a:gd name="connsiteY3" fmla="*/ 84141 h 127370"/>
                <a:gd name="connsiteX4" fmla="*/ 148135 w 151404"/>
                <a:gd name="connsiteY4" fmla="*/ 81329 h 127370"/>
                <a:gd name="connsiteX5" fmla="*/ 144011 w 151404"/>
                <a:gd name="connsiteY5" fmla="*/ 86390 h 127370"/>
                <a:gd name="connsiteX6" fmla="*/ 121919 w 151404"/>
                <a:gd name="connsiteY6" fmla="*/ 121255 h 127370"/>
                <a:gd name="connsiteX7" fmla="*/ 112787 w 151404"/>
                <a:gd name="connsiteY7" fmla="*/ 108321 h 127370"/>
                <a:gd name="connsiteX8" fmla="*/ 118679 w 151404"/>
                <a:gd name="connsiteY8" fmla="*/ 79080 h 127370"/>
                <a:gd name="connsiteX9" fmla="*/ 126926 w 151404"/>
                <a:gd name="connsiteY9" fmla="*/ 48713 h 127370"/>
                <a:gd name="connsiteX10" fmla="*/ 131934 w 151404"/>
                <a:gd name="connsiteY10" fmla="*/ 29593 h 127370"/>
                <a:gd name="connsiteX11" fmla="*/ 136352 w 151404"/>
                <a:gd name="connsiteY11" fmla="*/ 10755 h 127370"/>
                <a:gd name="connsiteX12" fmla="*/ 127810 w 151404"/>
                <a:gd name="connsiteY12" fmla="*/ 3163 h 127370"/>
                <a:gd name="connsiteX13" fmla="*/ 116322 w 151404"/>
                <a:gd name="connsiteY13" fmla="*/ 13004 h 127370"/>
                <a:gd name="connsiteX14" fmla="*/ 94230 w 151404"/>
                <a:gd name="connsiteY14" fmla="*/ 97637 h 127370"/>
                <a:gd name="connsiteX15" fmla="*/ 60650 w 151404"/>
                <a:gd name="connsiteY15" fmla="*/ 121255 h 127370"/>
                <a:gd name="connsiteX16" fmla="*/ 42387 w 151404"/>
                <a:gd name="connsiteY16" fmla="*/ 98199 h 127370"/>
                <a:gd name="connsiteX17" fmla="*/ 58294 w 151404"/>
                <a:gd name="connsiteY17" fmla="*/ 40840 h 127370"/>
                <a:gd name="connsiteX18" fmla="*/ 63301 w 151404"/>
                <a:gd name="connsiteY18" fmla="*/ 23126 h 127370"/>
                <a:gd name="connsiteX19" fmla="*/ 39147 w 151404"/>
                <a:gd name="connsiteY19" fmla="*/ 70 h 127370"/>
                <a:gd name="connsiteX20" fmla="*/ 265 w 151404"/>
                <a:gd name="connsiteY20" fmla="*/ 43371 h 127370"/>
                <a:gd name="connsiteX21" fmla="*/ 3800 w 151404"/>
                <a:gd name="connsiteY21" fmla="*/ 46182 h 127370"/>
                <a:gd name="connsiteX22" fmla="*/ 8513 w 151404"/>
                <a:gd name="connsiteY22" fmla="*/ 41121 h 127370"/>
                <a:gd name="connsiteX23" fmla="*/ 38263 w 151404"/>
                <a:gd name="connsiteY23" fmla="*/ 6256 h 127370"/>
                <a:gd name="connsiteX24" fmla="*/ 45627 w 151404"/>
                <a:gd name="connsiteY24" fmla="*/ 15535 h 127370"/>
                <a:gd name="connsiteX25" fmla="*/ 40620 w 151404"/>
                <a:gd name="connsiteY25" fmla="*/ 34654 h 127370"/>
                <a:gd name="connsiteX26" fmla="*/ 23535 w 151404"/>
                <a:gd name="connsiteY26" fmla="*/ 93700 h 127370"/>
                <a:gd name="connsiteX27" fmla="*/ 59766 w 151404"/>
                <a:gd name="connsiteY27" fmla="*/ 127441 h 127370"/>
                <a:gd name="connsiteX28" fmla="*/ 94819 w 151404"/>
                <a:gd name="connsiteY28" fmla="*/ 108603 h 12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404" h="127370">
                  <a:moveTo>
                    <a:pt x="94819" y="108603"/>
                  </a:moveTo>
                  <a:cubicBezTo>
                    <a:pt x="98059" y="120131"/>
                    <a:pt x="108369" y="127441"/>
                    <a:pt x="121035" y="127441"/>
                  </a:cubicBezTo>
                  <a:cubicBezTo>
                    <a:pt x="131345" y="127441"/>
                    <a:pt x="138120" y="120974"/>
                    <a:pt x="142833" y="111977"/>
                  </a:cubicBezTo>
                  <a:cubicBezTo>
                    <a:pt x="147840" y="101854"/>
                    <a:pt x="151669" y="84703"/>
                    <a:pt x="151669" y="84141"/>
                  </a:cubicBezTo>
                  <a:cubicBezTo>
                    <a:pt x="151669" y="81329"/>
                    <a:pt x="149018" y="81329"/>
                    <a:pt x="148135" y="81329"/>
                  </a:cubicBezTo>
                  <a:cubicBezTo>
                    <a:pt x="145189" y="81329"/>
                    <a:pt x="144895" y="82454"/>
                    <a:pt x="144011" y="86390"/>
                  </a:cubicBezTo>
                  <a:cubicBezTo>
                    <a:pt x="139887" y="102136"/>
                    <a:pt x="134290" y="121255"/>
                    <a:pt x="121919" y="121255"/>
                  </a:cubicBezTo>
                  <a:cubicBezTo>
                    <a:pt x="115733" y="121255"/>
                    <a:pt x="112787" y="117600"/>
                    <a:pt x="112787" y="108321"/>
                  </a:cubicBezTo>
                  <a:cubicBezTo>
                    <a:pt x="112787" y="102136"/>
                    <a:pt x="116322" y="88921"/>
                    <a:pt x="118679" y="79080"/>
                  </a:cubicBezTo>
                  <a:lnTo>
                    <a:pt x="126926" y="48713"/>
                  </a:lnTo>
                  <a:cubicBezTo>
                    <a:pt x="127810" y="44495"/>
                    <a:pt x="130756" y="33811"/>
                    <a:pt x="131934" y="29593"/>
                  </a:cubicBezTo>
                  <a:cubicBezTo>
                    <a:pt x="133407" y="23126"/>
                    <a:pt x="136352" y="12442"/>
                    <a:pt x="136352" y="10755"/>
                  </a:cubicBezTo>
                  <a:cubicBezTo>
                    <a:pt x="136352" y="5694"/>
                    <a:pt x="132228" y="3163"/>
                    <a:pt x="127810" y="3163"/>
                  </a:cubicBezTo>
                  <a:cubicBezTo>
                    <a:pt x="126337" y="3163"/>
                    <a:pt x="118679" y="3444"/>
                    <a:pt x="116322" y="13004"/>
                  </a:cubicBezTo>
                  <a:cubicBezTo>
                    <a:pt x="110725" y="33530"/>
                    <a:pt x="97765" y="82735"/>
                    <a:pt x="94230" y="97637"/>
                  </a:cubicBezTo>
                  <a:cubicBezTo>
                    <a:pt x="93935" y="98762"/>
                    <a:pt x="82153" y="121255"/>
                    <a:pt x="60650" y="121255"/>
                  </a:cubicBezTo>
                  <a:cubicBezTo>
                    <a:pt x="45333" y="121255"/>
                    <a:pt x="42387" y="108603"/>
                    <a:pt x="42387" y="98199"/>
                  </a:cubicBezTo>
                  <a:cubicBezTo>
                    <a:pt x="42387" y="82454"/>
                    <a:pt x="50635" y="60241"/>
                    <a:pt x="58294" y="40840"/>
                  </a:cubicBezTo>
                  <a:cubicBezTo>
                    <a:pt x="61828" y="32405"/>
                    <a:pt x="63301" y="28469"/>
                    <a:pt x="63301" y="23126"/>
                  </a:cubicBezTo>
                  <a:cubicBezTo>
                    <a:pt x="63301" y="10474"/>
                    <a:pt x="53875" y="70"/>
                    <a:pt x="39147" y="70"/>
                  </a:cubicBezTo>
                  <a:cubicBezTo>
                    <a:pt x="11164" y="70"/>
                    <a:pt x="265" y="40840"/>
                    <a:pt x="265" y="43371"/>
                  </a:cubicBezTo>
                  <a:cubicBezTo>
                    <a:pt x="265" y="46182"/>
                    <a:pt x="3211" y="46182"/>
                    <a:pt x="3800" y="46182"/>
                  </a:cubicBezTo>
                  <a:cubicBezTo>
                    <a:pt x="6745" y="46182"/>
                    <a:pt x="7040" y="45620"/>
                    <a:pt x="8513" y="41121"/>
                  </a:cubicBezTo>
                  <a:cubicBezTo>
                    <a:pt x="15877" y="16659"/>
                    <a:pt x="27070" y="6256"/>
                    <a:pt x="38263" y="6256"/>
                  </a:cubicBezTo>
                  <a:cubicBezTo>
                    <a:pt x="40914" y="6256"/>
                    <a:pt x="45627" y="6537"/>
                    <a:pt x="45627" y="15535"/>
                  </a:cubicBezTo>
                  <a:cubicBezTo>
                    <a:pt x="45627" y="22283"/>
                    <a:pt x="42387" y="30437"/>
                    <a:pt x="40620" y="34654"/>
                  </a:cubicBezTo>
                  <a:cubicBezTo>
                    <a:pt x="29721" y="62490"/>
                    <a:pt x="23535" y="79923"/>
                    <a:pt x="23535" y="93700"/>
                  </a:cubicBezTo>
                  <a:cubicBezTo>
                    <a:pt x="23535" y="120412"/>
                    <a:pt x="43860" y="127441"/>
                    <a:pt x="59766" y="127441"/>
                  </a:cubicBezTo>
                  <a:cubicBezTo>
                    <a:pt x="79207" y="127441"/>
                    <a:pt x="89812" y="114788"/>
                    <a:pt x="94819" y="108603"/>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1" name="任意形状 16580">
              <a:extLst>
                <a:ext uri="{FF2B5EF4-FFF2-40B4-BE49-F238E27FC236}">
                  <a16:creationId xmlns:a16="http://schemas.microsoft.com/office/drawing/2014/main" id="{E8D56D94-315E-7E81-BD49-CD15F355268C}"/>
                </a:ext>
              </a:extLst>
            </p:cNvPr>
            <p:cNvSpPr/>
            <p:nvPr>
              <p:custDataLst>
                <p:tags r:id="rId73"/>
              </p:custDataLst>
            </p:nvPr>
          </p:nvSpPr>
          <p:spPr>
            <a:xfrm>
              <a:off x="8308157" y="5500684"/>
              <a:ext cx="62476" cy="132460"/>
            </a:xfrm>
            <a:custGeom>
              <a:avLst/>
              <a:gdLst>
                <a:gd name="connsiteX0" fmla="*/ 57386 w 62476"/>
                <a:gd name="connsiteY0" fmla="*/ 7551 h 132460"/>
                <a:gd name="connsiteX1" fmla="*/ 49138 w 62476"/>
                <a:gd name="connsiteY1" fmla="*/ 72 h 132460"/>
                <a:gd name="connsiteX2" fmla="*/ 37592 w 62476"/>
                <a:gd name="connsiteY2" fmla="*/ 10897 h 132460"/>
                <a:gd name="connsiteX3" fmla="*/ 45839 w 62476"/>
                <a:gd name="connsiteY3" fmla="*/ 18376 h 132460"/>
                <a:gd name="connsiteX4" fmla="*/ 57386 w 62476"/>
                <a:gd name="connsiteY4" fmla="*/ 7551 h 132460"/>
                <a:gd name="connsiteX5" fmla="*/ 15323 w 62476"/>
                <a:gd name="connsiteY5" fmla="*/ 107536 h 132460"/>
                <a:gd name="connsiteX6" fmla="*/ 13467 w 62476"/>
                <a:gd name="connsiteY6" fmla="*/ 115802 h 132460"/>
                <a:gd name="connsiteX7" fmla="*/ 33055 w 62476"/>
                <a:gd name="connsiteY7" fmla="*/ 132532 h 132460"/>
                <a:gd name="connsiteX8" fmla="*/ 62747 w 62476"/>
                <a:gd name="connsiteY8" fmla="*/ 102418 h 132460"/>
                <a:gd name="connsiteX9" fmla="*/ 59448 w 62476"/>
                <a:gd name="connsiteY9" fmla="*/ 99860 h 132460"/>
                <a:gd name="connsiteX10" fmla="*/ 55530 w 62476"/>
                <a:gd name="connsiteY10" fmla="*/ 103206 h 132460"/>
                <a:gd name="connsiteX11" fmla="*/ 33674 w 62476"/>
                <a:gd name="connsiteY11" fmla="*/ 127021 h 132460"/>
                <a:gd name="connsiteX12" fmla="*/ 28519 w 62476"/>
                <a:gd name="connsiteY12" fmla="*/ 120132 h 132460"/>
                <a:gd name="connsiteX13" fmla="*/ 31818 w 62476"/>
                <a:gd name="connsiteY13" fmla="*/ 107536 h 132460"/>
                <a:gd name="connsiteX14" fmla="*/ 38416 w 62476"/>
                <a:gd name="connsiteY14" fmla="*/ 91790 h 132460"/>
                <a:gd name="connsiteX15" fmla="*/ 48520 w 62476"/>
                <a:gd name="connsiteY15" fmla="*/ 66794 h 132460"/>
                <a:gd name="connsiteX16" fmla="*/ 49757 w 62476"/>
                <a:gd name="connsiteY16" fmla="*/ 60496 h 132460"/>
                <a:gd name="connsiteX17" fmla="*/ 30169 w 62476"/>
                <a:gd name="connsiteY17" fmla="*/ 43766 h 132460"/>
                <a:gd name="connsiteX18" fmla="*/ 271 w 62476"/>
                <a:gd name="connsiteY18" fmla="*/ 73879 h 132460"/>
                <a:gd name="connsiteX19" fmla="*/ 3776 w 62476"/>
                <a:gd name="connsiteY19" fmla="*/ 76438 h 132460"/>
                <a:gd name="connsiteX20" fmla="*/ 7488 w 62476"/>
                <a:gd name="connsiteY20" fmla="*/ 73289 h 132460"/>
                <a:gd name="connsiteX21" fmla="*/ 29550 w 62476"/>
                <a:gd name="connsiteY21" fmla="*/ 49277 h 132460"/>
                <a:gd name="connsiteX22" fmla="*/ 34705 w 62476"/>
                <a:gd name="connsiteY22" fmla="*/ 56165 h 132460"/>
                <a:gd name="connsiteX23" fmla="*/ 28313 w 62476"/>
                <a:gd name="connsiteY23" fmla="*/ 75848 h 132460"/>
                <a:gd name="connsiteX24" fmla="*/ 15323 w 62476"/>
                <a:gd name="connsiteY24" fmla="*/ 107536 h 1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476" h="132460">
                  <a:moveTo>
                    <a:pt x="57386" y="7551"/>
                  </a:moveTo>
                  <a:cubicBezTo>
                    <a:pt x="57386" y="4402"/>
                    <a:pt x="54912" y="72"/>
                    <a:pt x="49138" y="72"/>
                  </a:cubicBezTo>
                  <a:cubicBezTo>
                    <a:pt x="43571" y="72"/>
                    <a:pt x="37592" y="5189"/>
                    <a:pt x="37592" y="10897"/>
                  </a:cubicBezTo>
                  <a:cubicBezTo>
                    <a:pt x="37592" y="14243"/>
                    <a:pt x="40272" y="18376"/>
                    <a:pt x="45839" y="18376"/>
                  </a:cubicBezTo>
                  <a:cubicBezTo>
                    <a:pt x="51819" y="18376"/>
                    <a:pt x="57386" y="12865"/>
                    <a:pt x="57386" y="7551"/>
                  </a:cubicBezTo>
                  <a:close/>
                  <a:moveTo>
                    <a:pt x="15323" y="107536"/>
                  </a:moveTo>
                  <a:cubicBezTo>
                    <a:pt x="14498" y="110094"/>
                    <a:pt x="13467" y="112456"/>
                    <a:pt x="13467" y="115802"/>
                  </a:cubicBezTo>
                  <a:cubicBezTo>
                    <a:pt x="13467" y="125053"/>
                    <a:pt x="21715" y="132532"/>
                    <a:pt x="33055" y="132532"/>
                  </a:cubicBezTo>
                  <a:cubicBezTo>
                    <a:pt x="53675" y="132532"/>
                    <a:pt x="62747" y="105371"/>
                    <a:pt x="62747" y="102418"/>
                  </a:cubicBezTo>
                  <a:cubicBezTo>
                    <a:pt x="62747" y="99860"/>
                    <a:pt x="60067" y="99860"/>
                    <a:pt x="59448" y="99860"/>
                  </a:cubicBezTo>
                  <a:cubicBezTo>
                    <a:pt x="56561" y="99860"/>
                    <a:pt x="56355" y="101041"/>
                    <a:pt x="55530" y="103206"/>
                  </a:cubicBezTo>
                  <a:cubicBezTo>
                    <a:pt x="50788" y="118951"/>
                    <a:pt x="41715" y="127021"/>
                    <a:pt x="33674" y="127021"/>
                  </a:cubicBezTo>
                  <a:cubicBezTo>
                    <a:pt x="29550" y="127021"/>
                    <a:pt x="28519" y="124462"/>
                    <a:pt x="28519" y="120132"/>
                  </a:cubicBezTo>
                  <a:cubicBezTo>
                    <a:pt x="28519" y="115605"/>
                    <a:pt x="29962" y="111866"/>
                    <a:pt x="31818" y="107536"/>
                  </a:cubicBezTo>
                  <a:cubicBezTo>
                    <a:pt x="33880" y="102221"/>
                    <a:pt x="36148" y="96907"/>
                    <a:pt x="38416" y="91790"/>
                  </a:cubicBezTo>
                  <a:cubicBezTo>
                    <a:pt x="40272" y="87066"/>
                    <a:pt x="47695" y="69156"/>
                    <a:pt x="48520" y="66794"/>
                  </a:cubicBezTo>
                  <a:cubicBezTo>
                    <a:pt x="49138" y="64826"/>
                    <a:pt x="49757" y="62464"/>
                    <a:pt x="49757" y="60496"/>
                  </a:cubicBezTo>
                  <a:cubicBezTo>
                    <a:pt x="49757" y="51245"/>
                    <a:pt x="41509" y="43766"/>
                    <a:pt x="30169" y="43766"/>
                  </a:cubicBezTo>
                  <a:cubicBezTo>
                    <a:pt x="9756" y="43766"/>
                    <a:pt x="271" y="70533"/>
                    <a:pt x="271" y="73879"/>
                  </a:cubicBezTo>
                  <a:cubicBezTo>
                    <a:pt x="271" y="76438"/>
                    <a:pt x="3157" y="76438"/>
                    <a:pt x="3776" y="76438"/>
                  </a:cubicBezTo>
                  <a:cubicBezTo>
                    <a:pt x="6663" y="76438"/>
                    <a:pt x="6869" y="75454"/>
                    <a:pt x="7488" y="73289"/>
                  </a:cubicBezTo>
                  <a:cubicBezTo>
                    <a:pt x="12849" y="56362"/>
                    <a:pt x="21921" y="49277"/>
                    <a:pt x="29550" y="49277"/>
                  </a:cubicBezTo>
                  <a:cubicBezTo>
                    <a:pt x="32849" y="49277"/>
                    <a:pt x="34705" y="50851"/>
                    <a:pt x="34705" y="56165"/>
                  </a:cubicBezTo>
                  <a:cubicBezTo>
                    <a:pt x="34705" y="60692"/>
                    <a:pt x="33468" y="63645"/>
                    <a:pt x="28313" y="75848"/>
                  </a:cubicBezTo>
                  <a:lnTo>
                    <a:pt x="15323" y="10753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2" name="任意形状 16581">
              <a:extLst>
                <a:ext uri="{FF2B5EF4-FFF2-40B4-BE49-F238E27FC236}">
                  <a16:creationId xmlns:a16="http://schemas.microsoft.com/office/drawing/2014/main" id="{E04C1538-C16F-9FB1-77E7-A326F5C0D404}"/>
                </a:ext>
              </a:extLst>
            </p:cNvPr>
            <p:cNvSpPr/>
            <p:nvPr>
              <p:custDataLst>
                <p:tags r:id="rId74"/>
              </p:custDataLst>
            </p:nvPr>
          </p:nvSpPr>
          <p:spPr>
            <a:xfrm>
              <a:off x="8404900" y="5608542"/>
              <a:ext cx="26186" cy="60620"/>
            </a:xfrm>
            <a:custGeom>
              <a:avLst/>
              <a:gdLst>
                <a:gd name="connsiteX0" fmla="*/ 20687 w 26186"/>
                <a:gd name="connsiteY0" fmla="*/ 19557 h 60620"/>
                <a:gd name="connsiteX1" fmla="*/ 4604 w 26186"/>
                <a:gd name="connsiteY1" fmla="*/ 55575 h 60620"/>
                <a:gd name="connsiteX2" fmla="*/ 3160 w 26186"/>
                <a:gd name="connsiteY2" fmla="*/ 57937 h 60620"/>
                <a:gd name="connsiteX3" fmla="*/ 6047 w 26186"/>
                <a:gd name="connsiteY3" fmla="*/ 60692 h 60620"/>
                <a:gd name="connsiteX4" fmla="*/ 26460 w 26186"/>
                <a:gd name="connsiteY4" fmla="*/ 21525 h 60620"/>
                <a:gd name="connsiteX5" fmla="*/ 12027 w 26186"/>
                <a:gd name="connsiteY5" fmla="*/ 72 h 60620"/>
                <a:gd name="connsiteX6" fmla="*/ 274 w 26186"/>
                <a:gd name="connsiteY6" fmla="*/ 11290 h 60620"/>
                <a:gd name="connsiteX7" fmla="*/ 12233 w 26186"/>
                <a:gd name="connsiteY7" fmla="*/ 22706 h 60620"/>
                <a:gd name="connsiteX8" fmla="*/ 20687 w 26186"/>
                <a:gd name="connsiteY8" fmla="*/ 19557 h 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86" h="60620">
                  <a:moveTo>
                    <a:pt x="20687" y="19557"/>
                  </a:moveTo>
                  <a:cubicBezTo>
                    <a:pt x="20687" y="30382"/>
                    <a:pt x="18625" y="42979"/>
                    <a:pt x="4604" y="55575"/>
                  </a:cubicBezTo>
                  <a:cubicBezTo>
                    <a:pt x="3779" y="56362"/>
                    <a:pt x="3160" y="56953"/>
                    <a:pt x="3160" y="57937"/>
                  </a:cubicBezTo>
                  <a:cubicBezTo>
                    <a:pt x="3160" y="59315"/>
                    <a:pt x="4810" y="60692"/>
                    <a:pt x="6047" y="60692"/>
                  </a:cubicBezTo>
                  <a:cubicBezTo>
                    <a:pt x="8934" y="60692"/>
                    <a:pt x="26460" y="44947"/>
                    <a:pt x="26460" y="21525"/>
                  </a:cubicBezTo>
                  <a:cubicBezTo>
                    <a:pt x="26460" y="9322"/>
                    <a:pt x="21511" y="72"/>
                    <a:pt x="12027" y="72"/>
                  </a:cubicBezTo>
                  <a:cubicBezTo>
                    <a:pt x="5222" y="72"/>
                    <a:pt x="274" y="5189"/>
                    <a:pt x="274" y="11290"/>
                  </a:cubicBezTo>
                  <a:cubicBezTo>
                    <a:pt x="274" y="17589"/>
                    <a:pt x="5016" y="22706"/>
                    <a:pt x="12233" y="22706"/>
                  </a:cubicBezTo>
                  <a:cubicBezTo>
                    <a:pt x="17181" y="22706"/>
                    <a:pt x="20480" y="19557"/>
                    <a:pt x="20687" y="19557"/>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3" name="任意形状 16582">
              <a:extLst>
                <a:ext uri="{FF2B5EF4-FFF2-40B4-BE49-F238E27FC236}">
                  <a16:creationId xmlns:a16="http://schemas.microsoft.com/office/drawing/2014/main" id="{3BFF244B-D816-B5D6-C0E5-32E061ACCA2C}"/>
                </a:ext>
              </a:extLst>
            </p:cNvPr>
            <p:cNvSpPr/>
            <p:nvPr>
              <p:custDataLst>
                <p:tags r:id="rId75"/>
              </p:custDataLst>
            </p:nvPr>
          </p:nvSpPr>
          <p:spPr>
            <a:xfrm>
              <a:off x="8451765" y="5500684"/>
              <a:ext cx="90518" cy="170643"/>
            </a:xfrm>
            <a:custGeom>
              <a:avLst/>
              <a:gdLst>
                <a:gd name="connsiteX0" fmla="*/ 90795 w 90518"/>
                <a:gd name="connsiteY0" fmla="*/ 7551 h 170643"/>
                <a:gd name="connsiteX1" fmla="*/ 82547 w 90518"/>
                <a:gd name="connsiteY1" fmla="*/ 72 h 170643"/>
                <a:gd name="connsiteX2" fmla="*/ 71000 w 90518"/>
                <a:gd name="connsiteY2" fmla="*/ 10897 h 170643"/>
                <a:gd name="connsiteX3" fmla="*/ 79248 w 90518"/>
                <a:gd name="connsiteY3" fmla="*/ 18376 h 170643"/>
                <a:gd name="connsiteX4" fmla="*/ 90795 w 90518"/>
                <a:gd name="connsiteY4" fmla="*/ 7551 h 170643"/>
                <a:gd name="connsiteX5" fmla="*/ 47082 w 90518"/>
                <a:gd name="connsiteY5" fmla="*/ 140208 h 170643"/>
                <a:gd name="connsiteX6" fmla="*/ 20483 w 90518"/>
                <a:gd name="connsiteY6" fmla="*/ 165204 h 170643"/>
                <a:gd name="connsiteX7" fmla="*/ 13060 w 90518"/>
                <a:gd name="connsiteY7" fmla="*/ 164023 h 170643"/>
                <a:gd name="connsiteX8" fmla="*/ 20070 w 90518"/>
                <a:gd name="connsiteY8" fmla="*/ 153985 h 170643"/>
                <a:gd name="connsiteX9" fmla="*/ 12029 w 90518"/>
                <a:gd name="connsiteY9" fmla="*/ 146703 h 170643"/>
                <a:gd name="connsiteX10" fmla="*/ 276 w 90518"/>
                <a:gd name="connsiteY10" fmla="*/ 158315 h 170643"/>
                <a:gd name="connsiteX11" fmla="*/ 20689 w 90518"/>
                <a:gd name="connsiteY11" fmla="*/ 170715 h 170643"/>
                <a:gd name="connsiteX12" fmla="*/ 63577 w 90518"/>
                <a:gd name="connsiteY12" fmla="*/ 139617 h 170643"/>
                <a:gd name="connsiteX13" fmla="*/ 82134 w 90518"/>
                <a:gd name="connsiteY13" fmla="*/ 69156 h 170643"/>
                <a:gd name="connsiteX14" fmla="*/ 83165 w 90518"/>
                <a:gd name="connsiteY14" fmla="*/ 62267 h 170643"/>
                <a:gd name="connsiteX15" fmla="*/ 61103 w 90518"/>
                <a:gd name="connsiteY15" fmla="*/ 43766 h 170643"/>
                <a:gd name="connsiteX16" fmla="*/ 25019 w 90518"/>
                <a:gd name="connsiteY16" fmla="*/ 73879 h 170643"/>
                <a:gd name="connsiteX17" fmla="*/ 28524 w 90518"/>
                <a:gd name="connsiteY17" fmla="*/ 76438 h 170643"/>
                <a:gd name="connsiteX18" fmla="*/ 32648 w 90518"/>
                <a:gd name="connsiteY18" fmla="*/ 72895 h 170643"/>
                <a:gd name="connsiteX19" fmla="*/ 60484 w 90518"/>
                <a:gd name="connsiteY19" fmla="*/ 49277 h 170643"/>
                <a:gd name="connsiteX20" fmla="*/ 67495 w 90518"/>
                <a:gd name="connsiteY20" fmla="*/ 58921 h 170643"/>
                <a:gd name="connsiteX21" fmla="*/ 66876 w 90518"/>
                <a:gd name="connsiteY21" fmla="*/ 64826 h 170643"/>
                <a:gd name="connsiteX22" fmla="*/ 47082 w 90518"/>
                <a:gd name="connsiteY22" fmla="*/ 140208 h 17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518" h="170643">
                  <a:moveTo>
                    <a:pt x="90795" y="7551"/>
                  </a:moveTo>
                  <a:cubicBezTo>
                    <a:pt x="90795" y="4205"/>
                    <a:pt x="88114" y="72"/>
                    <a:pt x="82547" y="72"/>
                  </a:cubicBezTo>
                  <a:cubicBezTo>
                    <a:pt x="76567" y="72"/>
                    <a:pt x="71000" y="5583"/>
                    <a:pt x="71000" y="10897"/>
                  </a:cubicBezTo>
                  <a:cubicBezTo>
                    <a:pt x="71000" y="14046"/>
                    <a:pt x="73474" y="18376"/>
                    <a:pt x="79248" y="18376"/>
                  </a:cubicBezTo>
                  <a:cubicBezTo>
                    <a:pt x="84815" y="18376"/>
                    <a:pt x="90795" y="13259"/>
                    <a:pt x="90795" y="7551"/>
                  </a:cubicBezTo>
                  <a:close/>
                  <a:moveTo>
                    <a:pt x="47082" y="140208"/>
                  </a:moveTo>
                  <a:cubicBezTo>
                    <a:pt x="43576" y="153788"/>
                    <a:pt x="32648" y="165204"/>
                    <a:pt x="20483" y="165204"/>
                  </a:cubicBezTo>
                  <a:cubicBezTo>
                    <a:pt x="17802" y="165204"/>
                    <a:pt x="15328" y="164810"/>
                    <a:pt x="13060" y="164023"/>
                  </a:cubicBezTo>
                  <a:cubicBezTo>
                    <a:pt x="18421" y="161661"/>
                    <a:pt x="20070" y="156938"/>
                    <a:pt x="20070" y="153985"/>
                  </a:cubicBezTo>
                  <a:cubicBezTo>
                    <a:pt x="20070" y="149262"/>
                    <a:pt x="16153" y="146703"/>
                    <a:pt x="12029" y="146703"/>
                  </a:cubicBezTo>
                  <a:cubicBezTo>
                    <a:pt x="5637" y="146703"/>
                    <a:pt x="276" y="152017"/>
                    <a:pt x="276" y="158315"/>
                  </a:cubicBezTo>
                  <a:cubicBezTo>
                    <a:pt x="276" y="165794"/>
                    <a:pt x="8317" y="170715"/>
                    <a:pt x="20689" y="170715"/>
                  </a:cubicBezTo>
                  <a:cubicBezTo>
                    <a:pt x="33061" y="170715"/>
                    <a:pt x="57185" y="163629"/>
                    <a:pt x="63577" y="139617"/>
                  </a:cubicBezTo>
                  <a:lnTo>
                    <a:pt x="82134" y="69156"/>
                  </a:lnTo>
                  <a:cubicBezTo>
                    <a:pt x="82753" y="66991"/>
                    <a:pt x="83165" y="65219"/>
                    <a:pt x="83165" y="62267"/>
                  </a:cubicBezTo>
                  <a:cubicBezTo>
                    <a:pt x="83165" y="51442"/>
                    <a:pt x="73474" y="43766"/>
                    <a:pt x="61103" y="43766"/>
                  </a:cubicBezTo>
                  <a:cubicBezTo>
                    <a:pt x="38215" y="43766"/>
                    <a:pt x="25019" y="71124"/>
                    <a:pt x="25019" y="73879"/>
                  </a:cubicBezTo>
                  <a:cubicBezTo>
                    <a:pt x="25019" y="76438"/>
                    <a:pt x="27906" y="76438"/>
                    <a:pt x="28524" y="76438"/>
                  </a:cubicBezTo>
                  <a:cubicBezTo>
                    <a:pt x="30999" y="76438"/>
                    <a:pt x="31205" y="75848"/>
                    <a:pt x="32648" y="72895"/>
                  </a:cubicBezTo>
                  <a:cubicBezTo>
                    <a:pt x="37803" y="61480"/>
                    <a:pt x="48525" y="49277"/>
                    <a:pt x="60484" y="49277"/>
                  </a:cubicBezTo>
                  <a:cubicBezTo>
                    <a:pt x="65639" y="49277"/>
                    <a:pt x="67495" y="52623"/>
                    <a:pt x="67495" y="58921"/>
                  </a:cubicBezTo>
                  <a:cubicBezTo>
                    <a:pt x="67495" y="61086"/>
                    <a:pt x="67082" y="63841"/>
                    <a:pt x="66876" y="64826"/>
                  </a:cubicBezTo>
                  <a:lnTo>
                    <a:pt x="47082" y="140208"/>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4" name="任意形状 16583">
              <a:extLst>
                <a:ext uri="{FF2B5EF4-FFF2-40B4-BE49-F238E27FC236}">
                  <a16:creationId xmlns:a16="http://schemas.microsoft.com/office/drawing/2014/main" id="{7D9D88CB-881A-DA8B-1A69-674CA8F0C528}"/>
                </a:ext>
              </a:extLst>
            </p:cNvPr>
            <p:cNvSpPr/>
            <p:nvPr>
              <p:custDataLst>
                <p:tags r:id="rId76"/>
              </p:custDataLst>
            </p:nvPr>
          </p:nvSpPr>
          <p:spPr>
            <a:xfrm>
              <a:off x="8657831" y="5425078"/>
              <a:ext cx="195883" cy="187260"/>
            </a:xfrm>
            <a:custGeom>
              <a:avLst/>
              <a:gdLst>
                <a:gd name="connsiteX0" fmla="*/ 104262 w 195883"/>
                <a:gd name="connsiteY0" fmla="*/ 99324 h 187260"/>
                <a:gd name="connsiteX1" fmla="*/ 186445 w 195883"/>
                <a:gd name="connsiteY1" fmla="*/ 99324 h 187260"/>
                <a:gd name="connsiteX2" fmla="*/ 196165 w 195883"/>
                <a:gd name="connsiteY2" fmla="*/ 93700 h 187260"/>
                <a:gd name="connsiteX3" fmla="*/ 186445 w 195883"/>
                <a:gd name="connsiteY3" fmla="*/ 88077 h 187260"/>
                <a:gd name="connsiteX4" fmla="*/ 104262 w 195883"/>
                <a:gd name="connsiteY4" fmla="*/ 88077 h 187260"/>
                <a:gd name="connsiteX5" fmla="*/ 104262 w 195883"/>
                <a:gd name="connsiteY5" fmla="*/ 9349 h 187260"/>
                <a:gd name="connsiteX6" fmla="*/ 98371 w 195883"/>
                <a:gd name="connsiteY6" fmla="*/ 70 h 187260"/>
                <a:gd name="connsiteX7" fmla="*/ 92480 w 195883"/>
                <a:gd name="connsiteY7" fmla="*/ 9349 h 187260"/>
                <a:gd name="connsiteX8" fmla="*/ 92480 w 195883"/>
                <a:gd name="connsiteY8" fmla="*/ 88077 h 187260"/>
                <a:gd name="connsiteX9" fmla="*/ 10003 w 195883"/>
                <a:gd name="connsiteY9" fmla="*/ 88077 h 187260"/>
                <a:gd name="connsiteX10" fmla="*/ 282 w 195883"/>
                <a:gd name="connsiteY10" fmla="*/ 93700 h 187260"/>
                <a:gd name="connsiteX11" fmla="*/ 10003 w 195883"/>
                <a:gd name="connsiteY11" fmla="*/ 99324 h 187260"/>
                <a:gd name="connsiteX12" fmla="*/ 92480 w 195883"/>
                <a:gd name="connsiteY12" fmla="*/ 99324 h 187260"/>
                <a:gd name="connsiteX13" fmla="*/ 92480 w 195883"/>
                <a:gd name="connsiteY13" fmla="*/ 178052 h 187260"/>
                <a:gd name="connsiteX14" fmla="*/ 98371 w 195883"/>
                <a:gd name="connsiteY14" fmla="*/ 187331 h 187260"/>
                <a:gd name="connsiteX15" fmla="*/ 104262 w 195883"/>
                <a:gd name="connsiteY15" fmla="*/ 178052 h 187260"/>
                <a:gd name="connsiteX16" fmla="*/ 104262 w 195883"/>
                <a:gd name="connsiteY16" fmla="*/ 99324 h 18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883" h="187260">
                  <a:moveTo>
                    <a:pt x="104262" y="99324"/>
                  </a:moveTo>
                  <a:lnTo>
                    <a:pt x="186445" y="99324"/>
                  </a:lnTo>
                  <a:cubicBezTo>
                    <a:pt x="190569" y="99324"/>
                    <a:pt x="196165" y="99324"/>
                    <a:pt x="196165" y="93700"/>
                  </a:cubicBezTo>
                  <a:cubicBezTo>
                    <a:pt x="196165" y="88077"/>
                    <a:pt x="190569" y="88077"/>
                    <a:pt x="186445" y="88077"/>
                  </a:cubicBezTo>
                  <a:lnTo>
                    <a:pt x="104262" y="88077"/>
                  </a:lnTo>
                  <a:lnTo>
                    <a:pt x="104262" y="9349"/>
                  </a:lnTo>
                  <a:cubicBezTo>
                    <a:pt x="104262" y="5412"/>
                    <a:pt x="104262" y="70"/>
                    <a:pt x="98371" y="70"/>
                  </a:cubicBezTo>
                  <a:cubicBezTo>
                    <a:pt x="92480" y="70"/>
                    <a:pt x="92480" y="5412"/>
                    <a:pt x="92480" y="9349"/>
                  </a:cubicBezTo>
                  <a:lnTo>
                    <a:pt x="92480" y="88077"/>
                  </a:lnTo>
                  <a:lnTo>
                    <a:pt x="10003" y="88077"/>
                  </a:lnTo>
                  <a:cubicBezTo>
                    <a:pt x="5879" y="88077"/>
                    <a:pt x="282" y="88077"/>
                    <a:pt x="282" y="93700"/>
                  </a:cubicBezTo>
                  <a:cubicBezTo>
                    <a:pt x="282" y="99324"/>
                    <a:pt x="5879" y="99324"/>
                    <a:pt x="10003" y="99324"/>
                  </a:cubicBezTo>
                  <a:lnTo>
                    <a:pt x="92480" y="99324"/>
                  </a:lnTo>
                  <a:lnTo>
                    <a:pt x="92480" y="178052"/>
                  </a:lnTo>
                  <a:cubicBezTo>
                    <a:pt x="92480" y="181988"/>
                    <a:pt x="92480" y="187331"/>
                    <a:pt x="98371" y="187331"/>
                  </a:cubicBezTo>
                  <a:cubicBezTo>
                    <a:pt x="104262" y="187331"/>
                    <a:pt x="104262" y="181988"/>
                    <a:pt x="104262" y="178052"/>
                  </a:cubicBezTo>
                  <a:lnTo>
                    <a:pt x="104262" y="99324"/>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5" name="任意形状 16584">
              <a:extLst>
                <a:ext uri="{FF2B5EF4-FFF2-40B4-BE49-F238E27FC236}">
                  <a16:creationId xmlns:a16="http://schemas.microsoft.com/office/drawing/2014/main" id="{D2532E6E-59FD-28E2-C000-1BD3B3F6AF08}"/>
                </a:ext>
              </a:extLst>
            </p:cNvPr>
            <p:cNvSpPr/>
            <p:nvPr>
              <p:custDataLst>
                <p:tags r:id="rId77"/>
              </p:custDataLst>
            </p:nvPr>
          </p:nvSpPr>
          <p:spPr>
            <a:xfrm>
              <a:off x="8944438" y="5464723"/>
              <a:ext cx="151404" cy="127370"/>
            </a:xfrm>
            <a:custGeom>
              <a:avLst/>
              <a:gdLst>
                <a:gd name="connsiteX0" fmla="*/ 94846 w 151404"/>
                <a:gd name="connsiteY0" fmla="*/ 108603 h 127370"/>
                <a:gd name="connsiteX1" fmla="*/ 121062 w 151404"/>
                <a:gd name="connsiteY1" fmla="*/ 127441 h 127370"/>
                <a:gd name="connsiteX2" fmla="*/ 142860 w 151404"/>
                <a:gd name="connsiteY2" fmla="*/ 111977 h 127370"/>
                <a:gd name="connsiteX3" fmla="*/ 151697 w 151404"/>
                <a:gd name="connsiteY3" fmla="*/ 84141 h 127370"/>
                <a:gd name="connsiteX4" fmla="*/ 148162 w 151404"/>
                <a:gd name="connsiteY4" fmla="*/ 81329 h 127370"/>
                <a:gd name="connsiteX5" fmla="*/ 144038 w 151404"/>
                <a:gd name="connsiteY5" fmla="*/ 86390 h 127370"/>
                <a:gd name="connsiteX6" fmla="*/ 121946 w 151404"/>
                <a:gd name="connsiteY6" fmla="*/ 121255 h 127370"/>
                <a:gd name="connsiteX7" fmla="*/ 112815 w 151404"/>
                <a:gd name="connsiteY7" fmla="*/ 108321 h 127370"/>
                <a:gd name="connsiteX8" fmla="*/ 118706 w 151404"/>
                <a:gd name="connsiteY8" fmla="*/ 79080 h 127370"/>
                <a:gd name="connsiteX9" fmla="*/ 126954 w 151404"/>
                <a:gd name="connsiteY9" fmla="*/ 48713 h 127370"/>
                <a:gd name="connsiteX10" fmla="*/ 131961 w 151404"/>
                <a:gd name="connsiteY10" fmla="*/ 29593 h 127370"/>
                <a:gd name="connsiteX11" fmla="*/ 136379 w 151404"/>
                <a:gd name="connsiteY11" fmla="*/ 10755 h 127370"/>
                <a:gd name="connsiteX12" fmla="*/ 127837 w 151404"/>
                <a:gd name="connsiteY12" fmla="*/ 3163 h 127370"/>
                <a:gd name="connsiteX13" fmla="*/ 116349 w 151404"/>
                <a:gd name="connsiteY13" fmla="*/ 13004 h 127370"/>
                <a:gd name="connsiteX14" fmla="*/ 94257 w 151404"/>
                <a:gd name="connsiteY14" fmla="*/ 97637 h 127370"/>
                <a:gd name="connsiteX15" fmla="*/ 60677 w 151404"/>
                <a:gd name="connsiteY15" fmla="*/ 121255 h 127370"/>
                <a:gd name="connsiteX16" fmla="*/ 42415 w 151404"/>
                <a:gd name="connsiteY16" fmla="*/ 98199 h 127370"/>
                <a:gd name="connsiteX17" fmla="*/ 58321 w 151404"/>
                <a:gd name="connsiteY17" fmla="*/ 40840 h 127370"/>
                <a:gd name="connsiteX18" fmla="*/ 63328 w 151404"/>
                <a:gd name="connsiteY18" fmla="*/ 23126 h 127370"/>
                <a:gd name="connsiteX19" fmla="*/ 39174 w 151404"/>
                <a:gd name="connsiteY19" fmla="*/ 70 h 127370"/>
                <a:gd name="connsiteX20" fmla="*/ 292 w 151404"/>
                <a:gd name="connsiteY20" fmla="*/ 43371 h 127370"/>
                <a:gd name="connsiteX21" fmla="*/ 3827 w 151404"/>
                <a:gd name="connsiteY21" fmla="*/ 46182 h 127370"/>
                <a:gd name="connsiteX22" fmla="*/ 8540 w 151404"/>
                <a:gd name="connsiteY22" fmla="*/ 41121 h 127370"/>
                <a:gd name="connsiteX23" fmla="*/ 38291 w 151404"/>
                <a:gd name="connsiteY23" fmla="*/ 6256 h 127370"/>
                <a:gd name="connsiteX24" fmla="*/ 45655 w 151404"/>
                <a:gd name="connsiteY24" fmla="*/ 15535 h 127370"/>
                <a:gd name="connsiteX25" fmla="*/ 40647 w 151404"/>
                <a:gd name="connsiteY25" fmla="*/ 34654 h 127370"/>
                <a:gd name="connsiteX26" fmla="*/ 23563 w 151404"/>
                <a:gd name="connsiteY26" fmla="*/ 93700 h 127370"/>
                <a:gd name="connsiteX27" fmla="*/ 59794 w 151404"/>
                <a:gd name="connsiteY27" fmla="*/ 127441 h 127370"/>
                <a:gd name="connsiteX28" fmla="*/ 94846 w 151404"/>
                <a:gd name="connsiteY28" fmla="*/ 108603 h 12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404" h="127370">
                  <a:moveTo>
                    <a:pt x="94846" y="108603"/>
                  </a:moveTo>
                  <a:cubicBezTo>
                    <a:pt x="98087" y="120131"/>
                    <a:pt x="108396" y="127441"/>
                    <a:pt x="121062" y="127441"/>
                  </a:cubicBezTo>
                  <a:cubicBezTo>
                    <a:pt x="131372" y="127441"/>
                    <a:pt x="138147" y="120974"/>
                    <a:pt x="142860" y="111977"/>
                  </a:cubicBezTo>
                  <a:cubicBezTo>
                    <a:pt x="147867" y="101854"/>
                    <a:pt x="151697" y="84703"/>
                    <a:pt x="151697" y="84141"/>
                  </a:cubicBezTo>
                  <a:cubicBezTo>
                    <a:pt x="151697" y="81329"/>
                    <a:pt x="149046" y="81329"/>
                    <a:pt x="148162" y="81329"/>
                  </a:cubicBezTo>
                  <a:cubicBezTo>
                    <a:pt x="145216" y="81329"/>
                    <a:pt x="144922" y="82454"/>
                    <a:pt x="144038" y="86390"/>
                  </a:cubicBezTo>
                  <a:cubicBezTo>
                    <a:pt x="139914" y="102136"/>
                    <a:pt x="134318" y="121255"/>
                    <a:pt x="121946" y="121255"/>
                  </a:cubicBezTo>
                  <a:cubicBezTo>
                    <a:pt x="115760" y="121255"/>
                    <a:pt x="112815" y="117600"/>
                    <a:pt x="112815" y="108321"/>
                  </a:cubicBezTo>
                  <a:cubicBezTo>
                    <a:pt x="112815" y="102136"/>
                    <a:pt x="116349" y="88921"/>
                    <a:pt x="118706" y="79080"/>
                  </a:cubicBezTo>
                  <a:lnTo>
                    <a:pt x="126954" y="48713"/>
                  </a:lnTo>
                  <a:cubicBezTo>
                    <a:pt x="127837" y="44495"/>
                    <a:pt x="130783" y="33811"/>
                    <a:pt x="131961" y="29593"/>
                  </a:cubicBezTo>
                  <a:cubicBezTo>
                    <a:pt x="133434" y="23126"/>
                    <a:pt x="136379" y="12442"/>
                    <a:pt x="136379" y="10755"/>
                  </a:cubicBezTo>
                  <a:cubicBezTo>
                    <a:pt x="136379" y="5694"/>
                    <a:pt x="132256" y="3163"/>
                    <a:pt x="127837" y="3163"/>
                  </a:cubicBezTo>
                  <a:cubicBezTo>
                    <a:pt x="126364" y="3163"/>
                    <a:pt x="118706" y="3444"/>
                    <a:pt x="116349" y="13004"/>
                  </a:cubicBezTo>
                  <a:cubicBezTo>
                    <a:pt x="110753" y="33530"/>
                    <a:pt x="97792" y="82735"/>
                    <a:pt x="94257" y="97637"/>
                  </a:cubicBezTo>
                  <a:cubicBezTo>
                    <a:pt x="93963" y="98762"/>
                    <a:pt x="82180" y="121255"/>
                    <a:pt x="60677" y="121255"/>
                  </a:cubicBezTo>
                  <a:cubicBezTo>
                    <a:pt x="45360" y="121255"/>
                    <a:pt x="42415" y="108603"/>
                    <a:pt x="42415" y="98199"/>
                  </a:cubicBezTo>
                  <a:cubicBezTo>
                    <a:pt x="42415" y="82454"/>
                    <a:pt x="50662" y="60241"/>
                    <a:pt x="58321" y="40840"/>
                  </a:cubicBezTo>
                  <a:cubicBezTo>
                    <a:pt x="61856" y="32405"/>
                    <a:pt x="63328" y="28469"/>
                    <a:pt x="63328" y="23126"/>
                  </a:cubicBezTo>
                  <a:cubicBezTo>
                    <a:pt x="63328" y="10474"/>
                    <a:pt x="53902" y="70"/>
                    <a:pt x="39174" y="70"/>
                  </a:cubicBezTo>
                  <a:cubicBezTo>
                    <a:pt x="11191" y="70"/>
                    <a:pt x="292" y="40840"/>
                    <a:pt x="292" y="43371"/>
                  </a:cubicBezTo>
                  <a:cubicBezTo>
                    <a:pt x="292" y="46182"/>
                    <a:pt x="3238" y="46182"/>
                    <a:pt x="3827" y="46182"/>
                  </a:cubicBezTo>
                  <a:cubicBezTo>
                    <a:pt x="6773" y="46182"/>
                    <a:pt x="7067" y="45620"/>
                    <a:pt x="8540" y="41121"/>
                  </a:cubicBezTo>
                  <a:cubicBezTo>
                    <a:pt x="15904" y="16659"/>
                    <a:pt x="27097" y="6256"/>
                    <a:pt x="38291" y="6256"/>
                  </a:cubicBezTo>
                  <a:cubicBezTo>
                    <a:pt x="40942" y="6256"/>
                    <a:pt x="45655" y="6537"/>
                    <a:pt x="45655" y="15535"/>
                  </a:cubicBezTo>
                  <a:cubicBezTo>
                    <a:pt x="45655" y="22283"/>
                    <a:pt x="42415" y="30437"/>
                    <a:pt x="40647" y="34654"/>
                  </a:cubicBezTo>
                  <a:cubicBezTo>
                    <a:pt x="29748" y="62490"/>
                    <a:pt x="23563" y="79923"/>
                    <a:pt x="23563" y="93700"/>
                  </a:cubicBezTo>
                  <a:cubicBezTo>
                    <a:pt x="23563" y="120412"/>
                    <a:pt x="43887" y="127441"/>
                    <a:pt x="59794" y="127441"/>
                  </a:cubicBezTo>
                  <a:cubicBezTo>
                    <a:pt x="79235" y="127441"/>
                    <a:pt x="89839" y="114788"/>
                    <a:pt x="94846" y="108603"/>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6" name="任意形状 16585">
              <a:extLst>
                <a:ext uri="{FF2B5EF4-FFF2-40B4-BE49-F238E27FC236}">
                  <a16:creationId xmlns:a16="http://schemas.microsoft.com/office/drawing/2014/main" id="{FEB85741-4C03-E9B6-DCA0-BF56523DAE4D}"/>
                </a:ext>
              </a:extLst>
            </p:cNvPr>
            <p:cNvSpPr/>
            <p:nvPr>
              <p:custDataLst>
                <p:tags r:id="rId78"/>
              </p:custDataLst>
            </p:nvPr>
          </p:nvSpPr>
          <p:spPr>
            <a:xfrm>
              <a:off x="9114211" y="5500684"/>
              <a:ext cx="62476" cy="132460"/>
            </a:xfrm>
            <a:custGeom>
              <a:avLst/>
              <a:gdLst>
                <a:gd name="connsiteX0" fmla="*/ 57413 w 62476"/>
                <a:gd name="connsiteY0" fmla="*/ 7551 h 132460"/>
                <a:gd name="connsiteX1" fmla="*/ 49166 w 62476"/>
                <a:gd name="connsiteY1" fmla="*/ 72 h 132460"/>
                <a:gd name="connsiteX2" fmla="*/ 37619 w 62476"/>
                <a:gd name="connsiteY2" fmla="*/ 10897 h 132460"/>
                <a:gd name="connsiteX3" fmla="*/ 45867 w 62476"/>
                <a:gd name="connsiteY3" fmla="*/ 18376 h 132460"/>
                <a:gd name="connsiteX4" fmla="*/ 57413 w 62476"/>
                <a:gd name="connsiteY4" fmla="*/ 7551 h 132460"/>
                <a:gd name="connsiteX5" fmla="*/ 15350 w 62476"/>
                <a:gd name="connsiteY5" fmla="*/ 107536 h 132460"/>
                <a:gd name="connsiteX6" fmla="*/ 13494 w 62476"/>
                <a:gd name="connsiteY6" fmla="*/ 115802 h 132460"/>
                <a:gd name="connsiteX7" fmla="*/ 33083 w 62476"/>
                <a:gd name="connsiteY7" fmla="*/ 132532 h 132460"/>
                <a:gd name="connsiteX8" fmla="*/ 62774 w 62476"/>
                <a:gd name="connsiteY8" fmla="*/ 102418 h 132460"/>
                <a:gd name="connsiteX9" fmla="*/ 59475 w 62476"/>
                <a:gd name="connsiteY9" fmla="*/ 99860 h 132460"/>
                <a:gd name="connsiteX10" fmla="*/ 55558 w 62476"/>
                <a:gd name="connsiteY10" fmla="*/ 103206 h 132460"/>
                <a:gd name="connsiteX11" fmla="*/ 33701 w 62476"/>
                <a:gd name="connsiteY11" fmla="*/ 127021 h 132460"/>
                <a:gd name="connsiteX12" fmla="*/ 28546 w 62476"/>
                <a:gd name="connsiteY12" fmla="*/ 120132 h 132460"/>
                <a:gd name="connsiteX13" fmla="*/ 31846 w 62476"/>
                <a:gd name="connsiteY13" fmla="*/ 107536 h 132460"/>
                <a:gd name="connsiteX14" fmla="*/ 38444 w 62476"/>
                <a:gd name="connsiteY14" fmla="*/ 91790 h 132460"/>
                <a:gd name="connsiteX15" fmla="*/ 48547 w 62476"/>
                <a:gd name="connsiteY15" fmla="*/ 66794 h 132460"/>
                <a:gd name="connsiteX16" fmla="*/ 49784 w 62476"/>
                <a:gd name="connsiteY16" fmla="*/ 60496 h 132460"/>
                <a:gd name="connsiteX17" fmla="*/ 30196 w 62476"/>
                <a:gd name="connsiteY17" fmla="*/ 43766 h 132460"/>
                <a:gd name="connsiteX18" fmla="*/ 298 w 62476"/>
                <a:gd name="connsiteY18" fmla="*/ 73879 h 132460"/>
                <a:gd name="connsiteX19" fmla="*/ 3803 w 62476"/>
                <a:gd name="connsiteY19" fmla="*/ 76438 h 132460"/>
                <a:gd name="connsiteX20" fmla="*/ 7515 w 62476"/>
                <a:gd name="connsiteY20" fmla="*/ 73289 h 132460"/>
                <a:gd name="connsiteX21" fmla="*/ 29577 w 62476"/>
                <a:gd name="connsiteY21" fmla="*/ 49277 h 132460"/>
                <a:gd name="connsiteX22" fmla="*/ 34732 w 62476"/>
                <a:gd name="connsiteY22" fmla="*/ 56165 h 132460"/>
                <a:gd name="connsiteX23" fmla="*/ 28340 w 62476"/>
                <a:gd name="connsiteY23" fmla="*/ 75848 h 132460"/>
                <a:gd name="connsiteX24" fmla="*/ 15350 w 62476"/>
                <a:gd name="connsiteY24" fmla="*/ 107536 h 1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476" h="132460">
                  <a:moveTo>
                    <a:pt x="57413" y="7551"/>
                  </a:moveTo>
                  <a:cubicBezTo>
                    <a:pt x="57413" y="4402"/>
                    <a:pt x="54939" y="72"/>
                    <a:pt x="49166" y="72"/>
                  </a:cubicBezTo>
                  <a:cubicBezTo>
                    <a:pt x="43598" y="72"/>
                    <a:pt x="37619" y="5189"/>
                    <a:pt x="37619" y="10897"/>
                  </a:cubicBezTo>
                  <a:cubicBezTo>
                    <a:pt x="37619" y="14243"/>
                    <a:pt x="40299" y="18376"/>
                    <a:pt x="45867" y="18376"/>
                  </a:cubicBezTo>
                  <a:cubicBezTo>
                    <a:pt x="51846" y="18376"/>
                    <a:pt x="57413" y="12865"/>
                    <a:pt x="57413" y="7551"/>
                  </a:cubicBezTo>
                  <a:close/>
                  <a:moveTo>
                    <a:pt x="15350" y="107536"/>
                  </a:moveTo>
                  <a:cubicBezTo>
                    <a:pt x="14525" y="110094"/>
                    <a:pt x="13494" y="112456"/>
                    <a:pt x="13494" y="115802"/>
                  </a:cubicBezTo>
                  <a:cubicBezTo>
                    <a:pt x="13494" y="125053"/>
                    <a:pt x="21742" y="132532"/>
                    <a:pt x="33083" y="132532"/>
                  </a:cubicBezTo>
                  <a:cubicBezTo>
                    <a:pt x="53702" y="132532"/>
                    <a:pt x="62774" y="105371"/>
                    <a:pt x="62774" y="102418"/>
                  </a:cubicBezTo>
                  <a:cubicBezTo>
                    <a:pt x="62774" y="99860"/>
                    <a:pt x="60094" y="99860"/>
                    <a:pt x="59475" y="99860"/>
                  </a:cubicBezTo>
                  <a:cubicBezTo>
                    <a:pt x="56589" y="99860"/>
                    <a:pt x="56382" y="101041"/>
                    <a:pt x="55558" y="103206"/>
                  </a:cubicBezTo>
                  <a:cubicBezTo>
                    <a:pt x="50815" y="118951"/>
                    <a:pt x="41743" y="127021"/>
                    <a:pt x="33701" y="127021"/>
                  </a:cubicBezTo>
                  <a:cubicBezTo>
                    <a:pt x="29577" y="127021"/>
                    <a:pt x="28546" y="124462"/>
                    <a:pt x="28546" y="120132"/>
                  </a:cubicBezTo>
                  <a:cubicBezTo>
                    <a:pt x="28546" y="115605"/>
                    <a:pt x="29990" y="111866"/>
                    <a:pt x="31846" y="107536"/>
                  </a:cubicBezTo>
                  <a:cubicBezTo>
                    <a:pt x="33907" y="102221"/>
                    <a:pt x="36176" y="96907"/>
                    <a:pt x="38444" y="91790"/>
                  </a:cubicBezTo>
                  <a:cubicBezTo>
                    <a:pt x="40299" y="87066"/>
                    <a:pt x="47722" y="69156"/>
                    <a:pt x="48547" y="66794"/>
                  </a:cubicBezTo>
                  <a:cubicBezTo>
                    <a:pt x="49166" y="64826"/>
                    <a:pt x="49784" y="62464"/>
                    <a:pt x="49784" y="60496"/>
                  </a:cubicBezTo>
                  <a:cubicBezTo>
                    <a:pt x="49784" y="51245"/>
                    <a:pt x="41537" y="43766"/>
                    <a:pt x="30196" y="43766"/>
                  </a:cubicBezTo>
                  <a:cubicBezTo>
                    <a:pt x="9783" y="43766"/>
                    <a:pt x="298" y="70533"/>
                    <a:pt x="298" y="73879"/>
                  </a:cubicBezTo>
                  <a:cubicBezTo>
                    <a:pt x="298" y="76438"/>
                    <a:pt x="3185" y="76438"/>
                    <a:pt x="3803" y="76438"/>
                  </a:cubicBezTo>
                  <a:cubicBezTo>
                    <a:pt x="6690" y="76438"/>
                    <a:pt x="6896" y="75454"/>
                    <a:pt x="7515" y="73289"/>
                  </a:cubicBezTo>
                  <a:cubicBezTo>
                    <a:pt x="12876" y="56362"/>
                    <a:pt x="21948" y="49277"/>
                    <a:pt x="29577" y="49277"/>
                  </a:cubicBezTo>
                  <a:cubicBezTo>
                    <a:pt x="32876" y="49277"/>
                    <a:pt x="34732" y="50851"/>
                    <a:pt x="34732" y="56165"/>
                  </a:cubicBezTo>
                  <a:cubicBezTo>
                    <a:pt x="34732" y="60692"/>
                    <a:pt x="33495" y="63645"/>
                    <a:pt x="28340" y="75848"/>
                  </a:cubicBezTo>
                  <a:lnTo>
                    <a:pt x="15350" y="10753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7" name="任意形状 16586">
              <a:extLst>
                <a:ext uri="{FF2B5EF4-FFF2-40B4-BE49-F238E27FC236}">
                  <a16:creationId xmlns:a16="http://schemas.microsoft.com/office/drawing/2014/main" id="{56864F56-06C8-BAE8-0B12-326BD12A8FEC}"/>
                </a:ext>
              </a:extLst>
            </p:cNvPr>
            <p:cNvSpPr/>
            <p:nvPr>
              <p:custDataLst>
                <p:tags r:id="rId79"/>
              </p:custDataLst>
            </p:nvPr>
          </p:nvSpPr>
          <p:spPr>
            <a:xfrm>
              <a:off x="9210954" y="5608542"/>
              <a:ext cx="26186" cy="60620"/>
            </a:xfrm>
            <a:custGeom>
              <a:avLst/>
              <a:gdLst>
                <a:gd name="connsiteX0" fmla="*/ 20714 w 26186"/>
                <a:gd name="connsiteY0" fmla="*/ 19557 h 60620"/>
                <a:gd name="connsiteX1" fmla="*/ 4631 w 26186"/>
                <a:gd name="connsiteY1" fmla="*/ 55575 h 60620"/>
                <a:gd name="connsiteX2" fmla="*/ 3188 w 26186"/>
                <a:gd name="connsiteY2" fmla="*/ 57937 h 60620"/>
                <a:gd name="connsiteX3" fmla="*/ 6074 w 26186"/>
                <a:gd name="connsiteY3" fmla="*/ 60692 h 60620"/>
                <a:gd name="connsiteX4" fmla="*/ 26487 w 26186"/>
                <a:gd name="connsiteY4" fmla="*/ 21525 h 60620"/>
                <a:gd name="connsiteX5" fmla="*/ 12054 w 26186"/>
                <a:gd name="connsiteY5" fmla="*/ 72 h 60620"/>
                <a:gd name="connsiteX6" fmla="*/ 301 w 26186"/>
                <a:gd name="connsiteY6" fmla="*/ 11290 h 60620"/>
                <a:gd name="connsiteX7" fmla="*/ 12260 w 26186"/>
                <a:gd name="connsiteY7" fmla="*/ 22706 h 60620"/>
                <a:gd name="connsiteX8" fmla="*/ 20714 w 26186"/>
                <a:gd name="connsiteY8" fmla="*/ 19557 h 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86" h="60620">
                  <a:moveTo>
                    <a:pt x="20714" y="19557"/>
                  </a:moveTo>
                  <a:cubicBezTo>
                    <a:pt x="20714" y="30382"/>
                    <a:pt x="18652" y="42979"/>
                    <a:pt x="4631" y="55575"/>
                  </a:cubicBezTo>
                  <a:cubicBezTo>
                    <a:pt x="3806" y="56362"/>
                    <a:pt x="3188" y="56953"/>
                    <a:pt x="3188" y="57937"/>
                  </a:cubicBezTo>
                  <a:cubicBezTo>
                    <a:pt x="3188" y="59315"/>
                    <a:pt x="4837" y="60692"/>
                    <a:pt x="6074" y="60692"/>
                  </a:cubicBezTo>
                  <a:cubicBezTo>
                    <a:pt x="8961" y="60692"/>
                    <a:pt x="26487" y="44947"/>
                    <a:pt x="26487" y="21525"/>
                  </a:cubicBezTo>
                  <a:cubicBezTo>
                    <a:pt x="26487" y="9322"/>
                    <a:pt x="21539" y="72"/>
                    <a:pt x="12054" y="72"/>
                  </a:cubicBezTo>
                  <a:cubicBezTo>
                    <a:pt x="5249" y="72"/>
                    <a:pt x="301" y="5189"/>
                    <a:pt x="301" y="11290"/>
                  </a:cubicBezTo>
                  <a:cubicBezTo>
                    <a:pt x="301" y="17589"/>
                    <a:pt x="5043" y="22706"/>
                    <a:pt x="12260" y="22706"/>
                  </a:cubicBezTo>
                  <a:cubicBezTo>
                    <a:pt x="17209" y="22706"/>
                    <a:pt x="20508" y="19557"/>
                    <a:pt x="20714" y="19557"/>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8" name="任意形状 16587">
              <a:extLst>
                <a:ext uri="{FF2B5EF4-FFF2-40B4-BE49-F238E27FC236}">
                  <a16:creationId xmlns:a16="http://schemas.microsoft.com/office/drawing/2014/main" id="{83A0A283-645B-4241-CE29-8B8B484FB99B}"/>
                </a:ext>
              </a:extLst>
            </p:cNvPr>
            <p:cNvSpPr/>
            <p:nvPr>
              <p:custDataLst>
                <p:tags r:id="rId80"/>
              </p:custDataLst>
            </p:nvPr>
          </p:nvSpPr>
          <p:spPr>
            <a:xfrm>
              <a:off x="9257819" y="5500684"/>
              <a:ext cx="90518" cy="170643"/>
            </a:xfrm>
            <a:custGeom>
              <a:avLst/>
              <a:gdLst>
                <a:gd name="connsiteX0" fmla="*/ 90822 w 90518"/>
                <a:gd name="connsiteY0" fmla="*/ 7551 h 170643"/>
                <a:gd name="connsiteX1" fmla="*/ 82574 w 90518"/>
                <a:gd name="connsiteY1" fmla="*/ 72 h 170643"/>
                <a:gd name="connsiteX2" fmla="*/ 71027 w 90518"/>
                <a:gd name="connsiteY2" fmla="*/ 10897 h 170643"/>
                <a:gd name="connsiteX3" fmla="*/ 79275 w 90518"/>
                <a:gd name="connsiteY3" fmla="*/ 18376 h 170643"/>
                <a:gd name="connsiteX4" fmla="*/ 90822 w 90518"/>
                <a:gd name="connsiteY4" fmla="*/ 7551 h 170643"/>
                <a:gd name="connsiteX5" fmla="*/ 47109 w 90518"/>
                <a:gd name="connsiteY5" fmla="*/ 140208 h 170643"/>
                <a:gd name="connsiteX6" fmla="*/ 20510 w 90518"/>
                <a:gd name="connsiteY6" fmla="*/ 165204 h 170643"/>
                <a:gd name="connsiteX7" fmla="*/ 13087 w 90518"/>
                <a:gd name="connsiteY7" fmla="*/ 164023 h 170643"/>
                <a:gd name="connsiteX8" fmla="*/ 20098 w 90518"/>
                <a:gd name="connsiteY8" fmla="*/ 153985 h 170643"/>
                <a:gd name="connsiteX9" fmla="*/ 12056 w 90518"/>
                <a:gd name="connsiteY9" fmla="*/ 146703 h 170643"/>
                <a:gd name="connsiteX10" fmla="*/ 303 w 90518"/>
                <a:gd name="connsiteY10" fmla="*/ 158315 h 170643"/>
                <a:gd name="connsiteX11" fmla="*/ 20716 w 90518"/>
                <a:gd name="connsiteY11" fmla="*/ 170715 h 170643"/>
                <a:gd name="connsiteX12" fmla="*/ 63604 w 90518"/>
                <a:gd name="connsiteY12" fmla="*/ 139617 h 170643"/>
                <a:gd name="connsiteX13" fmla="*/ 82162 w 90518"/>
                <a:gd name="connsiteY13" fmla="*/ 69156 h 170643"/>
                <a:gd name="connsiteX14" fmla="*/ 83193 w 90518"/>
                <a:gd name="connsiteY14" fmla="*/ 62267 h 170643"/>
                <a:gd name="connsiteX15" fmla="*/ 61130 w 90518"/>
                <a:gd name="connsiteY15" fmla="*/ 43766 h 170643"/>
                <a:gd name="connsiteX16" fmla="*/ 25046 w 90518"/>
                <a:gd name="connsiteY16" fmla="*/ 73879 h 170643"/>
                <a:gd name="connsiteX17" fmla="*/ 28552 w 90518"/>
                <a:gd name="connsiteY17" fmla="*/ 76438 h 170643"/>
                <a:gd name="connsiteX18" fmla="*/ 32675 w 90518"/>
                <a:gd name="connsiteY18" fmla="*/ 72895 h 170643"/>
                <a:gd name="connsiteX19" fmla="*/ 60511 w 90518"/>
                <a:gd name="connsiteY19" fmla="*/ 49277 h 170643"/>
                <a:gd name="connsiteX20" fmla="*/ 67522 w 90518"/>
                <a:gd name="connsiteY20" fmla="*/ 58921 h 170643"/>
                <a:gd name="connsiteX21" fmla="*/ 66903 w 90518"/>
                <a:gd name="connsiteY21" fmla="*/ 64826 h 170643"/>
                <a:gd name="connsiteX22" fmla="*/ 47109 w 90518"/>
                <a:gd name="connsiteY22" fmla="*/ 140208 h 17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518" h="170643">
                  <a:moveTo>
                    <a:pt x="90822" y="7551"/>
                  </a:moveTo>
                  <a:cubicBezTo>
                    <a:pt x="90822" y="4205"/>
                    <a:pt x="88141" y="72"/>
                    <a:pt x="82574" y="72"/>
                  </a:cubicBezTo>
                  <a:cubicBezTo>
                    <a:pt x="76595" y="72"/>
                    <a:pt x="71027" y="5583"/>
                    <a:pt x="71027" y="10897"/>
                  </a:cubicBezTo>
                  <a:cubicBezTo>
                    <a:pt x="71027" y="14046"/>
                    <a:pt x="73502" y="18376"/>
                    <a:pt x="79275" y="18376"/>
                  </a:cubicBezTo>
                  <a:cubicBezTo>
                    <a:pt x="84842" y="18376"/>
                    <a:pt x="90822" y="13259"/>
                    <a:pt x="90822" y="7551"/>
                  </a:cubicBezTo>
                  <a:close/>
                  <a:moveTo>
                    <a:pt x="47109" y="140208"/>
                  </a:moveTo>
                  <a:cubicBezTo>
                    <a:pt x="43604" y="153788"/>
                    <a:pt x="32675" y="165204"/>
                    <a:pt x="20510" y="165204"/>
                  </a:cubicBezTo>
                  <a:cubicBezTo>
                    <a:pt x="17830" y="165204"/>
                    <a:pt x="15355" y="164810"/>
                    <a:pt x="13087" y="164023"/>
                  </a:cubicBezTo>
                  <a:cubicBezTo>
                    <a:pt x="18448" y="161661"/>
                    <a:pt x="20098" y="156938"/>
                    <a:pt x="20098" y="153985"/>
                  </a:cubicBezTo>
                  <a:cubicBezTo>
                    <a:pt x="20098" y="149262"/>
                    <a:pt x="16180" y="146703"/>
                    <a:pt x="12056" y="146703"/>
                  </a:cubicBezTo>
                  <a:cubicBezTo>
                    <a:pt x="5664" y="146703"/>
                    <a:pt x="303" y="152017"/>
                    <a:pt x="303" y="158315"/>
                  </a:cubicBezTo>
                  <a:cubicBezTo>
                    <a:pt x="303" y="165794"/>
                    <a:pt x="8345" y="170715"/>
                    <a:pt x="20716" y="170715"/>
                  </a:cubicBezTo>
                  <a:cubicBezTo>
                    <a:pt x="33088" y="170715"/>
                    <a:pt x="57212" y="163629"/>
                    <a:pt x="63604" y="139617"/>
                  </a:cubicBezTo>
                  <a:lnTo>
                    <a:pt x="82162" y="69156"/>
                  </a:lnTo>
                  <a:cubicBezTo>
                    <a:pt x="82780" y="66991"/>
                    <a:pt x="83193" y="65219"/>
                    <a:pt x="83193" y="62267"/>
                  </a:cubicBezTo>
                  <a:cubicBezTo>
                    <a:pt x="83193" y="51442"/>
                    <a:pt x="73502" y="43766"/>
                    <a:pt x="61130" y="43766"/>
                  </a:cubicBezTo>
                  <a:cubicBezTo>
                    <a:pt x="38243" y="43766"/>
                    <a:pt x="25046" y="71124"/>
                    <a:pt x="25046" y="73879"/>
                  </a:cubicBezTo>
                  <a:cubicBezTo>
                    <a:pt x="25046" y="76438"/>
                    <a:pt x="27933" y="76438"/>
                    <a:pt x="28552" y="76438"/>
                  </a:cubicBezTo>
                  <a:cubicBezTo>
                    <a:pt x="31026" y="76438"/>
                    <a:pt x="31232" y="75848"/>
                    <a:pt x="32675" y="72895"/>
                  </a:cubicBezTo>
                  <a:cubicBezTo>
                    <a:pt x="37830" y="61480"/>
                    <a:pt x="48552" y="49277"/>
                    <a:pt x="60511" y="49277"/>
                  </a:cubicBezTo>
                  <a:cubicBezTo>
                    <a:pt x="65666" y="49277"/>
                    <a:pt x="67522" y="52623"/>
                    <a:pt x="67522" y="58921"/>
                  </a:cubicBezTo>
                  <a:cubicBezTo>
                    <a:pt x="67522" y="61086"/>
                    <a:pt x="67110" y="63841"/>
                    <a:pt x="66903" y="64826"/>
                  </a:cubicBezTo>
                  <a:lnTo>
                    <a:pt x="47109" y="140208"/>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89" name="任意形状 16588">
              <a:extLst>
                <a:ext uri="{FF2B5EF4-FFF2-40B4-BE49-F238E27FC236}">
                  <a16:creationId xmlns:a16="http://schemas.microsoft.com/office/drawing/2014/main" id="{EC70D843-380D-9309-0158-2D58BA7D4530}"/>
                </a:ext>
              </a:extLst>
            </p:cNvPr>
            <p:cNvSpPr/>
            <p:nvPr>
              <p:custDataLst>
                <p:tags r:id="rId81"/>
              </p:custDataLst>
            </p:nvPr>
          </p:nvSpPr>
          <p:spPr>
            <a:xfrm>
              <a:off x="9389475" y="5577051"/>
              <a:ext cx="139386" cy="9644"/>
            </a:xfrm>
            <a:custGeom>
              <a:avLst/>
              <a:gdLst>
                <a:gd name="connsiteX0" fmla="*/ 131445 w 139386"/>
                <a:gd name="connsiteY0" fmla="*/ 9716 h 9644"/>
                <a:gd name="connsiteX1" fmla="*/ 139693 w 139386"/>
                <a:gd name="connsiteY1" fmla="*/ 4992 h 9644"/>
                <a:gd name="connsiteX2" fmla="*/ 131445 w 139386"/>
                <a:gd name="connsiteY2" fmla="*/ 72 h 9644"/>
                <a:gd name="connsiteX3" fmla="*/ 8555 w 139386"/>
                <a:gd name="connsiteY3" fmla="*/ 72 h 9644"/>
                <a:gd name="connsiteX4" fmla="*/ 307 w 139386"/>
                <a:gd name="connsiteY4" fmla="*/ 4795 h 9644"/>
                <a:gd name="connsiteX5" fmla="*/ 8555 w 139386"/>
                <a:gd name="connsiteY5" fmla="*/ 9716 h 9644"/>
                <a:gd name="connsiteX6" fmla="*/ 131445 w 139386"/>
                <a:gd name="connsiteY6" fmla="*/ 9716 h 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6" h="9644">
                  <a:moveTo>
                    <a:pt x="131445" y="9716"/>
                  </a:moveTo>
                  <a:cubicBezTo>
                    <a:pt x="134745" y="9716"/>
                    <a:pt x="139693" y="9716"/>
                    <a:pt x="139693" y="4992"/>
                  </a:cubicBezTo>
                  <a:cubicBezTo>
                    <a:pt x="139693" y="72"/>
                    <a:pt x="134951" y="72"/>
                    <a:pt x="131445" y="72"/>
                  </a:cubicBezTo>
                  <a:lnTo>
                    <a:pt x="8555" y="72"/>
                  </a:lnTo>
                  <a:cubicBezTo>
                    <a:pt x="5256" y="72"/>
                    <a:pt x="307" y="72"/>
                    <a:pt x="307" y="4795"/>
                  </a:cubicBezTo>
                  <a:cubicBezTo>
                    <a:pt x="307" y="9716"/>
                    <a:pt x="5049" y="9716"/>
                    <a:pt x="8555" y="9716"/>
                  </a:cubicBezTo>
                  <a:lnTo>
                    <a:pt x="131445" y="971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90" name="任意形状 16589">
              <a:extLst>
                <a:ext uri="{FF2B5EF4-FFF2-40B4-BE49-F238E27FC236}">
                  <a16:creationId xmlns:a16="http://schemas.microsoft.com/office/drawing/2014/main" id="{3C6E11A6-0518-284C-77D2-E81A564593E6}"/>
                </a:ext>
              </a:extLst>
            </p:cNvPr>
            <p:cNvSpPr/>
            <p:nvPr>
              <p:custDataLst>
                <p:tags r:id="rId82"/>
              </p:custDataLst>
            </p:nvPr>
          </p:nvSpPr>
          <p:spPr>
            <a:xfrm>
              <a:off x="9573782" y="5500487"/>
              <a:ext cx="75054" cy="130688"/>
            </a:xfrm>
            <a:custGeom>
              <a:avLst/>
              <a:gdLst>
                <a:gd name="connsiteX0" fmla="*/ 46913 w 75054"/>
                <a:gd name="connsiteY0" fmla="*/ 5583 h 130688"/>
                <a:gd name="connsiteX1" fmla="*/ 40727 w 75054"/>
                <a:gd name="connsiteY1" fmla="*/ 72 h 130688"/>
                <a:gd name="connsiteX2" fmla="*/ 313 w 75054"/>
                <a:gd name="connsiteY2" fmla="*/ 12668 h 130688"/>
                <a:gd name="connsiteX3" fmla="*/ 313 w 75054"/>
                <a:gd name="connsiteY3" fmla="*/ 19754 h 130688"/>
                <a:gd name="connsiteX4" fmla="*/ 30211 w 75054"/>
                <a:gd name="connsiteY4" fmla="*/ 14243 h 130688"/>
                <a:gd name="connsiteX5" fmla="*/ 30211 w 75054"/>
                <a:gd name="connsiteY5" fmla="*/ 114621 h 130688"/>
                <a:gd name="connsiteX6" fmla="*/ 9592 w 75054"/>
                <a:gd name="connsiteY6" fmla="*/ 123675 h 130688"/>
                <a:gd name="connsiteX7" fmla="*/ 1756 w 75054"/>
                <a:gd name="connsiteY7" fmla="*/ 123675 h 130688"/>
                <a:gd name="connsiteX8" fmla="*/ 1756 w 75054"/>
                <a:gd name="connsiteY8" fmla="*/ 130760 h 130688"/>
                <a:gd name="connsiteX9" fmla="*/ 38459 w 75054"/>
                <a:gd name="connsiteY9" fmla="*/ 129973 h 130688"/>
                <a:gd name="connsiteX10" fmla="*/ 75367 w 75054"/>
                <a:gd name="connsiteY10" fmla="*/ 130760 h 130688"/>
                <a:gd name="connsiteX11" fmla="*/ 75367 w 75054"/>
                <a:gd name="connsiteY11" fmla="*/ 123675 h 130688"/>
                <a:gd name="connsiteX12" fmla="*/ 67532 w 75054"/>
                <a:gd name="connsiteY12" fmla="*/ 123675 h 130688"/>
                <a:gd name="connsiteX13" fmla="*/ 46913 w 75054"/>
                <a:gd name="connsiteY13" fmla="*/ 114621 h 130688"/>
                <a:gd name="connsiteX14" fmla="*/ 46913 w 75054"/>
                <a:gd name="connsiteY14" fmla="*/ 5583 h 13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054" h="130688">
                  <a:moveTo>
                    <a:pt x="46913" y="5583"/>
                  </a:moveTo>
                  <a:cubicBezTo>
                    <a:pt x="46913" y="268"/>
                    <a:pt x="46500" y="72"/>
                    <a:pt x="40727" y="72"/>
                  </a:cubicBezTo>
                  <a:cubicBezTo>
                    <a:pt x="27531" y="12471"/>
                    <a:pt x="8767" y="12668"/>
                    <a:pt x="313" y="12668"/>
                  </a:cubicBezTo>
                  <a:lnTo>
                    <a:pt x="313" y="19754"/>
                  </a:lnTo>
                  <a:cubicBezTo>
                    <a:pt x="5262" y="19754"/>
                    <a:pt x="18870" y="19754"/>
                    <a:pt x="30211" y="14243"/>
                  </a:cubicBezTo>
                  <a:lnTo>
                    <a:pt x="30211" y="114621"/>
                  </a:lnTo>
                  <a:cubicBezTo>
                    <a:pt x="30211" y="121116"/>
                    <a:pt x="30211" y="123675"/>
                    <a:pt x="9592" y="123675"/>
                  </a:cubicBezTo>
                  <a:lnTo>
                    <a:pt x="1756" y="123675"/>
                  </a:lnTo>
                  <a:lnTo>
                    <a:pt x="1756" y="130760"/>
                  </a:lnTo>
                  <a:cubicBezTo>
                    <a:pt x="5468" y="130564"/>
                    <a:pt x="30830" y="129973"/>
                    <a:pt x="38459" y="129973"/>
                  </a:cubicBezTo>
                  <a:cubicBezTo>
                    <a:pt x="44851" y="129973"/>
                    <a:pt x="70831" y="130564"/>
                    <a:pt x="75367" y="130760"/>
                  </a:cubicBezTo>
                  <a:lnTo>
                    <a:pt x="75367" y="123675"/>
                  </a:lnTo>
                  <a:lnTo>
                    <a:pt x="67532" y="123675"/>
                  </a:lnTo>
                  <a:cubicBezTo>
                    <a:pt x="46913" y="123675"/>
                    <a:pt x="46913" y="121116"/>
                    <a:pt x="46913" y="114621"/>
                  </a:cubicBezTo>
                  <a:lnTo>
                    <a:pt x="46913" y="5583"/>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91" name="任意形状 16590">
              <a:extLst>
                <a:ext uri="{FF2B5EF4-FFF2-40B4-BE49-F238E27FC236}">
                  <a16:creationId xmlns:a16="http://schemas.microsoft.com/office/drawing/2014/main" id="{38B821BF-905D-D99E-A4DE-6BB6F60F10AD}"/>
                </a:ext>
              </a:extLst>
            </p:cNvPr>
            <p:cNvSpPr/>
            <p:nvPr>
              <p:custDataLst>
                <p:tags r:id="rId83"/>
              </p:custDataLst>
            </p:nvPr>
          </p:nvSpPr>
          <p:spPr>
            <a:xfrm>
              <a:off x="6878263" y="5703299"/>
              <a:ext cx="2805186" cy="11246"/>
            </a:xfrm>
            <a:custGeom>
              <a:avLst/>
              <a:gdLst>
                <a:gd name="connsiteX0" fmla="*/ 0 w 2805186"/>
                <a:gd name="connsiteY0" fmla="*/ 0 h 11246"/>
                <a:gd name="connsiteX1" fmla="*/ 2805187 w 2805186"/>
                <a:gd name="connsiteY1" fmla="*/ 0 h 11246"/>
                <a:gd name="connsiteX2" fmla="*/ 2805187 w 2805186"/>
                <a:gd name="connsiteY2" fmla="*/ 11246 h 11246"/>
                <a:gd name="connsiteX3" fmla="*/ 1 w 2805186"/>
                <a:gd name="connsiteY3" fmla="*/ 11246 h 11246"/>
              </a:gdLst>
              <a:ahLst/>
              <a:cxnLst>
                <a:cxn ang="0">
                  <a:pos x="connsiteX0" y="connsiteY0"/>
                </a:cxn>
                <a:cxn ang="0">
                  <a:pos x="connsiteX1" y="connsiteY1"/>
                </a:cxn>
                <a:cxn ang="0">
                  <a:pos x="connsiteX2" y="connsiteY2"/>
                </a:cxn>
                <a:cxn ang="0">
                  <a:pos x="connsiteX3" y="connsiteY3"/>
                </a:cxn>
              </a:cxnLst>
              <a:rect l="l" t="t" r="r" b="b"/>
              <a:pathLst>
                <a:path w="2805186" h="11246">
                  <a:moveTo>
                    <a:pt x="0" y="0"/>
                  </a:moveTo>
                  <a:lnTo>
                    <a:pt x="2805187" y="0"/>
                  </a:lnTo>
                  <a:lnTo>
                    <a:pt x="2805187" y="11246"/>
                  </a:lnTo>
                  <a:lnTo>
                    <a:pt x="1" y="11246"/>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92" name="任意形状 16591">
              <a:extLst>
                <a:ext uri="{FF2B5EF4-FFF2-40B4-BE49-F238E27FC236}">
                  <a16:creationId xmlns:a16="http://schemas.microsoft.com/office/drawing/2014/main" id="{6810CB00-C0C2-7750-6629-274EDBAD30E8}"/>
                </a:ext>
              </a:extLst>
            </p:cNvPr>
            <p:cNvSpPr/>
            <p:nvPr>
              <p:custDataLst>
                <p:tags r:id="rId84"/>
              </p:custDataLst>
            </p:nvPr>
          </p:nvSpPr>
          <p:spPr>
            <a:xfrm>
              <a:off x="8028402" y="5770766"/>
              <a:ext cx="217386" cy="201319"/>
            </a:xfrm>
            <a:custGeom>
              <a:avLst/>
              <a:gdLst>
                <a:gd name="connsiteX0" fmla="*/ 116613 w 217386"/>
                <a:gd name="connsiteY0" fmla="*/ 5145 h 201319"/>
                <a:gd name="connsiteX1" fmla="*/ 108954 w 217386"/>
                <a:gd name="connsiteY1" fmla="*/ 84 h 201319"/>
                <a:gd name="connsiteX2" fmla="*/ 101296 w 217386"/>
                <a:gd name="connsiteY2" fmla="*/ 5145 h 201319"/>
                <a:gd name="connsiteX3" fmla="*/ 1734 w 217386"/>
                <a:gd name="connsiteY3" fmla="*/ 195779 h 201319"/>
                <a:gd name="connsiteX4" fmla="*/ 261 w 217386"/>
                <a:gd name="connsiteY4" fmla="*/ 199154 h 201319"/>
                <a:gd name="connsiteX5" fmla="*/ 6741 w 217386"/>
                <a:gd name="connsiteY5" fmla="*/ 201403 h 201319"/>
                <a:gd name="connsiteX6" fmla="*/ 211167 w 217386"/>
                <a:gd name="connsiteY6" fmla="*/ 201403 h 201319"/>
                <a:gd name="connsiteX7" fmla="*/ 217647 w 217386"/>
                <a:gd name="connsiteY7" fmla="*/ 199154 h 201319"/>
                <a:gd name="connsiteX8" fmla="*/ 216174 w 217386"/>
                <a:gd name="connsiteY8" fmla="*/ 195779 h 201319"/>
                <a:gd name="connsiteX9" fmla="*/ 116613 w 217386"/>
                <a:gd name="connsiteY9" fmla="*/ 5145 h 201319"/>
                <a:gd name="connsiteX10" fmla="*/ 99528 w 217386"/>
                <a:gd name="connsiteY10" fmla="*/ 28201 h 201319"/>
                <a:gd name="connsiteX11" fmla="*/ 178765 w 217386"/>
                <a:gd name="connsiteY11" fmla="*/ 180034 h 201319"/>
                <a:gd name="connsiteX12" fmla="*/ 19997 w 217386"/>
                <a:gd name="connsiteY12" fmla="*/ 180034 h 201319"/>
                <a:gd name="connsiteX13" fmla="*/ 99528 w 217386"/>
                <a:gd name="connsiteY13" fmla="*/ 28201 h 20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386" h="201319">
                  <a:moveTo>
                    <a:pt x="116613" y="5145"/>
                  </a:moveTo>
                  <a:cubicBezTo>
                    <a:pt x="114551" y="1490"/>
                    <a:pt x="113962" y="84"/>
                    <a:pt x="108954" y="84"/>
                  </a:cubicBezTo>
                  <a:cubicBezTo>
                    <a:pt x="103947" y="84"/>
                    <a:pt x="103358" y="1490"/>
                    <a:pt x="101296" y="5145"/>
                  </a:cubicBezTo>
                  <a:lnTo>
                    <a:pt x="1734" y="195779"/>
                  </a:lnTo>
                  <a:cubicBezTo>
                    <a:pt x="261" y="198310"/>
                    <a:pt x="261" y="198872"/>
                    <a:pt x="261" y="199154"/>
                  </a:cubicBezTo>
                  <a:cubicBezTo>
                    <a:pt x="261" y="201403"/>
                    <a:pt x="2029" y="201403"/>
                    <a:pt x="6741" y="201403"/>
                  </a:cubicBezTo>
                  <a:lnTo>
                    <a:pt x="211167" y="201403"/>
                  </a:lnTo>
                  <a:cubicBezTo>
                    <a:pt x="215880" y="201403"/>
                    <a:pt x="217647" y="201403"/>
                    <a:pt x="217647" y="199154"/>
                  </a:cubicBezTo>
                  <a:cubicBezTo>
                    <a:pt x="217647" y="198872"/>
                    <a:pt x="217647" y="198310"/>
                    <a:pt x="216174" y="195779"/>
                  </a:cubicBezTo>
                  <a:lnTo>
                    <a:pt x="116613" y="5145"/>
                  </a:lnTo>
                  <a:close/>
                  <a:moveTo>
                    <a:pt x="99528" y="28201"/>
                  </a:moveTo>
                  <a:lnTo>
                    <a:pt x="178765" y="180034"/>
                  </a:lnTo>
                  <a:lnTo>
                    <a:pt x="19997" y="180034"/>
                  </a:lnTo>
                  <a:lnTo>
                    <a:pt x="99528" y="28201"/>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93" name="任意形状 16592">
              <a:extLst>
                <a:ext uri="{FF2B5EF4-FFF2-40B4-BE49-F238E27FC236}">
                  <a16:creationId xmlns:a16="http://schemas.microsoft.com/office/drawing/2014/main" id="{10F577CF-EE76-973E-0432-CA7E2C63BD73}"/>
                </a:ext>
              </a:extLst>
            </p:cNvPr>
            <p:cNvSpPr/>
            <p:nvPr>
              <p:custDataLst>
                <p:tags r:id="rId85"/>
              </p:custDataLst>
            </p:nvPr>
          </p:nvSpPr>
          <p:spPr>
            <a:xfrm>
              <a:off x="8268568" y="5847808"/>
              <a:ext cx="135792" cy="181918"/>
            </a:xfrm>
            <a:custGeom>
              <a:avLst/>
              <a:gdLst>
                <a:gd name="connsiteX0" fmla="*/ 134884 w 135792"/>
                <a:gd name="connsiteY0" fmla="*/ 17235 h 181918"/>
                <a:gd name="connsiteX1" fmla="*/ 136062 w 135792"/>
                <a:gd name="connsiteY1" fmla="*/ 10768 h 181918"/>
                <a:gd name="connsiteX2" fmla="*/ 127520 w 135792"/>
                <a:gd name="connsiteY2" fmla="*/ 3177 h 181918"/>
                <a:gd name="connsiteX3" fmla="*/ 117210 w 135792"/>
                <a:gd name="connsiteY3" fmla="*/ 9081 h 181918"/>
                <a:gd name="connsiteX4" fmla="*/ 113086 w 135792"/>
                <a:gd name="connsiteY4" fmla="*/ 24265 h 181918"/>
                <a:gd name="connsiteX5" fmla="*/ 107195 w 135792"/>
                <a:gd name="connsiteY5" fmla="*/ 46758 h 181918"/>
                <a:gd name="connsiteX6" fmla="*/ 93940 w 135792"/>
                <a:gd name="connsiteY6" fmla="*/ 97369 h 181918"/>
                <a:gd name="connsiteX7" fmla="*/ 60654 w 135792"/>
                <a:gd name="connsiteY7" fmla="*/ 121269 h 181918"/>
                <a:gd name="connsiteX8" fmla="*/ 42392 w 135792"/>
                <a:gd name="connsiteY8" fmla="*/ 98494 h 181918"/>
                <a:gd name="connsiteX9" fmla="*/ 57414 w 135792"/>
                <a:gd name="connsiteY9" fmla="*/ 43384 h 181918"/>
                <a:gd name="connsiteX10" fmla="*/ 63306 w 135792"/>
                <a:gd name="connsiteY10" fmla="*/ 23140 h 181918"/>
                <a:gd name="connsiteX11" fmla="*/ 39151 w 135792"/>
                <a:gd name="connsiteY11" fmla="*/ 84 h 181918"/>
                <a:gd name="connsiteX12" fmla="*/ 269 w 135792"/>
                <a:gd name="connsiteY12" fmla="*/ 43384 h 181918"/>
                <a:gd name="connsiteX13" fmla="*/ 3804 w 135792"/>
                <a:gd name="connsiteY13" fmla="*/ 46196 h 181918"/>
                <a:gd name="connsiteX14" fmla="*/ 8517 w 135792"/>
                <a:gd name="connsiteY14" fmla="*/ 41135 h 181918"/>
                <a:gd name="connsiteX15" fmla="*/ 38268 w 135792"/>
                <a:gd name="connsiteY15" fmla="*/ 6270 h 181918"/>
                <a:gd name="connsiteX16" fmla="*/ 45632 w 135792"/>
                <a:gd name="connsiteY16" fmla="*/ 15267 h 181918"/>
                <a:gd name="connsiteX17" fmla="*/ 40624 w 135792"/>
                <a:gd name="connsiteY17" fmla="*/ 34949 h 181918"/>
                <a:gd name="connsiteX18" fmla="*/ 23540 w 135792"/>
                <a:gd name="connsiteY18" fmla="*/ 93995 h 181918"/>
                <a:gd name="connsiteX19" fmla="*/ 59476 w 135792"/>
                <a:gd name="connsiteY19" fmla="*/ 127455 h 181918"/>
                <a:gd name="connsiteX20" fmla="*/ 89227 w 135792"/>
                <a:gd name="connsiteY20" fmla="*/ 114802 h 181918"/>
                <a:gd name="connsiteX21" fmla="*/ 70080 w 135792"/>
                <a:gd name="connsiteY21" fmla="*/ 158102 h 181918"/>
                <a:gd name="connsiteX22" fmla="*/ 37679 w 135792"/>
                <a:gd name="connsiteY22" fmla="*/ 175816 h 181918"/>
                <a:gd name="connsiteX23" fmla="*/ 15292 w 135792"/>
                <a:gd name="connsiteY23" fmla="*/ 164007 h 181918"/>
                <a:gd name="connsiteX24" fmla="*/ 27958 w 135792"/>
                <a:gd name="connsiteY24" fmla="*/ 160633 h 181918"/>
                <a:gd name="connsiteX25" fmla="*/ 33849 w 135792"/>
                <a:gd name="connsiteY25" fmla="*/ 149105 h 181918"/>
                <a:gd name="connsiteX26" fmla="*/ 22951 w 135792"/>
                <a:gd name="connsiteY26" fmla="*/ 139264 h 181918"/>
                <a:gd name="connsiteX27" fmla="*/ 6455 w 135792"/>
                <a:gd name="connsiteY27" fmla="*/ 157540 h 181918"/>
                <a:gd name="connsiteX28" fmla="*/ 37679 w 135792"/>
                <a:gd name="connsiteY28" fmla="*/ 182002 h 181918"/>
                <a:gd name="connsiteX29" fmla="*/ 106606 w 135792"/>
                <a:gd name="connsiteY29" fmla="*/ 124643 h 181918"/>
                <a:gd name="connsiteX30" fmla="*/ 134884 w 135792"/>
                <a:gd name="connsiteY30" fmla="*/ 17235 h 18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792" h="181918">
                  <a:moveTo>
                    <a:pt x="134884" y="17235"/>
                  </a:moveTo>
                  <a:cubicBezTo>
                    <a:pt x="136062" y="13299"/>
                    <a:pt x="136062" y="12737"/>
                    <a:pt x="136062" y="10768"/>
                  </a:cubicBezTo>
                  <a:cubicBezTo>
                    <a:pt x="136062" y="5707"/>
                    <a:pt x="131938" y="3177"/>
                    <a:pt x="127520" y="3177"/>
                  </a:cubicBezTo>
                  <a:cubicBezTo>
                    <a:pt x="124574" y="3177"/>
                    <a:pt x="119861" y="4864"/>
                    <a:pt x="117210" y="9081"/>
                  </a:cubicBezTo>
                  <a:cubicBezTo>
                    <a:pt x="116621" y="10487"/>
                    <a:pt x="114265" y="19203"/>
                    <a:pt x="113086" y="24265"/>
                  </a:cubicBezTo>
                  <a:cubicBezTo>
                    <a:pt x="111024" y="31575"/>
                    <a:pt x="108962" y="39167"/>
                    <a:pt x="107195" y="46758"/>
                  </a:cubicBezTo>
                  <a:lnTo>
                    <a:pt x="93940" y="97369"/>
                  </a:lnTo>
                  <a:cubicBezTo>
                    <a:pt x="92762" y="101587"/>
                    <a:pt x="80095" y="121269"/>
                    <a:pt x="60654" y="121269"/>
                  </a:cubicBezTo>
                  <a:cubicBezTo>
                    <a:pt x="45632" y="121269"/>
                    <a:pt x="42392" y="108897"/>
                    <a:pt x="42392" y="98494"/>
                  </a:cubicBezTo>
                  <a:cubicBezTo>
                    <a:pt x="42392" y="85560"/>
                    <a:pt x="47399" y="68127"/>
                    <a:pt x="57414" y="43384"/>
                  </a:cubicBezTo>
                  <a:cubicBezTo>
                    <a:pt x="62127" y="31856"/>
                    <a:pt x="63306" y="28763"/>
                    <a:pt x="63306" y="23140"/>
                  </a:cubicBezTo>
                  <a:cubicBezTo>
                    <a:pt x="63306" y="10487"/>
                    <a:pt x="53880" y="84"/>
                    <a:pt x="39151" y="84"/>
                  </a:cubicBezTo>
                  <a:cubicBezTo>
                    <a:pt x="11168" y="84"/>
                    <a:pt x="269" y="40854"/>
                    <a:pt x="269" y="43384"/>
                  </a:cubicBezTo>
                  <a:cubicBezTo>
                    <a:pt x="269" y="46196"/>
                    <a:pt x="3215" y="46196"/>
                    <a:pt x="3804" y="46196"/>
                  </a:cubicBezTo>
                  <a:cubicBezTo>
                    <a:pt x="6750" y="46196"/>
                    <a:pt x="7044" y="45634"/>
                    <a:pt x="8517" y="41135"/>
                  </a:cubicBezTo>
                  <a:cubicBezTo>
                    <a:pt x="16470" y="14705"/>
                    <a:pt x="28253" y="6270"/>
                    <a:pt x="38268" y="6270"/>
                  </a:cubicBezTo>
                  <a:cubicBezTo>
                    <a:pt x="40624" y="6270"/>
                    <a:pt x="45632" y="6270"/>
                    <a:pt x="45632" y="15267"/>
                  </a:cubicBezTo>
                  <a:cubicBezTo>
                    <a:pt x="45632" y="22296"/>
                    <a:pt x="42686" y="29607"/>
                    <a:pt x="40624" y="34949"/>
                  </a:cubicBezTo>
                  <a:cubicBezTo>
                    <a:pt x="28842" y="64753"/>
                    <a:pt x="23540" y="80780"/>
                    <a:pt x="23540" y="93995"/>
                  </a:cubicBezTo>
                  <a:cubicBezTo>
                    <a:pt x="23540" y="119020"/>
                    <a:pt x="42097" y="127455"/>
                    <a:pt x="59476" y="127455"/>
                  </a:cubicBezTo>
                  <a:cubicBezTo>
                    <a:pt x="70964" y="127455"/>
                    <a:pt x="80979" y="122675"/>
                    <a:pt x="89227" y="114802"/>
                  </a:cubicBezTo>
                  <a:cubicBezTo>
                    <a:pt x="85398" y="129423"/>
                    <a:pt x="81863" y="143200"/>
                    <a:pt x="70080" y="158102"/>
                  </a:cubicBezTo>
                  <a:cubicBezTo>
                    <a:pt x="62422" y="167662"/>
                    <a:pt x="51228" y="175816"/>
                    <a:pt x="37679" y="175816"/>
                  </a:cubicBezTo>
                  <a:cubicBezTo>
                    <a:pt x="33555" y="175816"/>
                    <a:pt x="20300" y="174973"/>
                    <a:pt x="15292" y="164007"/>
                  </a:cubicBezTo>
                  <a:cubicBezTo>
                    <a:pt x="20005" y="164007"/>
                    <a:pt x="23834" y="164007"/>
                    <a:pt x="27958" y="160633"/>
                  </a:cubicBezTo>
                  <a:cubicBezTo>
                    <a:pt x="30904" y="158102"/>
                    <a:pt x="33849" y="154447"/>
                    <a:pt x="33849" y="149105"/>
                  </a:cubicBezTo>
                  <a:cubicBezTo>
                    <a:pt x="33849" y="140389"/>
                    <a:pt x="25896" y="139264"/>
                    <a:pt x="22951" y="139264"/>
                  </a:cubicBezTo>
                  <a:cubicBezTo>
                    <a:pt x="16176" y="139264"/>
                    <a:pt x="6455" y="143763"/>
                    <a:pt x="6455" y="157540"/>
                  </a:cubicBezTo>
                  <a:cubicBezTo>
                    <a:pt x="6455" y="171599"/>
                    <a:pt x="19416" y="182002"/>
                    <a:pt x="37679" y="182002"/>
                  </a:cubicBezTo>
                  <a:cubicBezTo>
                    <a:pt x="68018" y="182002"/>
                    <a:pt x="98358" y="156415"/>
                    <a:pt x="106606" y="124643"/>
                  </a:cubicBezTo>
                  <a:lnTo>
                    <a:pt x="134884" y="17235"/>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94" name="任意形状 16593">
              <a:extLst>
                <a:ext uri="{FF2B5EF4-FFF2-40B4-BE49-F238E27FC236}">
                  <a16:creationId xmlns:a16="http://schemas.microsoft.com/office/drawing/2014/main" id="{463EB0BC-19B6-3306-C809-D5B5BB0CEF7F}"/>
                </a:ext>
              </a:extLst>
            </p:cNvPr>
            <p:cNvSpPr/>
            <p:nvPr>
              <p:custDataLst>
                <p:tags r:id="rId86"/>
              </p:custDataLst>
            </p:nvPr>
          </p:nvSpPr>
          <p:spPr>
            <a:xfrm>
              <a:off x="8428002" y="5760169"/>
              <a:ext cx="91137" cy="130688"/>
            </a:xfrm>
            <a:custGeom>
              <a:avLst/>
              <a:gdLst>
                <a:gd name="connsiteX0" fmla="*/ 91412 w 91137"/>
                <a:gd name="connsiteY0" fmla="*/ 94948 h 130688"/>
                <a:gd name="connsiteX1" fmla="*/ 84401 w 91137"/>
                <a:gd name="connsiteY1" fmla="*/ 94948 h 130688"/>
                <a:gd name="connsiteX2" fmla="*/ 79040 w 91137"/>
                <a:gd name="connsiteY2" fmla="*/ 112859 h 130688"/>
                <a:gd name="connsiteX3" fmla="*/ 58627 w 91137"/>
                <a:gd name="connsiteY3" fmla="*/ 114040 h 130688"/>
                <a:gd name="connsiteX4" fmla="*/ 20688 w 91137"/>
                <a:gd name="connsiteY4" fmla="*/ 114040 h 130688"/>
                <a:gd name="connsiteX5" fmla="*/ 61926 w 91137"/>
                <a:gd name="connsiteY5" fmla="*/ 80974 h 130688"/>
                <a:gd name="connsiteX6" fmla="*/ 91412 w 91137"/>
                <a:gd name="connsiteY6" fmla="*/ 38461 h 130688"/>
                <a:gd name="connsiteX7" fmla="*/ 43163 w 91137"/>
                <a:gd name="connsiteY7" fmla="*/ 81 h 130688"/>
                <a:gd name="connsiteX8" fmla="*/ 275 w 91137"/>
                <a:gd name="connsiteY8" fmla="*/ 35312 h 130688"/>
                <a:gd name="connsiteX9" fmla="*/ 11203 w 91137"/>
                <a:gd name="connsiteY9" fmla="*/ 46334 h 130688"/>
                <a:gd name="connsiteX10" fmla="*/ 22131 w 91137"/>
                <a:gd name="connsiteY10" fmla="*/ 35902 h 130688"/>
                <a:gd name="connsiteX11" fmla="*/ 9966 w 91137"/>
                <a:gd name="connsiteY11" fmla="*/ 25471 h 130688"/>
                <a:gd name="connsiteX12" fmla="*/ 40070 w 91137"/>
                <a:gd name="connsiteY12" fmla="*/ 7166 h 130688"/>
                <a:gd name="connsiteX13" fmla="*/ 71411 w 91137"/>
                <a:gd name="connsiteY13" fmla="*/ 38461 h 130688"/>
                <a:gd name="connsiteX14" fmla="*/ 52029 w 91137"/>
                <a:gd name="connsiteY14" fmla="*/ 76250 h 130688"/>
                <a:gd name="connsiteX15" fmla="*/ 2337 w 91137"/>
                <a:gd name="connsiteY15" fmla="*/ 123094 h 130688"/>
                <a:gd name="connsiteX16" fmla="*/ 275 w 91137"/>
                <a:gd name="connsiteY16" fmla="*/ 130770 h 130688"/>
                <a:gd name="connsiteX17" fmla="*/ 85226 w 91137"/>
                <a:gd name="connsiteY17" fmla="*/ 130770 h 130688"/>
                <a:gd name="connsiteX18" fmla="*/ 91412 w 91137"/>
                <a:gd name="connsiteY18" fmla="*/ 94948 h 13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137" h="130688">
                  <a:moveTo>
                    <a:pt x="91412" y="94948"/>
                  </a:moveTo>
                  <a:lnTo>
                    <a:pt x="84401" y="94948"/>
                  </a:lnTo>
                  <a:cubicBezTo>
                    <a:pt x="83783" y="99278"/>
                    <a:pt x="81721" y="110891"/>
                    <a:pt x="79040" y="112859"/>
                  </a:cubicBezTo>
                  <a:cubicBezTo>
                    <a:pt x="77391" y="114040"/>
                    <a:pt x="61514" y="114040"/>
                    <a:pt x="58627" y="114040"/>
                  </a:cubicBezTo>
                  <a:lnTo>
                    <a:pt x="20688" y="114040"/>
                  </a:lnTo>
                  <a:cubicBezTo>
                    <a:pt x="42338" y="95736"/>
                    <a:pt x="49555" y="90225"/>
                    <a:pt x="61926" y="80974"/>
                  </a:cubicBezTo>
                  <a:cubicBezTo>
                    <a:pt x="77185" y="69362"/>
                    <a:pt x="91412" y="57159"/>
                    <a:pt x="91412" y="38461"/>
                  </a:cubicBezTo>
                  <a:cubicBezTo>
                    <a:pt x="91412" y="14646"/>
                    <a:pt x="69555" y="81"/>
                    <a:pt x="43163" y="81"/>
                  </a:cubicBezTo>
                  <a:cubicBezTo>
                    <a:pt x="17595" y="81"/>
                    <a:pt x="275" y="17204"/>
                    <a:pt x="275" y="35312"/>
                  </a:cubicBezTo>
                  <a:cubicBezTo>
                    <a:pt x="275" y="45350"/>
                    <a:pt x="9141" y="46334"/>
                    <a:pt x="11203" y="46334"/>
                  </a:cubicBezTo>
                  <a:cubicBezTo>
                    <a:pt x="16152" y="46334"/>
                    <a:pt x="22131" y="42988"/>
                    <a:pt x="22131" y="35902"/>
                  </a:cubicBezTo>
                  <a:cubicBezTo>
                    <a:pt x="22131" y="32359"/>
                    <a:pt x="20688" y="25471"/>
                    <a:pt x="9966" y="25471"/>
                  </a:cubicBezTo>
                  <a:cubicBezTo>
                    <a:pt x="16358" y="11496"/>
                    <a:pt x="30379" y="7166"/>
                    <a:pt x="40070" y="7166"/>
                  </a:cubicBezTo>
                  <a:cubicBezTo>
                    <a:pt x="60689" y="7166"/>
                    <a:pt x="71411" y="22518"/>
                    <a:pt x="71411" y="38461"/>
                  </a:cubicBezTo>
                  <a:cubicBezTo>
                    <a:pt x="71411" y="55584"/>
                    <a:pt x="58627" y="69165"/>
                    <a:pt x="52029" y="76250"/>
                  </a:cubicBezTo>
                  <a:lnTo>
                    <a:pt x="2337" y="123094"/>
                  </a:lnTo>
                  <a:cubicBezTo>
                    <a:pt x="275" y="124865"/>
                    <a:pt x="275" y="125259"/>
                    <a:pt x="275" y="130770"/>
                  </a:cubicBezTo>
                  <a:lnTo>
                    <a:pt x="85226" y="130770"/>
                  </a:lnTo>
                  <a:lnTo>
                    <a:pt x="91412" y="94948"/>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95" name="任意形状 16594">
              <a:extLst>
                <a:ext uri="{FF2B5EF4-FFF2-40B4-BE49-F238E27FC236}">
                  <a16:creationId xmlns:a16="http://schemas.microsoft.com/office/drawing/2014/main" id="{0B86BA13-8319-A1EE-87BF-BD6BAF9750CE}"/>
                </a:ext>
              </a:extLst>
            </p:cNvPr>
            <p:cNvSpPr/>
            <p:nvPr>
              <p:custDataLst>
                <p:tags r:id="rId87"/>
              </p:custDataLst>
            </p:nvPr>
          </p:nvSpPr>
          <p:spPr>
            <a:xfrm>
              <a:off x="9800748" y="5615292"/>
              <a:ext cx="195883" cy="187260"/>
            </a:xfrm>
            <a:custGeom>
              <a:avLst/>
              <a:gdLst>
                <a:gd name="connsiteX0" fmla="*/ 104301 w 195883"/>
                <a:gd name="connsiteY0" fmla="*/ 99331 h 187260"/>
                <a:gd name="connsiteX1" fmla="*/ 186484 w 195883"/>
                <a:gd name="connsiteY1" fmla="*/ 99331 h 187260"/>
                <a:gd name="connsiteX2" fmla="*/ 196204 w 195883"/>
                <a:gd name="connsiteY2" fmla="*/ 93707 h 187260"/>
                <a:gd name="connsiteX3" fmla="*/ 186484 w 195883"/>
                <a:gd name="connsiteY3" fmla="*/ 88084 h 187260"/>
                <a:gd name="connsiteX4" fmla="*/ 104301 w 195883"/>
                <a:gd name="connsiteY4" fmla="*/ 88084 h 187260"/>
                <a:gd name="connsiteX5" fmla="*/ 104301 w 195883"/>
                <a:gd name="connsiteY5" fmla="*/ 9356 h 187260"/>
                <a:gd name="connsiteX6" fmla="*/ 98410 w 195883"/>
                <a:gd name="connsiteY6" fmla="*/ 77 h 187260"/>
                <a:gd name="connsiteX7" fmla="*/ 92519 w 195883"/>
                <a:gd name="connsiteY7" fmla="*/ 9356 h 187260"/>
                <a:gd name="connsiteX8" fmla="*/ 92519 w 195883"/>
                <a:gd name="connsiteY8" fmla="*/ 88084 h 187260"/>
                <a:gd name="connsiteX9" fmla="*/ 10042 w 195883"/>
                <a:gd name="connsiteY9" fmla="*/ 88084 h 187260"/>
                <a:gd name="connsiteX10" fmla="*/ 321 w 195883"/>
                <a:gd name="connsiteY10" fmla="*/ 93707 h 187260"/>
                <a:gd name="connsiteX11" fmla="*/ 10042 w 195883"/>
                <a:gd name="connsiteY11" fmla="*/ 99331 h 187260"/>
                <a:gd name="connsiteX12" fmla="*/ 92519 w 195883"/>
                <a:gd name="connsiteY12" fmla="*/ 99331 h 187260"/>
                <a:gd name="connsiteX13" fmla="*/ 92519 w 195883"/>
                <a:gd name="connsiteY13" fmla="*/ 178059 h 187260"/>
                <a:gd name="connsiteX14" fmla="*/ 98410 w 195883"/>
                <a:gd name="connsiteY14" fmla="*/ 187337 h 187260"/>
                <a:gd name="connsiteX15" fmla="*/ 104301 w 195883"/>
                <a:gd name="connsiteY15" fmla="*/ 178059 h 187260"/>
                <a:gd name="connsiteX16" fmla="*/ 104301 w 195883"/>
                <a:gd name="connsiteY16" fmla="*/ 99331 h 18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883" h="187260">
                  <a:moveTo>
                    <a:pt x="104301" y="99331"/>
                  </a:moveTo>
                  <a:lnTo>
                    <a:pt x="186484" y="99331"/>
                  </a:lnTo>
                  <a:cubicBezTo>
                    <a:pt x="190607" y="99331"/>
                    <a:pt x="196204" y="99331"/>
                    <a:pt x="196204" y="93707"/>
                  </a:cubicBezTo>
                  <a:cubicBezTo>
                    <a:pt x="196204" y="88084"/>
                    <a:pt x="190607" y="88084"/>
                    <a:pt x="186484" y="88084"/>
                  </a:cubicBezTo>
                  <a:lnTo>
                    <a:pt x="104301" y="88084"/>
                  </a:lnTo>
                  <a:lnTo>
                    <a:pt x="104301" y="9356"/>
                  </a:lnTo>
                  <a:cubicBezTo>
                    <a:pt x="104301" y="5419"/>
                    <a:pt x="104301" y="77"/>
                    <a:pt x="98410" y="77"/>
                  </a:cubicBezTo>
                  <a:cubicBezTo>
                    <a:pt x="92519" y="77"/>
                    <a:pt x="92519" y="5419"/>
                    <a:pt x="92519" y="9356"/>
                  </a:cubicBezTo>
                  <a:lnTo>
                    <a:pt x="92519" y="88084"/>
                  </a:lnTo>
                  <a:lnTo>
                    <a:pt x="10042" y="88084"/>
                  </a:lnTo>
                  <a:cubicBezTo>
                    <a:pt x="5918" y="88084"/>
                    <a:pt x="321" y="88084"/>
                    <a:pt x="321" y="93707"/>
                  </a:cubicBezTo>
                  <a:cubicBezTo>
                    <a:pt x="321" y="99331"/>
                    <a:pt x="5918" y="99331"/>
                    <a:pt x="10042" y="99331"/>
                  </a:cubicBezTo>
                  <a:lnTo>
                    <a:pt x="92519" y="99331"/>
                  </a:lnTo>
                  <a:lnTo>
                    <a:pt x="92519" y="178059"/>
                  </a:lnTo>
                  <a:cubicBezTo>
                    <a:pt x="92519" y="181995"/>
                    <a:pt x="92519" y="187337"/>
                    <a:pt x="98410" y="187337"/>
                  </a:cubicBezTo>
                  <a:cubicBezTo>
                    <a:pt x="104301" y="187337"/>
                    <a:pt x="104301" y="181995"/>
                    <a:pt x="104301" y="178059"/>
                  </a:cubicBezTo>
                  <a:lnTo>
                    <a:pt x="104301" y="99331"/>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96" name="任意形状 16595">
              <a:extLst>
                <a:ext uri="{FF2B5EF4-FFF2-40B4-BE49-F238E27FC236}">
                  <a16:creationId xmlns:a16="http://schemas.microsoft.com/office/drawing/2014/main" id="{89F3590C-B387-849D-69B9-E46BCDE405AB}"/>
                </a:ext>
              </a:extLst>
            </p:cNvPr>
            <p:cNvSpPr/>
            <p:nvPr>
              <p:custDataLst>
                <p:tags r:id="rId88"/>
              </p:custDataLst>
            </p:nvPr>
          </p:nvSpPr>
          <p:spPr>
            <a:xfrm>
              <a:off x="10094425" y="5580989"/>
              <a:ext cx="146985" cy="255866"/>
            </a:xfrm>
            <a:custGeom>
              <a:avLst/>
              <a:gdLst>
                <a:gd name="connsiteX0" fmla="*/ 92823 w 146985"/>
                <a:gd name="connsiteY0" fmla="*/ 85834 h 255866"/>
                <a:gd name="connsiteX1" fmla="*/ 118155 w 146985"/>
                <a:gd name="connsiteY1" fmla="*/ 85834 h 255866"/>
                <a:gd name="connsiteX2" fmla="*/ 126992 w 146985"/>
                <a:gd name="connsiteY2" fmla="*/ 80211 h 255866"/>
                <a:gd name="connsiteX3" fmla="*/ 119039 w 146985"/>
                <a:gd name="connsiteY3" fmla="*/ 77118 h 255866"/>
                <a:gd name="connsiteX4" fmla="*/ 94591 w 146985"/>
                <a:gd name="connsiteY4" fmla="*/ 77118 h 255866"/>
                <a:gd name="connsiteX5" fmla="*/ 100776 w 146985"/>
                <a:gd name="connsiteY5" fmla="*/ 45064 h 255866"/>
                <a:gd name="connsiteX6" fmla="*/ 107846 w 146985"/>
                <a:gd name="connsiteY6" fmla="*/ 15823 h 255866"/>
                <a:gd name="connsiteX7" fmla="*/ 121690 w 146985"/>
                <a:gd name="connsiteY7" fmla="*/ 6263 h 255866"/>
                <a:gd name="connsiteX8" fmla="*/ 136124 w 146985"/>
                <a:gd name="connsiteY8" fmla="*/ 11324 h 255866"/>
                <a:gd name="connsiteX9" fmla="*/ 120217 w 146985"/>
                <a:gd name="connsiteY9" fmla="*/ 26507 h 255866"/>
                <a:gd name="connsiteX10" fmla="*/ 131116 w 146985"/>
                <a:gd name="connsiteY10" fmla="*/ 36348 h 255866"/>
                <a:gd name="connsiteX11" fmla="*/ 147317 w 146985"/>
                <a:gd name="connsiteY11" fmla="*/ 19478 h 255866"/>
                <a:gd name="connsiteX12" fmla="*/ 121690 w 146985"/>
                <a:gd name="connsiteY12" fmla="*/ 77 h 255866"/>
                <a:gd name="connsiteX13" fmla="*/ 84281 w 146985"/>
                <a:gd name="connsiteY13" fmla="*/ 32974 h 255866"/>
                <a:gd name="connsiteX14" fmla="*/ 74560 w 146985"/>
                <a:gd name="connsiteY14" fmla="*/ 77118 h 255866"/>
                <a:gd name="connsiteX15" fmla="*/ 54236 w 146985"/>
                <a:gd name="connsiteY15" fmla="*/ 77118 h 255866"/>
                <a:gd name="connsiteX16" fmla="*/ 45399 w 146985"/>
                <a:gd name="connsiteY16" fmla="*/ 82460 h 255866"/>
                <a:gd name="connsiteX17" fmla="*/ 53647 w 146985"/>
                <a:gd name="connsiteY17" fmla="*/ 85834 h 255866"/>
                <a:gd name="connsiteX18" fmla="*/ 73088 w 146985"/>
                <a:gd name="connsiteY18" fmla="*/ 85834 h 255866"/>
                <a:gd name="connsiteX19" fmla="*/ 50995 w 146985"/>
                <a:gd name="connsiteY19" fmla="*/ 196897 h 255866"/>
                <a:gd name="connsiteX20" fmla="*/ 25369 w 146985"/>
                <a:gd name="connsiteY20" fmla="*/ 249758 h 255866"/>
                <a:gd name="connsiteX21" fmla="*/ 11230 w 146985"/>
                <a:gd name="connsiteY21" fmla="*/ 244697 h 255866"/>
                <a:gd name="connsiteX22" fmla="*/ 27431 w 146985"/>
                <a:gd name="connsiteY22" fmla="*/ 229513 h 255866"/>
                <a:gd name="connsiteX23" fmla="*/ 16532 w 146985"/>
                <a:gd name="connsiteY23" fmla="*/ 219672 h 255866"/>
                <a:gd name="connsiteX24" fmla="*/ 331 w 146985"/>
                <a:gd name="connsiteY24" fmla="*/ 236543 h 255866"/>
                <a:gd name="connsiteX25" fmla="*/ 25369 w 146985"/>
                <a:gd name="connsiteY25" fmla="*/ 255943 h 255866"/>
                <a:gd name="connsiteX26" fmla="*/ 58654 w 146985"/>
                <a:gd name="connsiteY26" fmla="*/ 228670 h 255866"/>
                <a:gd name="connsiteX27" fmla="*/ 75149 w 146985"/>
                <a:gd name="connsiteY27" fmla="*/ 174966 h 255866"/>
                <a:gd name="connsiteX28" fmla="*/ 92823 w 146985"/>
                <a:gd name="connsiteY28" fmla="*/ 85834 h 25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85" h="255866">
                  <a:moveTo>
                    <a:pt x="92823" y="85834"/>
                  </a:moveTo>
                  <a:lnTo>
                    <a:pt x="118155" y="85834"/>
                  </a:lnTo>
                  <a:cubicBezTo>
                    <a:pt x="124047" y="85834"/>
                    <a:pt x="126992" y="85834"/>
                    <a:pt x="126992" y="80211"/>
                  </a:cubicBezTo>
                  <a:cubicBezTo>
                    <a:pt x="126992" y="77118"/>
                    <a:pt x="124047" y="77118"/>
                    <a:pt x="119039" y="77118"/>
                  </a:cubicBezTo>
                  <a:lnTo>
                    <a:pt x="94591" y="77118"/>
                  </a:lnTo>
                  <a:lnTo>
                    <a:pt x="100776" y="45064"/>
                  </a:lnTo>
                  <a:cubicBezTo>
                    <a:pt x="101955" y="39160"/>
                    <a:pt x="106078" y="19197"/>
                    <a:pt x="107846" y="15823"/>
                  </a:cubicBezTo>
                  <a:cubicBezTo>
                    <a:pt x="110497" y="10480"/>
                    <a:pt x="115504" y="6263"/>
                    <a:pt x="121690" y="6263"/>
                  </a:cubicBezTo>
                  <a:cubicBezTo>
                    <a:pt x="122868" y="6263"/>
                    <a:pt x="130527" y="6263"/>
                    <a:pt x="136124" y="11324"/>
                  </a:cubicBezTo>
                  <a:cubicBezTo>
                    <a:pt x="123163" y="12448"/>
                    <a:pt x="120217" y="22290"/>
                    <a:pt x="120217" y="26507"/>
                  </a:cubicBezTo>
                  <a:cubicBezTo>
                    <a:pt x="120217" y="32974"/>
                    <a:pt x="125519" y="36348"/>
                    <a:pt x="131116" y="36348"/>
                  </a:cubicBezTo>
                  <a:cubicBezTo>
                    <a:pt x="138775" y="36348"/>
                    <a:pt x="147317" y="30162"/>
                    <a:pt x="147317" y="19478"/>
                  </a:cubicBezTo>
                  <a:cubicBezTo>
                    <a:pt x="147317" y="6544"/>
                    <a:pt x="133767" y="77"/>
                    <a:pt x="121690" y="77"/>
                  </a:cubicBezTo>
                  <a:cubicBezTo>
                    <a:pt x="111675" y="77"/>
                    <a:pt x="93118" y="5138"/>
                    <a:pt x="84281" y="32974"/>
                  </a:cubicBezTo>
                  <a:cubicBezTo>
                    <a:pt x="82514" y="38879"/>
                    <a:pt x="81630" y="41690"/>
                    <a:pt x="74560" y="77118"/>
                  </a:cubicBezTo>
                  <a:lnTo>
                    <a:pt x="54236" y="77118"/>
                  </a:lnTo>
                  <a:cubicBezTo>
                    <a:pt x="48639" y="77118"/>
                    <a:pt x="45399" y="77118"/>
                    <a:pt x="45399" y="82460"/>
                  </a:cubicBezTo>
                  <a:cubicBezTo>
                    <a:pt x="45399" y="85834"/>
                    <a:pt x="48050" y="85834"/>
                    <a:pt x="53647" y="85834"/>
                  </a:cubicBezTo>
                  <a:lnTo>
                    <a:pt x="73088" y="85834"/>
                  </a:lnTo>
                  <a:lnTo>
                    <a:pt x="50995" y="196897"/>
                  </a:lnTo>
                  <a:cubicBezTo>
                    <a:pt x="45693" y="224171"/>
                    <a:pt x="40686" y="249758"/>
                    <a:pt x="25369" y="249758"/>
                  </a:cubicBezTo>
                  <a:cubicBezTo>
                    <a:pt x="24190" y="249758"/>
                    <a:pt x="16826" y="249758"/>
                    <a:pt x="11230" y="244697"/>
                  </a:cubicBezTo>
                  <a:cubicBezTo>
                    <a:pt x="24780" y="243853"/>
                    <a:pt x="27431" y="233731"/>
                    <a:pt x="27431" y="229513"/>
                  </a:cubicBezTo>
                  <a:cubicBezTo>
                    <a:pt x="27431" y="223046"/>
                    <a:pt x="22128" y="219672"/>
                    <a:pt x="16532" y="219672"/>
                  </a:cubicBezTo>
                  <a:cubicBezTo>
                    <a:pt x="8873" y="219672"/>
                    <a:pt x="331" y="225858"/>
                    <a:pt x="331" y="236543"/>
                  </a:cubicBezTo>
                  <a:cubicBezTo>
                    <a:pt x="331" y="249195"/>
                    <a:pt x="13292" y="255943"/>
                    <a:pt x="25369" y="255943"/>
                  </a:cubicBezTo>
                  <a:cubicBezTo>
                    <a:pt x="41570" y="255943"/>
                    <a:pt x="53352" y="239354"/>
                    <a:pt x="58654" y="228670"/>
                  </a:cubicBezTo>
                  <a:cubicBezTo>
                    <a:pt x="68080" y="210956"/>
                    <a:pt x="74855" y="176934"/>
                    <a:pt x="75149" y="174966"/>
                  </a:cubicBezTo>
                  <a:lnTo>
                    <a:pt x="92823" y="85834"/>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97" name="任意形状 16596">
              <a:extLst>
                <a:ext uri="{FF2B5EF4-FFF2-40B4-BE49-F238E27FC236}">
                  <a16:creationId xmlns:a16="http://schemas.microsoft.com/office/drawing/2014/main" id="{8568FA7A-2EFF-287F-88F3-A0644D9C6613}"/>
                </a:ext>
              </a:extLst>
            </p:cNvPr>
            <p:cNvSpPr/>
            <p:nvPr>
              <p:custDataLst>
                <p:tags r:id="rId89"/>
              </p:custDataLst>
            </p:nvPr>
          </p:nvSpPr>
          <p:spPr>
            <a:xfrm>
              <a:off x="10353049" y="5676026"/>
              <a:ext cx="195883" cy="65794"/>
            </a:xfrm>
            <a:custGeom>
              <a:avLst/>
              <a:gdLst>
                <a:gd name="connsiteX0" fmla="*/ 186208 w 195883"/>
                <a:gd name="connsiteY0" fmla="*/ 11324 h 65794"/>
                <a:gd name="connsiteX1" fmla="*/ 196223 w 195883"/>
                <a:gd name="connsiteY1" fmla="*/ 5700 h 65794"/>
                <a:gd name="connsiteX2" fmla="*/ 186502 w 195883"/>
                <a:gd name="connsiteY2" fmla="*/ 77 h 65794"/>
                <a:gd name="connsiteX3" fmla="*/ 10060 w 195883"/>
                <a:gd name="connsiteY3" fmla="*/ 77 h 65794"/>
                <a:gd name="connsiteX4" fmla="*/ 340 w 195883"/>
                <a:gd name="connsiteY4" fmla="*/ 5700 h 65794"/>
                <a:gd name="connsiteX5" fmla="*/ 10355 w 195883"/>
                <a:gd name="connsiteY5" fmla="*/ 11324 h 65794"/>
                <a:gd name="connsiteX6" fmla="*/ 186208 w 195883"/>
                <a:gd name="connsiteY6" fmla="*/ 11324 h 65794"/>
                <a:gd name="connsiteX7" fmla="*/ 186502 w 195883"/>
                <a:gd name="connsiteY7" fmla="*/ 65871 h 65794"/>
                <a:gd name="connsiteX8" fmla="*/ 196223 w 195883"/>
                <a:gd name="connsiteY8" fmla="*/ 60248 h 65794"/>
                <a:gd name="connsiteX9" fmla="*/ 186208 w 195883"/>
                <a:gd name="connsiteY9" fmla="*/ 54624 h 65794"/>
                <a:gd name="connsiteX10" fmla="*/ 10355 w 195883"/>
                <a:gd name="connsiteY10" fmla="*/ 54624 h 65794"/>
                <a:gd name="connsiteX11" fmla="*/ 340 w 195883"/>
                <a:gd name="connsiteY11" fmla="*/ 60248 h 65794"/>
                <a:gd name="connsiteX12" fmla="*/ 10060 w 195883"/>
                <a:gd name="connsiteY12" fmla="*/ 65871 h 65794"/>
                <a:gd name="connsiteX13" fmla="*/ 186502 w 195883"/>
                <a:gd name="connsiteY13" fmla="*/ 65871 h 6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883" h="65794">
                  <a:moveTo>
                    <a:pt x="186208" y="11324"/>
                  </a:moveTo>
                  <a:cubicBezTo>
                    <a:pt x="190626" y="11324"/>
                    <a:pt x="196223" y="11324"/>
                    <a:pt x="196223" y="5700"/>
                  </a:cubicBezTo>
                  <a:cubicBezTo>
                    <a:pt x="196223" y="77"/>
                    <a:pt x="190626" y="77"/>
                    <a:pt x="186502" y="77"/>
                  </a:cubicBezTo>
                  <a:lnTo>
                    <a:pt x="10060" y="77"/>
                  </a:lnTo>
                  <a:cubicBezTo>
                    <a:pt x="5936" y="77"/>
                    <a:pt x="340" y="77"/>
                    <a:pt x="340" y="5700"/>
                  </a:cubicBezTo>
                  <a:cubicBezTo>
                    <a:pt x="340" y="11324"/>
                    <a:pt x="5936" y="11324"/>
                    <a:pt x="10355" y="11324"/>
                  </a:cubicBezTo>
                  <a:lnTo>
                    <a:pt x="186208" y="11324"/>
                  </a:lnTo>
                  <a:close/>
                  <a:moveTo>
                    <a:pt x="186502" y="65871"/>
                  </a:moveTo>
                  <a:cubicBezTo>
                    <a:pt x="190626" y="65871"/>
                    <a:pt x="196223" y="65871"/>
                    <a:pt x="196223" y="60248"/>
                  </a:cubicBezTo>
                  <a:cubicBezTo>
                    <a:pt x="196223" y="54624"/>
                    <a:pt x="190626" y="54624"/>
                    <a:pt x="186208" y="54624"/>
                  </a:cubicBezTo>
                  <a:lnTo>
                    <a:pt x="10355" y="54624"/>
                  </a:lnTo>
                  <a:cubicBezTo>
                    <a:pt x="5936" y="54624"/>
                    <a:pt x="340" y="54624"/>
                    <a:pt x="340" y="60248"/>
                  </a:cubicBezTo>
                  <a:cubicBezTo>
                    <a:pt x="340" y="65871"/>
                    <a:pt x="5936" y="65871"/>
                    <a:pt x="10060" y="65871"/>
                  </a:cubicBezTo>
                  <a:lnTo>
                    <a:pt x="186502" y="65871"/>
                  </a:ln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98" name="任意形状 16597">
              <a:extLst>
                <a:ext uri="{FF2B5EF4-FFF2-40B4-BE49-F238E27FC236}">
                  <a16:creationId xmlns:a16="http://schemas.microsoft.com/office/drawing/2014/main" id="{1451ACB6-5EFF-7EB9-FDED-623B55929443}"/>
                </a:ext>
              </a:extLst>
            </p:cNvPr>
            <p:cNvSpPr/>
            <p:nvPr>
              <p:custDataLst>
                <p:tags r:id="rId90"/>
              </p:custDataLst>
            </p:nvPr>
          </p:nvSpPr>
          <p:spPr>
            <a:xfrm>
              <a:off x="10658966" y="5591955"/>
              <a:ext cx="124010" cy="193446"/>
            </a:xfrm>
            <a:custGeom>
              <a:avLst/>
              <a:gdLst>
                <a:gd name="connsiteX0" fmla="*/ 124360 w 124010"/>
                <a:gd name="connsiteY0" fmla="*/ 97362 h 193446"/>
                <a:gd name="connsiteX1" fmla="*/ 112578 w 124010"/>
                <a:gd name="connsiteY1" fmla="*/ 31568 h 193446"/>
                <a:gd name="connsiteX2" fmla="*/ 62503 w 124010"/>
                <a:gd name="connsiteY2" fmla="*/ 77 h 193446"/>
                <a:gd name="connsiteX3" fmla="*/ 11249 w 124010"/>
                <a:gd name="connsiteY3" fmla="*/ 33536 h 193446"/>
                <a:gd name="connsiteX4" fmla="*/ 350 w 124010"/>
                <a:gd name="connsiteY4" fmla="*/ 97362 h 193446"/>
                <a:gd name="connsiteX5" fmla="*/ 13605 w 124010"/>
                <a:gd name="connsiteY5" fmla="*/ 165125 h 193446"/>
                <a:gd name="connsiteX6" fmla="*/ 62208 w 124010"/>
                <a:gd name="connsiteY6" fmla="*/ 193523 h 193446"/>
                <a:gd name="connsiteX7" fmla="*/ 113462 w 124010"/>
                <a:gd name="connsiteY7" fmla="*/ 160907 h 193446"/>
                <a:gd name="connsiteX8" fmla="*/ 124360 w 124010"/>
                <a:gd name="connsiteY8" fmla="*/ 97362 h 193446"/>
                <a:gd name="connsiteX9" fmla="*/ 62208 w 124010"/>
                <a:gd name="connsiteY9" fmla="*/ 187337 h 193446"/>
                <a:gd name="connsiteX10" fmla="*/ 28039 w 124010"/>
                <a:gd name="connsiteY10" fmla="*/ 153316 h 193446"/>
                <a:gd name="connsiteX11" fmla="*/ 24799 w 124010"/>
                <a:gd name="connsiteY11" fmla="*/ 93988 h 193446"/>
                <a:gd name="connsiteX12" fmla="*/ 27155 w 124010"/>
                <a:gd name="connsiteY12" fmla="*/ 42253 h 193446"/>
                <a:gd name="connsiteX13" fmla="*/ 62208 w 124010"/>
                <a:gd name="connsiteY13" fmla="*/ 6263 h 193446"/>
                <a:gd name="connsiteX14" fmla="*/ 96966 w 124010"/>
                <a:gd name="connsiteY14" fmla="*/ 39160 h 193446"/>
                <a:gd name="connsiteX15" fmla="*/ 99912 w 124010"/>
                <a:gd name="connsiteY15" fmla="*/ 93988 h 193446"/>
                <a:gd name="connsiteX16" fmla="*/ 96672 w 124010"/>
                <a:gd name="connsiteY16" fmla="*/ 152191 h 193446"/>
                <a:gd name="connsiteX17" fmla="*/ 62208 w 124010"/>
                <a:gd name="connsiteY17" fmla="*/ 187337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010" h="193446">
                  <a:moveTo>
                    <a:pt x="124360" y="97362"/>
                  </a:moveTo>
                  <a:cubicBezTo>
                    <a:pt x="124360" y="74869"/>
                    <a:pt x="122888" y="52375"/>
                    <a:pt x="112578" y="31568"/>
                  </a:cubicBezTo>
                  <a:cubicBezTo>
                    <a:pt x="99028" y="4576"/>
                    <a:pt x="74874" y="77"/>
                    <a:pt x="62503" y="77"/>
                  </a:cubicBezTo>
                  <a:cubicBezTo>
                    <a:pt x="44829" y="77"/>
                    <a:pt x="23326" y="7387"/>
                    <a:pt x="11249" y="33536"/>
                  </a:cubicBezTo>
                  <a:cubicBezTo>
                    <a:pt x="1823" y="52937"/>
                    <a:pt x="350" y="74869"/>
                    <a:pt x="350" y="97362"/>
                  </a:cubicBezTo>
                  <a:cubicBezTo>
                    <a:pt x="350" y="118450"/>
                    <a:pt x="1528" y="143756"/>
                    <a:pt x="13605" y="165125"/>
                  </a:cubicBezTo>
                  <a:cubicBezTo>
                    <a:pt x="26272" y="187900"/>
                    <a:pt x="47775" y="193523"/>
                    <a:pt x="62208" y="193523"/>
                  </a:cubicBezTo>
                  <a:cubicBezTo>
                    <a:pt x="78114" y="193523"/>
                    <a:pt x="100501" y="187619"/>
                    <a:pt x="113462" y="160907"/>
                  </a:cubicBezTo>
                  <a:cubicBezTo>
                    <a:pt x="122888" y="141506"/>
                    <a:pt x="124360" y="119575"/>
                    <a:pt x="124360" y="97362"/>
                  </a:cubicBezTo>
                  <a:close/>
                  <a:moveTo>
                    <a:pt x="62208" y="187337"/>
                  </a:moveTo>
                  <a:cubicBezTo>
                    <a:pt x="50720" y="187337"/>
                    <a:pt x="33341" y="180308"/>
                    <a:pt x="28039" y="153316"/>
                  </a:cubicBezTo>
                  <a:cubicBezTo>
                    <a:pt x="24799" y="136445"/>
                    <a:pt x="24799" y="110577"/>
                    <a:pt x="24799" y="93988"/>
                  </a:cubicBezTo>
                  <a:cubicBezTo>
                    <a:pt x="24799" y="75993"/>
                    <a:pt x="24799" y="57436"/>
                    <a:pt x="27155" y="42253"/>
                  </a:cubicBezTo>
                  <a:cubicBezTo>
                    <a:pt x="32752" y="8793"/>
                    <a:pt x="54844" y="6263"/>
                    <a:pt x="62208" y="6263"/>
                  </a:cubicBezTo>
                  <a:cubicBezTo>
                    <a:pt x="71929" y="6263"/>
                    <a:pt x="91370" y="11324"/>
                    <a:pt x="96966" y="39160"/>
                  </a:cubicBezTo>
                  <a:cubicBezTo>
                    <a:pt x="99912" y="54905"/>
                    <a:pt x="99912" y="76275"/>
                    <a:pt x="99912" y="93988"/>
                  </a:cubicBezTo>
                  <a:cubicBezTo>
                    <a:pt x="99912" y="115076"/>
                    <a:pt x="99912" y="134196"/>
                    <a:pt x="96672" y="152191"/>
                  </a:cubicBezTo>
                  <a:cubicBezTo>
                    <a:pt x="92253" y="178902"/>
                    <a:pt x="75463" y="187337"/>
                    <a:pt x="62208" y="187337"/>
                  </a:cubicBezTo>
                  <a:close/>
                </a:path>
              </a:pathLst>
            </a:custGeom>
            <a:solidFill>
              <a:srgbClr val="000000"/>
            </a:solidFill>
            <a:ln w="17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6502" name="椭圆形标注 16501">
            <a:extLst>
              <a:ext uri="{FF2B5EF4-FFF2-40B4-BE49-F238E27FC236}">
                <a16:creationId xmlns:a16="http://schemas.microsoft.com/office/drawing/2014/main" id="{DFA3EED0-7E68-2B3F-3E40-8726E85DDC8F}"/>
              </a:ext>
            </a:extLst>
          </p:cNvPr>
          <p:cNvSpPr/>
          <p:nvPr/>
        </p:nvSpPr>
        <p:spPr>
          <a:xfrm>
            <a:off x="4977707" y="5545015"/>
            <a:ext cx="6833051" cy="725155"/>
          </a:xfrm>
          <a:prstGeom prst="wedgeEllipseCallout">
            <a:avLst>
              <a:gd name="adj1" fmla="val 24526"/>
              <a:gd name="adj2" fmla="val -1480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C00000"/>
                </a:solidFill>
                <a:effectLst/>
                <a:latin typeface="Microsoft YaHei" panose="020B0503020204020204" pitchFamily="34" charset="-122"/>
                <a:ea typeface="Microsoft YaHei" panose="020B0503020204020204" pitchFamily="34" charset="-122"/>
              </a:rPr>
              <a:t>为了保持精度，离散方程的规模 </a:t>
            </a:r>
            <a:r>
              <a:rPr lang="en" altLang="zh-CN" sz="1800" b="1" dirty="0">
                <a:solidFill>
                  <a:srgbClr val="C00000"/>
                </a:solidFill>
                <a:effectLst/>
                <a:latin typeface="Microsoft YaHei" panose="020B0503020204020204" pitchFamily="34" charset="-122"/>
                <a:ea typeface="Microsoft YaHei" panose="020B0503020204020204" pitchFamily="34" charset="-122"/>
              </a:rPr>
              <a:t>N </a:t>
            </a:r>
            <a:r>
              <a:rPr lang="zh-CN" altLang="en-US" sz="1800" b="1" dirty="0">
                <a:solidFill>
                  <a:srgbClr val="C00000"/>
                </a:solidFill>
                <a:effectLst/>
                <a:latin typeface="Microsoft YaHei" panose="020B0503020204020204" pitchFamily="34" charset="-122"/>
                <a:ea typeface="Microsoft YaHei" panose="020B0503020204020204" pitchFamily="34" charset="-122"/>
              </a:rPr>
              <a:t>会随着空间维数 </a:t>
            </a:r>
            <a:r>
              <a:rPr lang="en" altLang="zh-CN" sz="1800" b="1" dirty="0">
                <a:solidFill>
                  <a:srgbClr val="C00000"/>
                </a:solidFill>
                <a:effectLst/>
                <a:latin typeface="Microsoft YaHei" panose="020B0503020204020204" pitchFamily="34" charset="-122"/>
                <a:ea typeface="Microsoft YaHei" panose="020B0503020204020204" pitchFamily="34" charset="-122"/>
              </a:rPr>
              <a:t>d </a:t>
            </a:r>
            <a:r>
              <a:rPr lang="zh-CN" altLang="en-US" sz="1800" b="1" dirty="0">
                <a:solidFill>
                  <a:srgbClr val="C00000"/>
                </a:solidFill>
                <a:effectLst/>
                <a:latin typeface="Microsoft YaHei" panose="020B0503020204020204" pitchFamily="34" charset="-122"/>
                <a:ea typeface="Microsoft YaHei" panose="020B0503020204020204" pitchFamily="34" charset="-122"/>
              </a:rPr>
              <a:t>呈指数增长</a:t>
            </a:r>
            <a:r>
              <a:rPr lang="en-US" altLang="zh-CN" sz="1800" b="1" dirty="0">
                <a:solidFill>
                  <a:srgbClr val="C00000"/>
                </a:solidFill>
                <a:effectLst/>
                <a:latin typeface="Microsoft YaHei" panose="020B0503020204020204" pitchFamily="34" charset="-122"/>
                <a:ea typeface="Microsoft YaHei" panose="020B0503020204020204" pitchFamily="34" charset="-122"/>
              </a:rPr>
              <a:t> ——</a:t>
            </a:r>
            <a:r>
              <a:rPr lang="zh-CN" altLang="en-US" sz="1800" b="1" dirty="0">
                <a:solidFill>
                  <a:srgbClr val="C00000"/>
                </a:solidFill>
                <a:effectLst/>
                <a:latin typeface="Microsoft YaHei" panose="020B0503020204020204" pitchFamily="34" charset="-122"/>
                <a:ea typeface="Microsoft YaHei" panose="020B0503020204020204" pitchFamily="34" charset="-122"/>
              </a:rPr>
              <a:t>维数灾难！</a:t>
            </a:r>
            <a:endParaRPr kumimoji="1" lang="zh-CN" altLang="en-US" sz="1800" b="1" dirty="0">
              <a:solidFill>
                <a:srgbClr val="C00000"/>
              </a:solidFill>
              <a:ea typeface="Microsoft YaHei" panose="020B0503020204020204" pitchFamily="34" charset="-122"/>
            </a:endParaRPr>
          </a:p>
        </p:txBody>
      </p:sp>
      <p:grpSp>
        <p:nvGrpSpPr>
          <p:cNvPr id="16543" name="组合 16542" descr="\documentclass{article}&#10;\usepackage{amsmath}&#10;\pagestyle{empty}&#10;\begin{document}&#10;&#10;$$&#10;\begin{cases}-\Delta u = -\frac{\partial^2 u}{\partial x^2} -\frac{\partial^2 u}{\partial y^2} =f, &amp; x \in \Omega, \\ u=0, &amp; x \in \partial \Omega .\end{cases}&#10;$$&#10;&#10;\end{document}" title="IguanaTex Vector Display">
            <a:extLst>
              <a:ext uri="{FF2B5EF4-FFF2-40B4-BE49-F238E27FC236}">
                <a16:creationId xmlns:a16="http://schemas.microsoft.com/office/drawing/2014/main" id="{068FED8E-7895-934C-4259-E96AFC3DA39D}"/>
              </a:ext>
            </a:extLst>
          </p:cNvPr>
          <p:cNvGrpSpPr>
            <a:grpSpLocks noChangeAspect="1"/>
          </p:cNvGrpSpPr>
          <p:nvPr>
            <p:custDataLst>
              <p:tags r:id="rId2"/>
            </p:custDataLst>
          </p:nvPr>
        </p:nvGrpSpPr>
        <p:grpSpPr>
          <a:xfrm>
            <a:off x="455324" y="1888719"/>
            <a:ext cx="5423321" cy="1031227"/>
            <a:chOff x="5291467" y="3673668"/>
            <a:chExt cx="2793789" cy="531230"/>
          </a:xfrm>
        </p:grpSpPr>
        <p:sp>
          <p:nvSpPr>
            <p:cNvPr id="16506" name="任意形状 16505">
              <a:extLst>
                <a:ext uri="{FF2B5EF4-FFF2-40B4-BE49-F238E27FC236}">
                  <a16:creationId xmlns:a16="http://schemas.microsoft.com/office/drawing/2014/main" id="{2493797A-2C34-5078-F69E-F174A7C7B1A2}"/>
                </a:ext>
              </a:extLst>
            </p:cNvPr>
            <p:cNvSpPr/>
            <p:nvPr>
              <p:custDataLst>
                <p:tags r:id="rId3"/>
              </p:custDataLst>
            </p:nvPr>
          </p:nvSpPr>
          <p:spPr>
            <a:xfrm>
              <a:off x="5291467" y="3673668"/>
              <a:ext cx="91579" cy="531230"/>
            </a:xfrm>
            <a:custGeom>
              <a:avLst/>
              <a:gdLst>
                <a:gd name="connsiteX0" fmla="*/ 54534 w 91579"/>
                <a:gd name="connsiteY0" fmla="*/ 330777 h 531230"/>
                <a:gd name="connsiteX1" fmla="*/ 10250 w 91579"/>
                <a:gd name="connsiteY1" fmla="*/ 265768 h 531230"/>
                <a:gd name="connsiteX2" fmla="*/ 54357 w 91579"/>
                <a:gd name="connsiteY2" fmla="*/ 201645 h 531230"/>
                <a:gd name="connsiteX3" fmla="*/ 54534 w 91579"/>
                <a:gd name="connsiteY3" fmla="*/ 200582 h 531230"/>
                <a:gd name="connsiteX4" fmla="*/ 54534 w 91579"/>
                <a:gd name="connsiteY4" fmla="*/ 77827 h 531230"/>
                <a:gd name="connsiteX5" fmla="*/ 55951 w 91579"/>
                <a:gd name="connsiteY5" fmla="*/ 53382 h 531230"/>
                <a:gd name="connsiteX6" fmla="*/ 90138 w 91579"/>
                <a:gd name="connsiteY6" fmla="*/ 8390 h 531230"/>
                <a:gd name="connsiteX7" fmla="*/ 91733 w 91579"/>
                <a:gd name="connsiteY7" fmla="*/ 4138 h 531230"/>
                <a:gd name="connsiteX8" fmla="*/ 87658 w 91579"/>
                <a:gd name="connsiteY8" fmla="*/ 64 h 531230"/>
                <a:gd name="connsiteX9" fmla="*/ 79333 w 91579"/>
                <a:gd name="connsiteY9" fmla="*/ 2898 h 531230"/>
                <a:gd name="connsiteX10" fmla="*/ 37352 w 91579"/>
                <a:gd name="connsiteY10" fmla="*/ 64542 h 531230"/>
                <a:gd name="connsiteX11" fmla="*/ 37352 w 91579"/>
                <a:gd name="connsiteY11" fmla="*/ 190485 h 531230"/>
                <a:gd name="connsiteX12" fmla="*/ 28141 w 91579"/>
                <a:gd name="connsiteY12" fmla="*/ 233883 h 531230"/>
                <a:gd name="connsiteX13" fmla="*/ 2810 w 91579"/>
                <a:gd name="connsiteY13" fmla="*/ 260808 h 531230"/>
                <a:gd name="connsiteX14" fmla="*/ 153 w 91579"/>
                <a:gd name="connsiteY14" fmla="*/ 265591 h 531230"/>
                <a:gd name="connsiteX15" fmla="*/ 1748 w 91579"/>
                <a:gd name="connsiteY15" fmla="*/ 269842 h 531230"/>
                <a:gd name="connsiteX16" fmla="*/ 36820 w 91579"/>
                <a:gd name="connsiteY16" fmla="*/ 324400 h 531230"/>
                <a:gd name="connsiteX17" fmla="*/ 37352 w 91579"/>
                <a:gd name="connsiteY17" fmla="*/ 330777 h 531230"/>
                <a:gd name="connsiteX18" fmla="*/ 37352 w 91579"/>
                <a:gd name="connsiteY18" fmla="*/ 466817 h 531230"/>
                <a:gd name="connsiteX19" fmla="*/ 80396 w 91579"/>
                <a:gd name="connsiteY19" fmla="*/ 528992 h 531230"/>
                <a:gd name="connsiteX20" fmla="*/ 87658 w 91579"/>
                <a:gd name="connsiteY20" fmla="*/ 531294 h 531230"/>
                <a:gd name="connsiteX21" fmla="*/ 91733 w 91579"/>
                <a:gd name="connsiteY21" fmla="*/ 527220 h 531230"/>
                <a:gd name="connsiteX22" fmla="*/ 90847 w 91579"/>
                <a:gd name="connsiteY22" fmla="*/ 523500 h 531230"/>
                <a:gd name="connsiteX23" fmla="*/ 55243 w 91579"/>
                <a:gd name="connsiteY23" fmla="*/ 473902 h 531230"/>
                <a:gd name="connsiteX24" fmla="*/ 54534 w 91579"/>
                <a:gd name="connsiteY24" fmla="*/ 466640 h 531230"/>
                <a:gd name="connsiteX25" fmla="*/ 54534 w 91579"/>
                <a:gd name="connsiteY25" fmla="*/ 330777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79" h="531230">
                  <a:moveTo>
                    <a:pt x="54534" y="330777"/>
                  </a:moveTo>
                  <a:cubicBezTo>
                    <a:pt x="54534" y="311292"/>
                    <a:pt x="41072" y="281356"/>
                    <a:pt x="10250" y="265768"/>
                  </a:cubicBezTo>
                  <a:cubicBezTo>
                    <a:pt x="29381" y="255494"/>
                    <a:pt x="52231" y="234769"/>
                    <a:pt x="54357" y="201645"/>
                  </a:cubicBezTo>
                  <a:lnTo>
                    <a:pt x="54534" y="200582"/>
                  </a:lnTo>
                  <a:lnTo>
                    <a:pt x="54534" y="77827"/>
                  </a:lnTo>
                  <a:cubicBezTo>
                    <a:pt x="54534" y="63302"/>
                    <a:pt x="54534" y="60113"/>
                    <a:pt x="55951" y="53382"/>
                  </a:cubicBezTo>
                  <a:cubicBezTo>
                    <a:pt x="59140" y="39211"/>
                    <a:pt x="67642" y="21675"/>
                    <a:pt x="90138" y="8390"/>
                  </a:cubicBezTo>
                  <a:cubicBezTo>
                    <a:pt x="91555" y="7504"/>
                    <a:pt x="91733" y="7327"/>
                    <a:pt x="91733" y="4138"/>
                  </a:cubicBezTo>
                  <a:cubicBezTo>
                    <a:pt x="91733" y="241"/>
                    <a:pt x="91555" y="64"/>
                    <a:pt x="87658" y="64"/>
                  </a:cubicBezTo>
                  <a:cubicBezTo>
                    <a:pt x="84470" y="64"/>
                    <a:pt x="84116" y="64"/>
                    <a:pt x="79333" y="2898"/>
                  </a:cubicBezTo>
                  <a:cubicBezTo>
                    <a:pt x="39655" y="25395"/>
                    <a:pt x="37352" y="58342"/>
                    <a:pt x="37352" y="64542"/>
                  </a:cubicBezTo>
                  <a:lnTo>
                    <a:pt x="37352" y="190485"/>
                  </a:lnTo>
                  <a:cubicBezTo>
                    <a:pt x="37352" y="203239"/>
                    <a:pt x="37352" y="217587"/>
                    <a:pt x="28141" y="233883"/>
                  </a:cubicBezTo>
                  <a:cubicBezTo>
                    <a:pt x="19993" y="248408"/>
                    <a:pt x="10427" y="255671"/>
                    <a:pt x="2810" y="260808"/>
                  </a:cubicBezTo>
                  <a:cubicBezTo>
                    <a:pt x="330" y="262402"/>
                    <a:pt x="153" y="262579"/>
                    <a:pt x="153" y="265591"/>
                  </a:cubicBezTo>
                  <a:cubicBezTo>
                    <a:pt x="153" y="268779"/>
                    <a:pt x="330" y="268956"/>
                    <a:pt x="1748" y="269842"/>
                  </a:cubicBezTo>
                  <a:cubicBezTo>
                    <a:pt x="16804" y="279762"/>
                    <a:pt x="32923" y="295527"/>
                    <a:pt x="36820" y="324400"/>
                  </a:cubicBezTo>
                  <a:cubicBezTo>
                    <a:pt x="37352" y="328297"/>
                    <a:pt x="37352" y="328651"/>
                    <a:pt x="37352" y="330777"/>
                  </a:cubicBezTo>
                  <a:lnTo>
                    <a:pt x="37352" y="466817"/>
                  </a:lnTo>
                  <a:cubicBezTo>
                    <a:pt x="37352" y="481165"/>
                    <a:pt x="46209" y="510924"/>
                    <a:pt x="80396" y="528992"/>
                  </a:cubicBezTo>
                  <a:cubicBezTo>
                    <a:pt x="84470" y="531294"/>
                    <a:pt x="84824" y="531294"/>
                    <a:pt x="87658" y="531294"/>
                  </a:cubicBezTo>
                  <a:cubicBezTo>
                    <a:pt x="91555" y="531294"/>
                    <a:pt x="91733" y="531117"/>
                    <a:pt x="91733" y="527220"/>
                  </a:cubicBezTo>
                  <a:cubicBezTo>
                    <a:pt x="91733" y="524032"/>
                    <a:pt x="91555" y="523855"/>
                    <a:pt x="90847" y="523500"/>
                  </a:cubicBezTo>
                  <a:cubicBezTo>
                    <a:pt x="83230" y="518718"/>
                    <a:pt x="60025" y="504724"/>
                    <a:pt x="55243" y="473902"/>
                  </a:cubicBezTo>
                  <a:cubicBezTo>
                    <a:pt x="54534" y="469297"/>
                    <a:pt x="54534" y="468942"/>
                    <a:pt x="54534" y="466640"/>
                  </a:cubicBezTo>
                  <a:lnTo>
                    <a:pt x="54534" y="330777"/>
                  </a:lnTo>
                  <a:close/>
                </a:path>
              </a:pathLst>
            </a:custGeom>
            <a:solidFill>
              <a:srgbClr val="000000"/>
            </a:solidFill>
            <a:ln w="17732" cap="flat">
              <a:noFill/>
              <a:prstDash val="solid"/>
              <a:miter/>
            </a:ln>
          </p:spPr>
          <p:txBody>
            <a:bodyPr rtlCol="0" anchor="ctr"/>
            <a:lstStyle/>
            <a:p>
              <a:endParaRPr lang="zh-CN" altLang="en-US"/>
            </a:p>
          </p:txBody>
        </p:sp>
        <p:sp>
          <p:nvSpPr>
            <p:cNvPr id="16507" name="任意形状 16506">
              <a:extLst>
                <a:ext uri="{FF2B5EF4-FFF2-40B4-BE49-F238E27FC236}">
                  <a16:creationId xmlns:a16="http://schemas.microsoft.com/office/drawing/2014/main" id="{D6A3D899-27BA-2B1F-BC19-27AAE34F5C07}"/>
                </a:ext>
              </a:extLst>
            </p:cNvPr>
            <p:cNvSpPr/>
            <p:nvPr>
              <p:custDataLst>
                <p:tags r:id="rId4"/>
              </p:custDataLst>
            </p:nvPr>
          </p:nvSpPr>
          <p:spPr>
            <a:xfrm>
              <a:off x="5423354" y="3811552"/>
              <a:ext cx="108229" cy="7085"/>
            </a:xfrm>
            <a:custGeom>
              <a:avLst/>
              <a:gdLst>
                <a:gd name="connsiteX0" fmla="*/ 102192 w 108229"/>
                <a:gd name="connsiteY0" fmla="*/ 7160 h 7085"/>
                <a:gd name="connsiteX1" fmla="*/ 108391 w 108229"/>
                <a:gd name="connsiteY1" fmla="*/ 3617 h 7085"/>
                <a:gd name="connsiteX2" fmla="*/ 102192 w 108229"/>
                <a:gd name="connsiteY2" fmla="*/ 74 h 7085"/>
                <a:gd name="connsiteX3" fmla="*/ 6361 w 108229"/>
                <a:gd name="connsiteY3" fmla="*/ 74 h 7085"/>
                <a:gd name="connsiteX4" fmla="*/ 161 w 108229"/>
                <a:gd name="connsiteY4" fmla="*/ 3617 h 7085"/>
                <a:gd name="connsiteX5" fmla="*/ 6361 w 108229"/>
                <a:gd name="connsiteY5" fmla="*/ 7160 h 7085"/>
                <a:gd name="connsiteX6" fmla="*/ 102192 w 108229"/>
                <a:gd name="connsiteY6" fmla="*/ 7160 h 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29" h="7085">
                  <a:moveTo>
                    <a:pt x="102192" y="7160"/>
                  </a:moveTo>
                  <a:cubicBezTo>
                    <a:pt x="105203" y="7160"/>
                    <a:pt x="108391" y="7160"/>
                    <a:pt x="108391" y="3617"/>
                  </a:cubicBezTo>
                  <a:cubicBezTo>
                    <a:pt x="108391" y="74"/>
                    <a:pt x="105203" y="74"/>
                    <a:pt x="102192" y="74"/>
                  </a:cubicBezTo>
                  <a:lnTo>
                    <a:pt x="6361" y="74"/>
                  </a:lnTo>
                  <a:cubicBezTo>
                    <a:pt x="3350" y="74"/>
                    <a:pt x="161" y="74"/>
                    <a:pt x="161" y="3617"/>
                  </a:cubicBezTo>
                  <a:cubicBezTo>
                    <a:pt x="161" y="7160"/>
                    <a:pt x="3350" y="7160"/>
                    <a:pt x="6361" y="7160"/>
                  </a:cubicBezTo>
                  <a:lnTo>
                    <a:pt x="102192" y="7160"/>
                  </a:lnTo>
                  <a:close/>
                </a:path>
              </a:pathLst>
            </a:custGeom>
            <a:solidFill>
              <a:srgbClr val="000000"/>
            </a:solidFill>
            <a:ln w="17732" cap="flat">
              <a:noFill/>
              <a:prstDash val="solid"/>
              <a:miter/>
            </a:ln>
          </p:spPr>
          <p:txBody>
            <a:bodyPr rtlCol="0" anchor="ctr"/>
            <a:lstStyle/>
            <a:p>
              <a:endParaRPr lang="zh-CN" altLang="en-US"/>
            </a:p>
          </p:txBody>
        </p:sp>
        <p:sp>
          <p:nvSpPr>
            <p:cNvPr id="16508" name="任意形状 16507">
              <a:extLst>
                <a:ext uri="{FF2B5EF4-FFF2-40B4-BE49-F238E27FC236}">
                  <a16:creationId xmlns:a16="http://schemas.microsoft.com/office/drawing/2014/main" id="{033F0327-2063-4E8E-B6D4-B7B3AE5237FF}"/>
                </a:ext>
              </a:extLst>
            </p:cNvPr>
            <p:cNvSpPr/>
            <p:nvPr>
              <p:custDataLst>
                <p:tags r:id="rId5"/>
              </p:custDataLst>
            </p:nvPr>
          </p:nvSpPr>
          <p:spPr>
            <a:xfrm>
              <a:off x="5554750" y="3732549"/>
              <a:ext cx="130726" cy="126829"/>
            </a:xfrm>
            <a:custGeom>
              <a:avLst/>
              <a:gdLst>
                <a:gd name="connsiteX0" fmla="*/ 70138 w 130726"/>
                <a:gd name="connsiteY0" fmla="*/ 3263 h 126829"/>
                <a:gd name="connsiteX1" fmla="*/ 65532 w 130726"/>
                <a:gd name="connsiteY1" fmla="*/ 74 h 126829"/>
                <a:gd name="connsiteX2" fmla="*/ 60927 w 130726"/>
                <a:gd name="connsiteY2" fmla="*/ 3263 h 126829"/>
                <a:gd name="connsiteX3" fmla="*/ 1055 w 130726"/>
                <a:gd name="connsiteY3" fmla="*/ 123361 h 126829"/>
                <a:gd name="connsiteX4" fmla="*/ 169 w 130726"/>
                <a:gd name="connsiteY4" fmla="*/ 125486 h 126829"/>
                <a:gd name="connsiteX5" fmla="*/ 4066 w 130726"/>
                <a:gd name="connsiteY5" fmla="*/ 126903 h 126829"/>
                <a:gd name="connsiteX6" fmla="*/ 126998 w 130726"/>
                <a:gd name="connsiteY6" fmla="*/ 126903 h 126829"/>
                <a:gd name="connsiteX7" fmla="*/ 130895 w 130726"/>
                <a:gd name="connsiteY7" fmla="*/ 125486 h 126829"/>
                <a:gd name="connsiteX8" fmla="*/ 130010 w 130726"/>
                <a:gd name="connsiteY8" fmla="*/ 123361 h 126829"/>
                <a:gd name="connsiteX9" fmla="*/ 70138 w 130726"/>
                <a:gd name="connsiteY9" fmla="*/ 3263 h 126829"/>
                <a:gd name="connsiteX10" fmla="*/ 59864 w 130726"/>
                <a:gd name="connsiteY10" fmla="*/ 17788 h 126829"/>
                <a:gd name="connsiteX11" fmla="*/ 107513 w 130726"/>
                <a:gd name="connsiteY11" fmla="*/ 113441 h 126829"/>
                <a:gd name="connsiteX12" fmla="*/ 12037 w 130726"/>
                <a:gd name="connsiteY12" fmla="*/ 113441 h 126829"/>
                <a:gd name="connsiteX13" fmla="*/ 59864 w 130726"/>
                <a:gd name="connsiteY13" fmla="*/ 17788 h 12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26" h="126829">
                  <a:moveTo>
                    <a:pt x="70138" y="3263"/>
                  </a:moveTo>
                  <a:cubicBezTo>
                    <a:pt x="68898" y="960"/>
                    <a:pt x="68543" y="74"/>
                    <a:pt x="65532" y="74"/>
                  </a:cubicBezTo>
                  <a:cubicBezTo>
                    <a:pt x="62521" y="74"/>
                    <a:pt x="62167" y="960"/>
                    <a:pt x="60927" y="3263"/>
                  </a:cubicBezTo>
                  <a:lnTo>
                    <a:pt x="1055" y="123361"/>
                  </a:lnTo>
                  <a:cubicBezTo>
                    <a:pt x="169" y="124955"/>
                    <a:pt x="169" y="125309"/>
                    <a:pt x="169" y="125486"/>
                  </a:cubicBezTo>
                  <a:cubicBezTo>
                    <a:pt x="169" y="126903"/>
                    <a:pt x="1232" y="126903"/>
                    <a:pt x="4066" y="126903"/>
                  </a:cubicBezTo>
                  <a:lnTo>
                    <a:pt x="126998" y="126903"/>
                  </a:lnTo>
                  <a:cubicBezTo>
                    <a:pt x="129832" y="126903"/>
                    <a:pt x="130895" y="126903"/>
                    <a:pt x="130895" y="125486"/>
                  </a:cubicBezTo>
                  <a:cubicBezTo>
                    <a:pt x="130895" y="125309"/>
                    <a:pt x="130895" y="124955"/>
                    <a:pt x="130010" y="123361"/>
                  </a:cubicBezTo>
                  <a:lnTo>
                    <a:pt x="70138" y="3263"/>
                  </a:lnTo>
                  <a:close/>
                  <a:moveTo>
                    <a:pt x="59864" y="17788"/>
                  </a:moveTo>
                  <a:lnTo>
                    <a:pt x="107513" y="113441"/>
                  </a:lnTo>
                  <a:lnTo>
                    <a:pt x="12037" y="113441"/>
                  </a:lnTo>
                  <a:lnTo>
                    <a:pt x="59864" y="17788"/>
                  </a:lnTo>
                  <a:close/>
                </a:path>
              </a:pathLst>
            </a:custGeom>
            <a:solidFill>
              <a:srgbClr val="000000"/>
            </a:solidFill>
            <a:ln w="17732" cap="flat">
              <a:noFill/>
              <a:prstDash val="solid"/>
              <a:miter/>
            </a:ln>
          </p:spPr>
          <p:txBody>
            <a:bodyPr rtlCol="0" anchor="ctr"/>
            <a:lstStyle/>
            <a:p>
              <a:endParaRPr lang="zh-CN" altLang="en-US"/>
            </a:p>
          </p:txBody>
        </p:sp>
        <p:sp>
          <p:nvSpPr>
            <p:cNvPr id="16509" name="任意形状 16508">
              <a:extLst>
                <a:ext uri="{FF2B5EF4-FFF2-40B4-BE49-F238E27FC236}">
                  <a16:creationId xmlns:a16="http://schemas.microsoft.com/office/drawing/2014/main" id="{FD38D112-C4CB-8159-133F-632F5744DF9B}"/>
                </a:ext>
              </a:extLst>
            </p:cNvPr>
            <p:cNvSpPr/>
            <p:nvPr>
              <p:custDataLst>
                <p:tags r:id="rId6"/>
              </p:custDataLst>
            </p:nvPr>
          </p:nvSpPr>
          <p:spPr>
            <a:xfrm>
              <a:off x="5699175" y="3781085"/>
              <a:ext cx="91047" cy="80242"/>
            </a:xfrm>
            <a:custGeom>
              <a:avLst/>
              <a:gdLst>
                <a:gd name="connsiteX0" fmla="*/ 57038 w 91047"/>
                <a:gd name="connsiteY0" fmla="*/ 68449 h 80242"/>
                <a:gd name="connsiteX1" fmla="*/ 72803 w 91047"/>
                <a:gd name="connsiteY1" fmla="*/ 80317 h 80242"/>
                <a:gd name="connsiteX2" fmla="*/ 85911 w 91047"/>
                <a:gd name="connsiteY2" fmla="*/ 70574 h 80242"/>
                <a:gd name="connsiteX3" fmla="*/ 91225 w 91047"/>
                <a:gd name="connsiteY3" fmla="*/ 53038 h 80242"/>
                <a:gd name="connsiteX4" fmla="*/ 89100 w 91047"/>
                <a:gd name="connsiteY4" fmla="*/ 51266 h 80242"/>
                <a:gd name="connsiteX5" fmla="*/ 86620 w 91047"/>
                <a:gd name="connsiteY5" fmla="*/ 54455 h 80242"/>
                <a:gd name="connsiteX6" fmla="*/ 73334 w 91047"/>
                <a:gd name="connsiteY6" fmla="*/ 76420 h 80242"/>
                <a:gd name="connsiteX7" fmla="*/ 67843 w 91047"/>
                <a:gd name="connsiteY7" fmla="*/ 68271 h 80242"/>
                <a:gd name="connsiteX8" fmla="*/ 71386 w 91047"/>
                <a:gd name="connsiteY8" fmla="*/ 49849 h 80242"/>
                <a:gd name="connsiteX9" fmla="*/ 76346 w 91047"/>
                <a:gd name="connsiteY9" fmla="*/ 30719 h 80242"/>
                <a:gd name="connsiteX10" fmla="*/ 79357 w 91047"/>
                <a:gd name="connsiteY10" fmla="*/ 18673 h 80242"/>
                <a:gd name="connsiteX11" fmla="*/ 82014 w 91047"/>
                <a:gd name="connsiteY11" fmla="*/ 6805 h 80242"/>
                <a:gd name="connsiteX12" fmla="*/ 76877 w 91047"/>
                <a:gd name="connsiteY12" fmla="*/ 2023 h 80242"/>
                <a:gd name="connsiteX13" fmla="*/ 69969 w 91047"/>
                <a:gd name="connsiteY13" fmla="*/ 8222 h 80242"/>
                <a:gd name="connsiteX14" fmla="*/ 56684 w 91047"/>
                <a:gd name="connsiteY14" fmla="*/ 61540 h 80242"/>
                <a:gd name="connsiteX15" fmla="*/ 36490 w 91047"/>
                <a:gd name="connsiteY15" fmla="*/ 76420 h 80242"/>
                <a:gd name="connsiteX16" fmla="*/ 25508 w 91047"/>
                <a:gd name="connsiteY16" fmla="*/ 61895 h 80242"/>
                <a:gd name="connsiteX17" fmla="*/ 35073 w 91047"/>
                <a:gd name="connsiteY17" fmla="*/ 25759 h 80242"/>
                <a:gd name="connsiteX18" fmla="*/ 38084 w 91047"/>
                <a:gd name="connsiteY18" fmla="*/ 14599 h 80242"/>
                <a:gd name="connsiteX19" fmla="*/ 23559 w 91047"/>
                <a:gd name="connsiteY19" fmla="*/ 74 h 80242"/>
                <a:gd name="connsiteX20" fmla="*/ 177 w 91047"/>
                <a:gd name="connsiteY20" fmla="*/ 27353 h 80242"/>
                <a:gd name="connsiteX21" fmla="*/ 2303 w 91047"/>
                <a:gd name="connsiteY21" fmla="*/ 29124 h 80242"/>
                <a:gd name="connsiteX22" fmla="*/ 5137 w 91047"/>
                <a:gd name="connsiteY22" fmla="*/ 25936 h 80242"/>
                <a:gd name="connsiteX23" fmla="*/ 23028 w 91047"/>
                <a:gd name="connsiteY23" fmla="*/ 3971 h 80242"/>
                <a:gd name="connsiteX24" fmla="*/ 27456 w 91047"/>
                <a:gd name="connsiteY24" fmla="*/ 9817 h 80242"/>
                <a:gd name="connsiteX25" fmla="*/ 24445 w 91047"/>
                <a:gd name="connsiteY25" fmla="*/ 21862 h 80242"/>
                <a:gd name="connsiteX26" fmla="*/ 14171 w 91047"/>
                <a:gd name="connsiteY26" fmla="*/ 59060 h 80242"/>
                <a:gd name="connsiteX27" fmla="*/ 35959 w 91047"/>
                <a:gd name="connsiteY27" fmla="*/ 80317 h 80242"/>
                <a:gd name="connsiteX28" fmla="*/ 57038 w 91047"/>
                <a:gd name="connsiteY28" fmla="*/ 68449 h 8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047" h="80242">
                  <a:moveTo>
                    <a:pt x="57038" y="68449"/>
                  </a:moveTo>
                  <a:cubicBezTo>
                    <a:pt x="58986" y="75711"/>
                    <a:pt x="65186" y="80317"/>
                    <a:pt x="72803" y="80317"/>
                  </a:cubicBezTo>
                  <a:cubicBezTo>
                    <a:pt x="79003" y="80317"/>
                    <a:pt x="83077" y="76243"/>
                    <a:pt x="85911" y="70574"/>
                  </a:cubicBezTo>
                  <a:cubicBezTo>
                    <a:pt x="88922" y="64197"/>
                    <a:pt x="91225" y="53392"/>
                    <a:pt x="91225" y="53038"/>
                  </a:cubicBezTo>
                  <a:cubicBezTo>
                    <a:pt x="91225" y="51266"/>
                    <a:pt x="89631" y="51266"/>
                    <a:pt x="89100" y="51266"/>
                  </a:cubicBezTo>
                  <a:cubicBezTo>
                    <a:pt x="87328" y="51266"/>
                    <a:pt x="87151" y="51975"/>
                    <a:pt x="86620" y="54455"/>
                  </a:cubicBezTo>
                  <a:cubicBezTo>
                    <a:pt x="84140" y="64374"/>
                    <a:pt x="80774" y="76420"/>
                    <a:pt x="73334" y="76420"/>
                  </a:cubicBezTo>
                  <a:cubicBezTo>
                    <a:pt x="69615" y="76420"/>
                    <a:pt x="67843" y="74117"/>
                    <a:pt x="67843" y="68271"/>
                  </a:cubicBezTo>
                  <a:cubicBezTo>
                    <a:pt x="67843" y="64374"/>
                    <a:pt x="69969" y="56049"/>
                    <a:pt x="71386" y="49849"/>
                  </a:cubicBezTo>
                  <a:lnTo>
                    <a:pt x="76346" y="30719"/>
                  </a:lnTo>
                  <a:cubicBezTo>
                    <a:pt x="76877" y="28062"/>
                    <a:pt x="78649" y="21331"/>
                    <a:pt x="79357" y="18673"/>
                  </a:cubicBezTo>
                  <a:cubicBezTo>
                    <a:pt x="80243" y="14599"/>
                    <a:pt x="82014" y="7868"/>
                    <a:pt x="82014" y="6805"/>
                  </a:cubicBezTo>
                  <a:cubicBezTo>
                    <a:pt x="82014" y="3617"/>
                    <a:pt x="79534" y="2023"/>
                    <a:pt x="76877" y="2023"/>
                  </a:cubicBezTo>
                  <a:cubicBezTo>
                    <a:pt x="75991" y="2023"/>
                    <a:pt x="71386" y="2200"/>
                    <a:pt x="69969" y="8222"/>
                  </a:cubicBezTo>
                  <a:cubicBezTo>
                    <a:pt x="66603" y="21153"/>
                    <a:pt x="58809" y="52152"/>
                    <a:pt x="56684" y="61540"/>
                  </a:cubicBezTo>
                  <a:cubicBezTo>
                    <a:pt x="56507" y="62249"/>
                    <a:pt x="49421" y="76420"/>
                    <a:pt x="36490" y="76420"/>
                  </a:cubicBezTo>
                  <a:cubicBezTo>
                    <a:pt x="27279" y="76420"/>
                    <a:pt x="25508" y="68449"/>
                    <a:pt x="25508" y="61895"/>
                  </a:cubicBezTo>
                  <a:cubicBezTo>
                    <a:pt x="25508" y="51975"/>
                    <a:pt x="30468" y="37981"/>
                    <a:pt x="35073" y="25759"/>
                  </a:cubicBezTo>
                  <a:cubicBezTo>
                    <a:pt x="37199" y="20445"/>
                    <a:pt x="38084" y="17965"/>
                    <a:pt x="38084" y="14599"/>
                  </a:cubicBezTo>
                  <a:cubicBezTo>
                    <a:pt x="38084" y="6628"/>
                    <a:pt x="32416" y="74"/>
                    <a:pt x="23559" y="74"/>
                  </a:cubicBezTo>
                  <a:cubicBezTo>
                    <a:pt x="6731" y="74"/>
                    <a:pt x="177" y="25759"/>
                    <a:pt x="177" y="27353"/>
                  </a:cubicBezTo>
                  <a:cubicBezTo>
                    <a:pt x="177" y="29124"/>
                    <a:pt x="1949" y="29124"/>
                    <a:pt x="2303" y="29124"/>
                  </a:cubicBezTo>
                  <a:cubicBezTo>
                    <a:pt x="4074" y="29124"/>
                    <a:pt x="4252" y="28770"/>
                    <a:pt x="5137" y="25936"/>
                  </a:cubicBezTo>
                  <a:cubicBezTo>
                    <a:pt x="9566" y="10525"/>
                    <a:pt x="16297" y="3971"/>
                    <a:pt x="23028" y="3971"/>
                  </a:cubicBezTo>
                  <a:cubicBezTo>
                    <a:pt x="24622" y="3971"/>
                    <a:pt x="27456" y="4148"/>
                    <a:pt x="27456" y="9817"/>
                  </a:cubicBezTo>
                  <a:cubicBezTo>
                    <a:pt x="27456" y="14068"/>
                    <a:pt x="25508" y="19205"/>
                    <a:pt x="24445" y="21862"/>
                  </a:cubicBezTo>
                  <a:cubicBezTo>
                    <a:pt x="17891" y="39398"/>
                    <a:pt x="14171" y="50381"/>
                    <a:pt x="14171" y="59060"/>
                  </a:cubicBezTo>
                  <a:cubicBezTo>
                    <a:pt x="14171" y="75888"/>
                    <a:pt x="26393" y="80317"/>
                    <a:pt x="35959" y="80317"/>
                  </a:cubicBezTo>
                  <a:cubicBezTo>
                    <a:pt x="47650" y="80317"/>
                    <a:pt x="54027" y="72346"/>
                    <a:pt x="57038" y="68449"/>
                  </a:cubicBezTo>
                  <a:close/>
                </a:path>
              </a:pathLst>
            </a:custGeom>
            <a:solidFill>
              <a:srgbClr val="000000"/>
            </a:solidFill>
            <a:ln w="17732" cap="flat">
              <a:noFill/>
              <a:prstDash val="solid"/>
              <a:miter/>
            </a:ln>
          </p:spPr>
          <p:txBody>
            <a:bodyPr rtlCol="0" anchor="ctr"/>
            <a:lstStyle/>
            <a:p>
              <a:endParaRPr lang="zh-CN" altLang="en-US"/>
            </a:p>
          </p:txBody>
        </p:sp>
        <p:sp>
          <p:nvSpPr>
            <p:cNvPr id="16510" name="任意形状 16509">
              <a:extLst>
                <a:ext uri="{FF2B5EF4-FFF2-40B4-BE49-F238E27FC236}">
                  <a16:creationId xmlns:a16="http://schemas.microsoft.com/office/drawing/2014/main" id="{DBA04B3C-A6C9-F619-5323-4B2DC8179354}"/>
                </a:ext>
              </a:extLst>
            </p:cNvPr>
            <p:cNvSpPr/>
            <p:nvPr>
              <p:custDataLst>
                <p:tags r:id="rId7"/>
              </p:custDataLst>
            </p:nvPr>
          </p:nvSpPr>
          <p:spPr>
            <a:xfrm>
              <a:off x="5854564" y="3794370"/>
              <a:ext cx="117795" cy="41449"/>
            </a:xfrm>
            <a:custGeom>
              <a:avLst/>
              <a:gdLst>
                <a:gd name="connsiteX0" fmla="*/ 111959 w 117795"/>
                <a:gd name="connsiteY0" fmla="*/ 7160 h 41449"/>
                <a:gd name="connsiteX1" fmla="*/ 117981 w 117795"/>
                <a:gd name="connsiteY1" fmla="*/ 3617 h 41449"/>
                <a:gd name="connsiteX2" fmla="*/ 112136 w 117795"/>
                <a:gd name="connsiteY2" fmla="*/ 74 h 41449"/>
                <a:gd name="connsiteX3" fmla="*/ 6031 w 117795"/>
                <a:gd name="connsiteY3" fmla="*/ 74 h 41449"/>
                <a:gd name="connsiteX4" fmla="*/ 186 w 117795"/>
                <a:gd name="connsiteY4" fmla="*/ 3617 h 41449"/>
                <a:gd name="connsiteX5" fmla="*/ 6208 w 117795"/>
                <a:gd name="connsiteY5" fmla="*/ 7160 h 41449"/>
                <a:gd name="connsiteX6" fmla="*/ 111959 w 117795"/>
                <a:gd name="connsiteY6" fmla="*/ 7160 h 41449"/>
                <a:gd name="connsiteX7" fmla="*/ 112136 w 117795"/>
                <a:gd name="connsiteY7" fmla="*/ 41524 h 41449"/>
                <a:gd name="connsiteX8" fmla="*/ 117981 w 117795"/>
                <a:gd name="connsiteY8" fmla="*/ 37981 h 41449"/>
                <a:gd name="connsiteX9" fmla="*/ 111959 w 117795"/>
                <a:gd name="connsiteY9" fmla="*/ 34439 h 41449"/>
                <a:gd name="connsiteX10" fmla="*/ 6208 w 117795"/>
                <a:gd name="connsiteY10" fmla="*/ 34439 h 41449"/>
                <a:gd name="connsiteX11" fmla="*/ 186 w 117795"/>
                <a:gd name="connsiteY11" fmla="*/ 37981 h 41449"/>
                <a:gd name="connsiteX12" fmla="*/ 6031 w 117795"/>
                <a:gd name="connsiteY12" fmla="*/ 41524 h 41449"/>
                <a:gd name="connsiteX13" fmla="*/ 112136 w 117795"/>
                <a:gd name="connsiteY13" fmla="*/ 41524 h 4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795" h="41449">
                  <a:moveTo>
                    <a:pt x="111959" y="7160"/>
                  </a:moveTo>
                  <a:cubicBezTo>
                    <a:pt x="114616" y="7160"/>
                    <a:pt x="117981" y="7160"/>
                    <a:pt x="117981" y="3617"/>
                  </a:cubicBezTo>
                  <a:cubicBezTo>
                    <a:pt x="117981" y="74"/>
                    <a:pt x="114616" y="74"/>
                    <a:pt x="112136" y="74"/>
                  </a:cubicBezTo>
                  <a:lnTo>
                    <a:pt x="6031" y="74"/>
                  </a:lnTo>
                  <a:cubicBezTo>
                    <a:pt x="3551" y="74"/>
                    <a:pt x="186" y="74"/>
                    <a:pt x="186" y="3617"/>
                  </a:cubicBezTo>
                  <a:cubicBezTo>
                    <a:pt x="186" y="7160"/>
                    <a:pt x="3551" y="7160"/>
                    <a:pt x="6208" y="7160"/>
                  </a:cubicBezTo>
                  <a:lnTo>
                    <a:pt x="111959" y="7160"/>
                  </a:lnTo>
                  <a:close/>
                  <a:moveTo>
                    <a:pt x="112136" y="41524"/>
                  </a:moveTo>
                  <a:cubicBezTo>
                    <a:pt x="114616" y="41524"/>
                    <a:pt x="117981" y="41524"/>
                    <a:pt x="117981" y="37981"/>
                  </a:cubicBezTo>
                  <a:cubicBezTo>
                    <a:pt x="117981" y="34439"/>
                    <a:pt x="114616" y="34439"/>
                    <a:pt x="111959" y="34439"/>
                  </a:cubicBezTo>
                  <a:lnTo>
                    <a:pt x="6208" y="34439"/>
                  </a:lnTo>
                  <a:cubicBezTo>
                    <a:pt x="3551" y="34439"/>
                    <a:pt x="186" y="34439"/>
                    <a:pt x="186" y="37981"/>
                  </a:cubicBezTo>
                  <a:cubicBezTo>
                    <a:pt x="186" y="41524"/>
                    <a:pt x="3551" y="41524"/>
                    <a:pt x="6031" y="41524"/>
                  </a:cubicBezTo>
                  <a:lnTo>
                    <a:pt x="112136" y="41524"/>
                  </a:lnTo>
                  <a:close/>
                </a:path>
              </a:pathLst>
            </a:custGeom>
            <a:solidFill>
              <a:srgbClr val="000000"/>
            </a:solidFill>
            <a:ln w="17732" cap="flat">
              <a:noFill/>
              <a:prstDash val="solid"/>
              <a:miter/>
            </a:ln>
          </p:spPr>
          <p:txBody>
            <a:bodyPr rtlCol="0" anchor="ctr"/>
            <a:lstStyle/>
            <a:p>
              <a:endParaRPr lang="zh-CN" altLang="en-US"/>
            </a:p>
          </p:txBody>
        </p:sp>
        <p:sp>
          <p:nvSpPr>
            <p:cNvPr id="16511" name="任意形状 16510">
              <a:extLst>
                <a:ext uri="{FF2B5EF4-FFF2-40B4-BE49-F238E27FC236}">
                  <a16:creationId xmlns:a16="http://schemas.microsoft.com/office/drawing/2014/main" id="{9D8932A3-FE59-F297-8F92-C59B38EDC6C5}"/>
                </a:ext>
              </a:extLst>
            </p:cNvPr>
            <p:cNvSpPr/>
            <p:nvPr>
              <p:custDataLst>
                <p:tags r:id="rId8"/>
              </p:custDataLst>
            </p:nvPr>
          </p:nvSpPr>
          <p:spPr>
            <a:xfrm>
              <a:off x="6046323" y="3811552"/>
              <a:ext cx="108229" cy="7085"/>
            </a:xfrm>
            <a:custGeom>
              <a:avLst/>
              <a:gdLst>
                <a:gd name="connsiteX0" fmla="*/ 102227 w 108229"/>
                <a:gd name="connsiteY0" fmla="*/ 7160 h 7085"/>
                <a:gd name="connsiteX1" fmla="*/ 108426 w 108229"/>
                <a:gd name="connsiteY1" fmla="*/ 3617 h 7085"/>
                <a:gd name="connsiteX2" fmla="*/ 102227 w 108229"/>
                <a:gd name="connsiteY2" fmla="*/ 74 h 7085"/>
                <a:gd name="connsiteX3" fmla="*/ 6396 w 108229"/>
                <a:gd name="connsiteY3" fmla="*/ 74 h 7085"/>
                <a:gd name="connsiteX4" fmla="*/ 196 w 108229"/>
                <a:gd name="connsiteY4" fmla="*/ 3617 h 7085"/>
                <a:gd name="connsiteX5" fmla="*/ 6396 w 108229"/>
                <a:gd name="connsiteY5" fmla="*/ 7160 h 7085"/>
                <a:gd name="connsiteX6" fmla="*/ 102227 w 108229"/>
                <a:gd name="connsiteY6" fmla="*/ 7160 h 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29" h="7085">
                  <a:moveTo>
                    <a:pt x="102227" y="7160"/>
                  </a:moveTo>
                  <a:cubicBezTo>
                    <a:pt x="105238" y="7160"/>
                    <a:pt x="108426" y="7160"/>
                    <a:pt x="108426" y="3617"/>
                  </a:cubicBezTo>
                  <a:cubicBezTo>
                    <a:pt x="108426" y="74"/>
                    <a:pt x="105238" y="74"/>
                    <a:pt x="102227" y="74"/>
                  </a:cubicBezTo>
                  <a:lnTo>
                    <a:pt x="6396" y="74"/>
                  </a:lnTo>
                  <a:cubicBezTo>
                    <a:pt x="3385" y="74"/>
                    <a:pt x="196" y="74"/>
                    <a:pt x="196" y="3617"/>
                  </a:cubicBezTo>
                  <a:cubicBezTo>
                    <a:pt x="196" y="7160"/>
                    <a:pt x="3385" y="7160"/>
                    <a:pt x="6396" y="7160"/>
                  </a:cubicBezTo>
                  <a:lnTo>
                    <a:pt x="102227" y="7160"/>
                  </a:lnTo>
                  <a:close/>
                </a:path>
              </a:pathLst>
            </a:custGeom>
            <a:solidFill>
              <a:srgbClr val="000000"/>
            </a:solidFill>
            <a:ln w="17732" cap="flat">
              <a:noFill/>
              <a:prstDash val="solid"/>
              <a:miter/>
            </a:ln>
          </p:spPr>
          <p:txBody>
            <a:bodyPr rtlCol="0" anchor="ctr"/>
            <a:lstStyle/>
            <a:p>
              <a:endParaRPr lang="zh-CN" altLang="en-US"/>
            </a:p>
          </p:txBody>
        </p:sp>
        <p:sp>
          <p:nvSpPr>
            <p:cNvPr id="16512" name="任意形状 16511">
              <a:extLst>
                <a:ext uri="{FF2B5EF4-FFF2-40B4-BE49-F238E27FC236}">
                  <a16:creationId xmlns:a16="http://schemas.microsoft.com/office/drawing/2014/main" id="{0F0AAD0D-CC55-5880-D413-57242FDA2DBF}"/>
                </a:ext>
              </a:extLst>
            </p:cNvPr>
            <p:cNvSpPr/>
            <p:nvPr>
              <p:custDataLst>
                <p:tags r:id="rId9"/>
              </p:custDataLst>
            </p:nvPr>
          </p:nvSpPr>
          <p:spPr>
            <a:xfrm>
              <a:off x="6198089" y="3701102"/>
              <a:ext cx="71173" cy="91012"/>
            </a:xfrm>
            <a:custGeom>
              <a:avLst/>
              <a:gdLst>
                <a:gd name="connsiteX0" fmla="*/ 57863 w 71173"/>
                <a:gd name="connsiteY0" fmla="*/ 46692 h 91012"/>
                <a:gd name="connsiteX1" fmla="*/ 38892 w 71173"/>
                <a:gd name="connsiteY1" fmla="*/ 32061 h 91012"/>
                <a:gd name="connsiteX2" fmla="*/ 2685 w 71173"/>
                <a:gd name="connsiteY2" fmla="*/ 56240 h 91012"/>
                <a:gd name="connsiteX3" fmla="*/ 205 w 71173"/>
                <a:gd name="connsiteY3" fmla="*/ 68392 h 91012"/>
                <a:gd name="connsiteX4" fmla="*/ 26244 w 71173"/>
                <a:gd name="connsiteY4" fmla="*/ 91083 h 91012"/>
                <a:gd name="connsiteX5" fmla="*/ 71378 w 71173"/>
                <a:gd name="connsiteY5" fmla="*/ 33425 h 91012"/>
                <a:gd name="connsiteX6" fmla="*/ 40876 w 71173"/>
                <a:gd name="connsiteY6" fmla="*/ 70 h 91012"/>
                <a:gd name="connsiteX7" fmla="*/ 15085 w 71173"/>
                <a:gd name="connsiteY7" fmla="*/ 20033 h 91012"/>
                <a:gd name="connsiteX8" fmla="*/ 20045 w 71173"/>
                <a:gd name="connsiteY8" fmla="*/ 24497 h 91012"/>
                <a:gd name="connsiteX9" fmla="*/ 26988 w 71173"/>
                <a:gd name="connsiteY9" fmla="*/ 17678 h 91012"/>
                <a:gd name="connsiteX10" fmla="*/ 22152 w 71173"/>
                <a:gd name="connsiteY10" fmla="*/ 12966 h 91012"/>
                <a:gd name="connsiteX11" fmla="*/ 40628 w 71173"/>
                <a:gd name="connsiteY11" fmla="*/ 3666 h 91012"/>
                <a:gd name="connsiteX12" fmla="*/ 60963 w 71173"/>
                <a:gd name="connsiteY12" fmla="*/ 27101 h 91012"/>
                <a:gd name="connsiteX13" fmla="*/ 57987 w 71173"/>
                <a:gd name="connsiteY13" fmla="*/ 46692 h 91012"/>
                <a:gd name="connsiteX14" fmla="*/ 57863 w 71173"/>
                <a:gd name="connsiteY14" fmla="*/ 46692 h 91012"/>
                <a:gd name="connsiteX15" fmla="*/ 26492 w 71173"/>
                <a:gd name="connsiteY15" fmla="*/ 87115 h 91012"/>
                <a:gd name="connsiteX16" fmla="*/ 10869 w 71173"/>
                <a:gd name="connsiteY16" fmla="*/ 72731 h 91012"/>
                <a:gd name="connsiteX17" fmla="*/ 15457 w 71173"/>
                <a:gd name="connsiteY17" fmla="*/ 52644 h 91012"/>
                <a:gd name="connsiteX18" fmla="*/ 39388 w 71173"/>
                <a:gd name="connsiteY18" fmla="*/ 35533 h 91012"/>
                <a:gd name="connsiteX19" fmla="*/ 55383 w 71173"/>
                <a:gd name="connsiteY19" fmla="*/ 52396 h 91012"/>
                <a:gd name="connsiteX20" fmla="*/ 26492 w 71173"/>
                <a:gd name="connsiteY20" fmla="*/ 87115 h 9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173" h="91012">
                  <a:moveTo>
                    <a:pt x="57863" y="46692"/>
                  </a:moveTo>
                  <a:cubicBezTo>
                    <a:pt x="56127" y="39501"/>
                    <a:pt x="50547" y="32061"/>
                    <a:pt x="38892" y="32061"/>
                  </a:cubicBezTo>
                  <a:cubicBezTo>
                    <a:pt x="21532" y="32061"/>
                    <a:pt x="7149" y="45080"/>
                    <a:pt x="2685" y="56240"/>
                  </a:cubicBezTo>
                  <a:cubicBezTo>
                    <a:pt x="1941" y="58348"/>
                    <a:pt x="205" y="63432"/>
                    <a:pt x="205" y="68392"/>
                  </a:cubicBezTo>
                  <a:cubicBezTo>
                    <a:pt x="205" y="76947"/>
                    <a:pt x="6901" y="91083"/>
                    <a:pt x="26244" y="91083"/>
                  </a:cubicBezTo>
                  <a:cubicBezTo>
                    <a:pt x="58359" y="91083"/>
                    <a:pt x="71378" y="51032"/>
                    <a:pt x="71378" y="33425"/>
                  </a:cubicBezTo>
                  <a:cubicBezTo>
                    <a:pt x="71378" y="12222"/>
                    <a:pt x="57491" y="70"/>
                    <a:pt x="40876" y="70"/>
                  </a:cubicBezTo>
                  <a:cubicBezTo>
                    <a:pt x="20665" y="70"/>
                    <a:pt x="15085" y="16190"/>
                    <a:pt x="15085" y="20033"/>
                  </a:cubicBezTo>
                  <a:cubicBezTo>
                    <a:pt x="15085" y="21025"/>
                    <a:pt x="15705" y="24497"/>
                    <a:pt x="20045" y="24497"/>
                  </a:cubicBezTo>
                  <a:cubicBezTo>
                    <a:pt x="24384" y="24497"/>
                    <a:pt x="26988" y="20653"/>
                    <a:pt x="26988" y="17678"/>
                  </a:cubicBezTo>
                  <a:cubicBezTo>
                    <a:pt x="26988" y="14330"/>
                    <a:pt x="24508" y="13214"/>
                    <a:pt x="22152" y="12966"/>
                  </a:cubicBezTo>
                  <a:cubicBezTo>
                    <a:pt x="28352" y="3666"/>
                    <a:pt x="38520" y="3666"/>
                    <a:pt x="40628" y="3666"/>
                  </a:cubicBezTo>
                  <a:cubicBezTo>
                    <a:pt x="49927" y="3666"/>
                    <a:pt x="60963" y="9494"/>
                    <a:pt x="60963" y="27101"/>
                  </a:cubicBezTo>
                  <a:cubicBezTo>
                    <a:pt x="60963" y="32433"/>
                    <a:pt x="60343" y="36773"/>
                    <a:pt x="57987" y="46692"/>
                  </a:cubicBezTo>
                  <a:lnTo>
                    <a:pt x="57863" y="46692"/>
                  </a:lnTo>
                  <a:close/>
                  <a:moveTo>
                    <a:pt x="26492" y="87115"/>
                  </a:moveTo>
                  <a:cubicBezTo>
                    <a:pt x="12481" y="87115"/>
                    <a:pt x="10869" y="76575"/>
                    <a:pt x="10869" y="72731"/>
                  </a:cubicBezTo>
                  <a:cubicBezTo>
                    <a:pt x="10869" y="67896"/>
                    <a:pt x="14217" y="55744"/>
                    <a:pt x="15457" y="52644"/>
                  </a:cubicBezTo>
                  <a:cubicBezTo>
                    <a:pt x="17689" y="46940"/>
                    <a:pt x="25376" y="35533"/>
                    <a:pt x="39388" y="35533"/>
                  </a:cubicBezTo>
                  <a:cubicBezTo>
                    <a:pt x="51415" y="35533"/>
                    <a:pt x="55383" y="44956"/>
                    <a:pt x="55383" y="52396"/>
                  </a:cubicBezTo>
                  <a:cubicBezTo>
                    <a:pt x="55383" y="60704"/>
                    <a:pt x="47323" y="87115"/>
                    <a:pt x="26492" y="87115"/>
                  </a:cubicBezTo>
                  <a:close/>
                </a:path>
              </a:pathLst>
            </a:custGeom>
            <a:solidFill>
              <a:srgbClr val="000000"/>
            </a:solidFill>
            <a:ln w="17732" cap="flat">
              <a:noFill/>
              <a:prstDash val="solid"/>
              <a:miter/>
            </a:ln>
          </p:spPr>
          <p:txBody>
            <a:bodyPr rtlCol="0" anchor="ctr"/>
            <a:lstStyle/>
            <a:p>
              <a:endParaRPr lang="zh-CN" altLang="en-US"/>
            </a:p>
          </p:txBody>
        </p:sp>
        <p:sp>
          <p:nvSpPr>
            <p:cNvPr id="16513" name="任意形状 16512">
              <a:extLst>
                <a:ext uri="{FF2B5EF4-FFF2-40B4-BE49-F238E27FC236}">
                  <a16:creationId xmlns:a16="http://schemas.microsoft.com/office/drawing/2014/main" id="{EC945601-0216-9ABE-7945-65C2D59BD244}"/>
                </a:ext>
              </a:extLst>
            </p:cNvPr>
            <p:cNvSpPr/>
            <p:nvPr>
              <p:custDataLst>
                <p:tags r:id="rId10"/>
              </p:custDataLst>
            </p:nvPr>
          </p:nvSpPr>
          <p:spPr>
            <a:xfrm>
              <a:off x="6281981" y="3677193"/>
              <a:ext cx="44106" cy="58986"/>
            </a:xfrm>
            <a:custGeom>
              <a:avLst/>
              <a:gdLst>
                <a:gd name="connsiteX0" fmla="*/ 44317 w 44106"/>
                <a:gd name="connsiteY0" fmla="*/ 41960 h 58986"/>
                <a:gd name="connsiteX1" fmla="*/ 40597 w 44106"/>
                <a:gd name="connsiteY1" fmla="*/ 41960 h 58986"/>
                <a:gd name="connsiteX2" fmla="*/ 38028 w 44106"/>
                <a:gd name="connsiteY2" fmla="*/ 50020 h 58986"/>
                <a:gd name="connsiteX3" fmla="*/ 28552 w 44106"/>
                <a:gd name="connsiteY3" fmla="*/ 50551 h 58986"/>
                <a:gd name="connsiteX4" fmla="*/ 11192 w 44106"/>
                <a:gd name="connsiteY4" fmla="*/ 50551 h 58986"/>
                <a:gd name="connsiteX5" fmla="*/ 28906 w 44106"/>
                <a:gd name="connsiteY5" fmla="*/ 37709 h 58986"/>
                <a:gd name="connsiteX6" fmla="*/ 44317 w 44106"/>
                <a:gd name="connsiteY6" fmla="*/ 17692 h 58986"/>
                <a:gd name="connsiteX7" fmla="*/ 20935 w 44106"/>
                <a:gd name="connsiteY7" fmla="*/ 67 h 58986"/>
                <a:gd name="connsiteX8" fmla="*/ 210 w 44106"/>
                <a:gd name="connsiteY8" fmla="*/ 15655 h 58986"/>
                <a:gd name="connsiteX9" fmla="*/ 5347 w 44106"/>
                <a:gd name="connsiteY9" fmla="*/ 21058 h 58986"/>
                <a:gd name="connsiteX10" fmla="*/ 10572 w 44106"/>
                <a:gd name="connsiteY10" fmla="*/ 15832 h 58986"/>
                <a:gd name="connsiteX11" fmla="*/ 5524 w 44106"/>
                <a:gd name="connsiteY11" fmla="*/ 10607 h 58986"/>
                <a:gd name="connsiteX12" fmla="*/ 19075 w 44106"/>
                <a:gd name="connsiteY12" fmla="*/ 3964 h 58986"/>
                <a:gd name="connsiteX13" fmla="*/ 34840 w 44106"/>
                <a:gd name="connsiteY13" fmla="*/ 17781 h 58986"/>
                <a:gd name="connsiteX14" fmla="*/ 22883 w 44106"/>
                <a:gd name="connsiteY14" fmla="*/ 36646 h 58986"/>
                <a:gd name="connsiteX15" fmla="*/ 1273 w 44106"/>
                <a:gd name="connsiteY15" fmla="*/ 54979 h 58986"/>
                <a:gd name="connsiteX16" fmla="*/ 210 w 44106"/>
                <a:gd name="connsiteY16" fmla="*/ 56396 h 58986"/>
                <a:gd name="connsiteX17" fmla="*/ 210 w 44106"/>
                <a:gd name="connsiteY17" fmla="*/ 59053 h 58986"/>
                <a:gd name="connsiteX18" fmla="*/ 41394 w 44106"/>
                <a:gd name="connsiteY18" fmla="*/ 59053 h 58986"/>
                <a:gd name="connsiteX19" fmla="*/ 44317 w 44106"/>
                <a:gd name="connsiteY19" fmla="*/ 41960 h 5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06" h="58986">
                  <a:moveTo>
                    <a:pt x="44317" y="41960"/>
                  </a:moveTo>
                  <a:lnTo>
                    <a:pt x="40597" y="41960"/>
                  </a:lnTo>
                  <a:cubicBezTo>
                    <a:pt x="40331" y="43643"/>
                    <a:pt x="39446" y="49134"/>
                    <a:pt x="38028" y="50020"/>
                  </a:cubicBezTo>
                  <a:cubicBezTo>
                    <a:pt x="37320" y="50551"/>
                    <a:pt x="29880" y="50551"/>
                    <a:pt x="28552" y="50551"/>
                  </a:cubicBezTo>
                  <a:lnTo>
                    <a:pt x="11192" y="50551"/>
                  </a:lnTo>
                  <a:cubicBezTo>
                    <a:pt x="17038" y="46211"/>
                    <a:pt x="23592" y="41251"/>
                    <a:pt x="28906" y="37709"/>
                  </a:cubicBezTo>
                  <a:cubicBezTo>
                    <a:pt x="36877" y="32217"/>
                    <a:pt x="44317" y="27080"/>
                    <a:pt x="44317" y="17692"/>
                  </a:cubicBezTo>
                  <a:cubicBezTo>
                    <a:pt x="44317" y="6356"/>
                    <a:pt x="33600" y="67"/>
                    <a:pt x="20935" y="67"/>
                  </a:cubicBezTo>
                  <a:cubicBezTo>
                    <a:pt x="8978" y="67"/>
                    <a:pt x="210" y="6976"/>
                    <a:pt x="210" y="15655"/>
                  </a:cubicBezTo>
                  <a:cubicBezTo>
                    <a:pt x="210" y="20261"/>
                    <a:pt x="4107" y="21058"/>
                    <a:pt x="5347" y="21058"/>
                  </a:cubicBezTo>
                  <a:cubicBezTo>
                    <a:pt x="7738" y="21058"/>
                    <a:pt x="10572" y="19464"/>
                    <a:pt x="10572" y="15832"/>
                  </a:cubicBezTo>
                  <a:cubicBezTo>
                    <a:pt x="10572" y="12644"/>
                    <a:pt x="8270" y="10873"/>
                    <a:pt x="5524" y="10607"/>
                  </a:cubicBezTo>
                  <a:cubicBezTo>
                    <a:pt x="8004" y="6621"/>
                    <a:pt x="13141" y="3964"/>
                    <a:pt x="19075" y="3964"/>
                  </a:cubicBezTo>
                  <a:cubicBezTo>
                    <a:pt x="27666" y="3964"/>
                    <a:pt x="34840" y="9101"/>
                    <a:pt x="34840" y="17781"/>
                  </a:cubicBezTo>
                  <a:cubicBezTo>
                    <a:pt x="34840" y="25221"/>
                    <a:pt x="29703" y="30889"/>
                    <a:pt x="22883" y="36646"/>
                  </a:cubicBezTo>
                  <a:lnTo>
                    <a:pt x="1273" y="54979"/>
                  </a:lnTo>
                  <a:cubicBezTo>
                    <a:pt x="387" y="55776"/>
                    <a:pt x="299" y="55776"/>
                    <a:pt x="210" y="56396"/>
                  </a:cubicBezTo>
                  <a:lnTo>
                    <a:pt x="210" y="59053"/>
                  </a:lnTo>
                  <a:lnTo>
                    <a:pt x="41394" y="59053"/>
                  </a:lnTo>
                  <a:lnTo>
                    <a:pt x="44317" y="41960"/>
                  </a:lnTo>
                  <a:close/>
                </a:path>
              </a:pathLst>
            </a:custGeom>
            <a:solidFill>
              <a:srgbClr val="000000"/>
            </a:solidFill>
            <a:ln w="17732" cap="flat">
              <a:noFill/>
              <a:prstDash val="solid"/>
              <a:miter/>
            </a:ln>
          </p:spPr>
          <p:txBody>
            <a:bodyPr rtlCol="0" anchor="ctr"/>
            <a:lstStyle/>
            <a:p>
              <a:endParaRPr lang="zh-CN" altLang="en-US"/>
            </a:p>
          </p:txBody>
        </p:sp>
        <p:sp>
          <p:nvSpPr>
            <p:cNvPr id="16514" name="任意形状 16513">
              <a:extLst>
                <a:ext uri="{FF2B5EF4-FFF2-40B4-BE49-F238E27FC236}">
                  <a16:creationId xmlns:a16="http://schemas.microsoft.com/office/drawing/2014/main" id="{E1859B53-641C-7CF7-552C-C3F408066DCF}"/>
                </a:ext>
              </a:extLst>
            </p:cNvPr>
            <p:cNvSpPr/>
            <p:nvPr>
              <p:custDataLst>
                <p:tags r:id="rId11"/>
              </p:custDataLst>
            </p:nvPr>
          </p:nvSpPr>
          <p:spPr>
            <a:xfrm>
              <a:off x="6348883" y="3734953"/>
              <a:ext cx="72041" cy="55921"/>
            </a:xfrm>
            <a:custGeom>
              <a:avLst/>
              <a:gdLst>
                <a:gd name="connsiteX0" fmla="*/ 46836 w 72041"/>
                <a:gd name="connsiteY0" fmla="*/ 34665 h 55921"/>
                <a:gd name="connsiteX1" fmla="*/ 44852 w 72041"/>
                <a:gd name="connsiteY1" fmla="*/ 41981 h 55921"/>
                <a:gd name="connsiteX2" fmla="*/ 29849 w 72041"/>
                <a:gd name="connsiteY2" fmla="*/ 52520 h 55921"/>
                <a:gd name="connsiteX3" fmla="*/ 21293 w 72041"/>
                <a:gd name="connsiteY3" fmla="*/ 42229 h 55921"/>
                <a:gd name="connsiteX4" fmla="*/ 28237 w 72041"/>
                <a:gd name="connsiteY4" fmla="*/ 17058 h 55921"/>
                <a:gd name="connsiteX5" fmla="*/ 29973 w 72041"/>
                <a:gd name="connsiteY5" fmla="*/ 10734 h 55921"/>
                <a:gd name="connsiteX6" fmla="*/ 18193 w 72041"/>
                <a:gd name="connsiteY6" fmla="*/ 70 h 55921"/>
                <a:gd name="connsiteX7" fmla="*/ 214 w 72041"/>
                <a:gd name="connsiteY7" fmla="*/ 19042 h 55921"/>
                <a:gd name="connsiteX8" fmla="*/ 2322 w 72041"/>
                <a:gd name="connsiteY8" fmla="*/ 20653 h 55921"/>
                <a:gd name="connsiteX9" fmla="*/ 4554 w 72041"/>
                <a:gd name="connsiteY9" fmla="*/ 18670 h 55921"/>
                <a:gd name="connsiteX10" fmla="*/ 17821 w 72041"/>
                <a:gd name="connsiteY10" fmla="*/ 3542 h 55921"/>
                <a:gd name="connsiteX11" fmla="*/ 20921 w 72041"/>
                <a:gd name="connsiteY11" fmla="*/ 7882 h 55921"/>
                <a:gd name="connsiteX12" fmla="*/ 18689 w 72041"/>
                <a:gd name="connsiteY12" fmla="*/ 16190 h 55921"/>
                <a:gd name="connsiteX13" fmla="*/ 11993 w 72041"/>
                <a:gd name="connsiteY13" fmla="*/ 40245 h 55921"/>
                <a:gd name="connsiteX14" fmla="*/ 16581 w 72041"/>
                <a:gd name="connsiteY14" fmla="*/ 52024 h 55921"/>
                <a:gd name="connsiteX15" fmla="*/ 29353 w 72041"/>
                <a:gd name="connsiteY15" fmla="*/ 55992 h 55921"/>
                <a:gd name="connsiteX16" fmla="*/ 45472 w 72041"/>
                <a:gd name="connsiteY16" fmla="*/ 47808 h 55921"/>
                <a:gd name="connsiteX17" fmla="*/ 57996 w 72041"/>
                <a:gd name="connsiteY17" fmla="*/ 55992 h 55921"/>
                <a:gd name="connsiteX18" fmla="*/ 67791 w 72041"/>
                <a:gd name="connsiteY18" fmla="*/ 49420 h 55921"/>
                <a:gd name="connsiteX19" fmla="*/ 72255 w 72041"/>
                <a:gd name="connsiteY19" fmla="*/ 37021 h 55921"/>
                <a:gd name="connsiteX20" fmla="*/ 70147 w 72041"/>
                <a:gd name="connsiteY20" fmla="*/ 35409 h 55921"/>
                <a:gd name="connsiteX21" fmla="*/ 67419 w 72041"/>
                <a:gd name="connsiteY21" fmla="*/ 39253 h 55921"/>
                <a:gd name="connsiteX22" fmla="*/ 58368 w 72041"/>
                <a:gd name="connsiteY22" fmla="*/ 52520 h 55921"/>
                <a:gd name="connsiteX23" fmla="*/ 54276 w 72041"/>
                <a:gd name="connsiteY23" fmla="*/ 46444 h 55921"/>
                <a:gd name="connsiteX24" fmla="*/ 56136 w 72041"/>
                <a:gd name="connsiteY24" fmla="*/ 36649 h 55921"/>
                <a:gd name="connsiteX25" fmla="*/ 58864 w 72041"/>
                <a:gd name="connsiteY25" fmla="*/ 25489 h 55921"/>
                <a:gd name="connsiteX26" fmla="*/ 61715 w 72041"/>
                <a:gd name="connsiteY26" fmla="*/ 14454 h 55921"/>
                <a:gd name="connsiteX27" fmla="*/ 63823 w 72041"/>
                <a:gd name="connsiteY27" fmla="*/ 5278 h 55921"/>
                <a:gd name="connsiteX28" fmla="*/ 59732 w 72041"/>
                <a:gd name="connsiteY28" fmla="*/ 1310 h 55921"/>
                <a:gd name="connsiteX29" fmla="*/ 53284 w 72041"/>
                <a:gd name="connsiteY29" fmla="*/ 8874 h 55921"/>
                <a:gd name="connsiteX30" fmla="*/ 46836 w 72041"/>
                <a:gd name="connsiteY30" fmla="*/ 34665 h 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2041" h="55921">
                  <a:moveTo>
                    <a:pt x="46836" y="34665"/>
                  </a:moveTo>
                  <a:cubicBezTo>
                    <a:pt x="46216" y="37145"/>
                    <a:pt x="45100" y="41857"/>
                    <a:pt x="44852" y="41981"/>
                  </a:cubicBezTo>
                  <a:cubicBezTo>
                    <a:pt x="42496" y="45824"/>
                    <a:pt x="37536" y="52520"/>
                    <a:pt x="29849" y="52520"/>
                  </a:cubicBezTo>
                  <a:cubicBezTo>
                    <a:pt x="21293" y="52520"/>
                    <a:pt x="21293" y="44461"/>
                    <a:pt x="21293" y="42229"/>
                  </a:cubicBezTo>
                  <a:cubicBezTo>
                    <a:pt x="21293" y="34913"/>
                    <a:pt x="24765" y="26109"/>
                    <a:pt x="28237" y="17058"/>
                  </a:cubicBezTo>
                  <a:cubicBezTo>
                    <a:pt x="29229" y="14578"/>
                    <a:pt x="29973" y="12718"/>
                    <a:pt x="29973" y="10734"/>
                  </a:cubicBezTo>
                  <a:cubicBezTo>
                    <a:pt x="29973" y="4286"/>
                    <a:pt x="24517" y="70"/>
                    <a:pt x="18193" y="70"/>
                  </a:cubicBezTo>
                  <a:cubicBezTo>
                    <a:pt x="5794" y="70"/>
                    <a:pt x="214" y="17058"/>
                    <a:pt x="214" y="19042"/>
                  </a:cubicBezTo>
                  <a:cubicBezTo>
                    <a:pt x="214" y="20653"/>
                    <a:pt x="1950" y="20653"/>
                    <a:pt x="2322" y="20653"/>
                  </a:cubicBezTo>
                  <a:cubicBezTo>
                    <a:pt x="4058" y="20653"/>
                    <a:pt x="4182" y="20033"/>
                    <a:pt x="4554" y="18670"/>
                  </a:cubicBezTo>
                  <a:cubicBezTo>
                    <a:pt x="7530" y="8502"/>
                    <a:pt x="12985" y="3542"/>
                    <a:pt x="17821" y="3542"/>
                  </a:cubicBezTo>
                  <a:cubicBezTo>
                    <a:pt x="19929" y="3542"/>
                    <a:pt x="20921" y="4906"/>
                    <a:pt x="20921" y="7882"/>
                  </a:cubicBezTo>
                  <a:cubicBezTo>
                    <a:pt x="20921" y="10734"/>
                    <a:pt x="19929" y="13338"/>
                    <a:pt x="18689" y="16190"/>
                  </a:cubicBezTo>
                  <a:cubicBezTo>
                    <a:pt x="11993" y="33301"/>
                    <a:pt x="11993" y="36897"/>
                    <a:pt x="11993" y="40245"/>
                  </a:cubicBezTo>
                  <a:cubicBezTo>
                    <a:pt x="11993" y="42353"/>
                    <a:pt x="11993" y="48056"/>
                    <a:pt x="16581" y="52024"/>
                  </a:cubicBezTo>
                  <a:cubicBezTo>
                    <a:pt x="20177" y="55000"/>
                    <a:pt x="25013" y="55992"/>
                    <a:pt x="29353" y="55992"/>
                  </a:cubicBezTo>
                  <a:cubicBezTo>
                    <a:pt x="37164" y="55992"/>
                    <a:pt x="41380" y="51776"/>
                    <a:pt x="45472" y="47808"/>
                  </a:cubicBezTo>
                  <a:cubicBezTo>
                    <a:pt x="48200" y="55744"/>
                    <a:pt x="56508" y="55992"/>
                    <a:pt x="57996" y="55992"/>
                  </a:cubicBezTo>
                  <a:cubicBezTo>
                    <a:pt x="62211" y="55992"/>
                    <a:pt x="65435" y="53512"/>
                    <a:pt x="67791" y="49420"/>
                  </a:cubicBezTo>
                  <a:cubicBezTo>
                    <a:pt x="70519" y="44584"/>
                    <a:pt x="72255" y="37393"/>
                    <a:pt x="72255" y="37021"/>
                  </a:cubicBezTo>
                  <a:cubicBezTo>
                    <a:pt x="72255" y="35409"/>
                    <a:pt x="70519" y="35409"/>
                    <a:pt x="70147" y="35409"/>
                  </a:cubicBezTo>
                  <a:cubicBezTo>
                    <a:pt x="68411" y="35409"/>
                    <a:pt x="68287" y="35905"/>
                    <a:pt x="67419" y="39253"/>
                  </a:cubicBezTo>
                  <a:cubicBezTo>
                    <a:pt x="65931" y="45080"/>
                    <a:pt x="63575" y="52520"/>
                    <a:pt x="58368" y="52520"/>
                  </a:cubicBezTo>
                  <a:cubicBezTo>
                    <a:pt x="55144" y="52520"/>
                    <a:pt x="54276" y="49668"/>
                    <a:pt x="54276" y="46444"/>
                  </a:cubicBezTo>
                  <a:cubicBezTo>
                    <a:pt x="54276" y="44337"/>
                    <a:pt x="55268" y="39873"/>
                    <a:pt x="56136" y="36649"/>
                  </a:cubicBezTo>
                  <a:cubicBezTo>
                    <a:pt x="57004" y="33301"/>
                    <a:pt x="58244" y="28217"/>
                    <a:pt x="58864" y="25489"/>
                  </a:cubicBezTo>
                  <a:lnTo>
                    <a:pt x="61715" y="14454"/>
                  </a:lnTo>
                  <a:cubicBezTo>
                    <a:pt x="62459" y="11354"/>
                    <a:pt x="63823" y="5898"/>
                    <a:pt x="63823" y="5278"/>
                  </a:cubicBezTo>
                  <a:cubicBezTo>
                    <a:pt x="63823" y="2798"/>
                    <a:pt x="61839" y="1310"/>
                    <a:pt x="59732" y="1310"/>
                  </a:cubicBezTo>
                  <a:cubicBezTo>
                    <a:pt x="55144" y="1310"/>
                    <a:pt x="54276" y="4906"/>
                    <a:pt x="53284" y="8874"/>
                  </a:cubicBezTo>
                  <a:lnTo>
                    <a:pt x="46836" y="34665"/>
                  </a:lnTo>
                  <a:close/>
                </a:path>
              </a:pathLst>
            </a:custGeom>
            <a:solidFill>
              <a:srgbClr val="000000"/>
            </a:solidFill>
            <a:ln w="17732" cap="flat">
              <a:noFill/>
              <a:prstDash val="solid"/>
              <a:miter/>
            </a:ln>
          </p:spPr>
          <p:txBody>
            <a:bodyPr rtlCol="0" anchor="ctr"/>
            <a:lstStyle/>
            <a:p>
              <a:endParaRPr lang="zh-CN" altLang="en-US"/>
            </a:p>
          </p:txBody>
        </p:sp>
        <p:sp>
          <p:nvSpPr>
            <p:cNvPr id="16515" name="任意形状 16514">
              <a:extLst>
                <a:ext uri="{FF2B5EF4-FFF2-40B4-BE49-F238E27FC236}">
                  <a16:creationId xmlns:a16="http://schemas.microsoft.com/office/drawing/2014/main" id="{8307DED1-7F55-014C-A354-9AD6CABEA7FB}"/>
                </a:ext>
              </a:extLst>
            </p:cNvPr>
            <p:cNvSpPr/>
            <p:nvPr>
              <p:custDataLst>
                <p:tags r:id="rId12"/>
              </p:custDataLst>
            </p:nvPr>
          </p:nvSpPr>
          <p:spPr>
            <a:xfrm>
              <a:off x="6190649" y="3811552"/>
              <a:ext cx="236156" cy="7085"/>
            </a:xfrm>
            <a:custGeom>
              <a:avLst/>
              <a:gdLst>
                <a:gd name="connsiteX0" fmla="*/ 0 w 236156"/>
                <a:gd name="connsiteY0" fmla="*/ 0 h 7085"/>
                <a:gd name="connsiteX1" fmla="*/ 236156 w 236156"/>
                <a:gd name="connsiteY1" fmla="*/ 0 h 7085"/>
                <a:gd name="connsiteX2" fmla="*/ 236156 w 236156"/>
                <a:gd name="connsiteY2" fmla="*/ 7085 h 7085"/>
                <a:gd name="connsiteX3" fmla="*/ 0 w 236156"/>
                <a:gd name="connsiteY3" fmla="*/ 7085 h 7085"/>
              </a:gdLst>
              <a:ahLst/>
              <a:cxnLst>
                <a:cxn ang="0">
                  <a:pos x="connsiteX0" y="connsiteY0"/>
                </a:cxn>
                <a:cxn ang="0">
                  <a:pos x="connsiteX1" y="connsiteY1"/>
                </a:cxn>
                <a:cxn ang="0">
                  <a:pos x="connsiteX2" y="connsiteY2"/>
                </a:cxn>
                <a:cxn ang="0">
                  <a:pos x="connsiteX3" y="connsiteY3"/>
                </a:cxn>
              </a:cxnLst>
              <a:rect l="l" t="t" r="r" b="b"/>
              <a:pathLst>
                <a:path w="236156" h="7085">
                  <a:moveTo>
                    <a:pt x="0" y="0"/>
                  </a:moveTo>
                  <a:lnTo>
                    <a:pt x="236156" y="0"/>
                  </a:lnTo>
                  <a:lnTo>
                    <a:pt x="236156" y="7085"/>
                  </a:lnTo>
                  <a:lnTo>
                    <a:pt x="0" y="7085"/>
                  </a:lnTo>
                  <a:close/>
                </a:path>
              </a:pathLst>
            </a:custGeom>
            <a:solidFill>
              <a:srgbClr val="000000"/>
            </a:solidFill>
            <a:ln w="17732" cap="flat">
              <a:noFill/>
              <a:prstDash val="solid"/>
              <a:miter/>
            </a:ln>
          </p:spPr>
          <p:txBody>
            <a:bodyPr rtlCol="0" anchor="ctr"/>
            <a:lstStyle/>
            <a:p>
              <a:endParaRPr lang="zh-CN" altLang="en-US"/>
            </a:p>
          </p:txBody>
        </p:sp>
        <p:sp>
          <p:nvSpPr>
            <p:cNvPr id="16516" name="任意形状 16515">
              <a:extLst>
                <a:ext uri="{FF2B5EF4-FFF2-40B4-BE49-F238E27FC236}">
                  <a16:creationId xmlns:a16="http://schemas.microsoft.com/office/drawing/2014/main" id="{31E11ACA-A253-D3B1-07F4-70CC92236DD4}"/>
                </a:ext>
              </a:extLst>
            </p:cNvPr>
            <p:cNvSpPr/>
            <p:nvPr>
              <p:custDataLst>
                <p:tags r:id="rId13"/>
              </p:custDataLst>
            </p:nvPr>
          </p:nvSpPr>
          <p:spPr>
            <a:xfrm>
              <a:off x="6199801" y="3831930"/>
              <a:ext cx="71173" cy="91012"/>
            </a:xfrm>
            <a:custGeom>
              <a:avLst/>
              <a:gdLst>
                <a:gd name="connsiteX0" fmla="*/ 57863 w 71173"/>
                <a:gd name="connsiteY0" fmla="*/ 46700 h 91012"/>
                <a:gd name="connsiteX1" fmla="*/ 38892 w 71173"/>
                <a:gd name="connsiteY1" fmla="*/ 32068 h 91012"/>
                <a:gd name="connsiteX2" fmla="*/ 2685 w 71173"/>
                <a:gd name="connsiteY2" fmla="*/ 56247 h 91012"/>
                <a:gd name="connsiteX3" fmla="*/ 205 w 71173"/>
                <a:gd name="connsiteY3" fmla="*/ 68399 h 91012"/>
                <a:gd name="connsiteX4" fmla="*/ 26244 w 71173"/>
                <a:gd name="connsiteY4" fmla="*/ 91090 h 91012"/>
                <a:gd name="connsiteX5" fmla="*/ 71379 w 71173"/>
                <a:gd name="connsiteY5" fmla="*/ 33432 h 91012"/>
                <a:gd name="connsiteX6" fmla="*/ 40876 w 71173"/>
                <a:gd name="connsiteY6" fmla="*/ 78 h 91012"/>
                <a:gd name="connsiteX7" fmla="*/ 15085 w 71173"/>
                <a:gd name="connsiteY7" fmla="*/ 20041 h 91012"/>
                <a:gd name="connsiteX8" fmla="*/ 20045 w 71173"/>
                <a:gd name="connsiteY8" fmla="*/ 24505 h 91012"/>
                <a:gd name="connsiteX9" fmla="*/ 26988 w 71173"/>
                <a:gd name="connsiteY9" fmla="*/ 17685 h 91012"/>
                <a:gd name="connsiteX10" fmla="*/ 22153 w 71173"/>
                <a:gd name="connsiteY10" fmla="*/ 12973 h 91012"/>
                <a:gd name="connsiteX11" fmla="*/ 40628 w 71173"/>
                <a:gd name="connsiteY11" fmla="*/ 3674 h 91012"/>
                <a:gd name="connsiteX12" fmla="*/ 60963 w 71173"/>
                <a:gd name="connsiteY12" fmla="*/ 27109 h 91012"/>
                <a:gd name="connsiteX13" fmla="*/ 57987 w 71173"/>
                <a:gd name="connsiteY13" fmla="*/ 46700 h 91012"/>
                <a:gd name="connsiteX14" fmla="*/ 57863 w 71173"/>
                <a:gd name="connsiteY14" fmla="*/ 46700 h 91012"/>
                <a:gd name="connsiteX15" fmla="*/ 26492 w 71173"/>
                <a:gd name="connsiteY15" fmla="*/ 87122 h 91012"/>
                <a:gd name="connsiteX16" fmla="*/ 10869 w 71173"/>
                <a:gd name="connsiteY16" fmla="*/ 72739 h 91012"/>
                <a:gd name="connsiteX17" fmla="*/ 15457 w 71173"/>
                <a:gd name="connsiteY17" fmla="*/ 52652 h 91012"/>
                <a:gd name="connsiteX18" fmla="*/ 39388 w 71173"/>
                <a:gd name="connsiteY18" fmla="*/ 35540 h 91012"/>
                <a:gd name="connsiteX19" fmla="*/ 55383 w 71173"/>
                <a:gd name="connsiteY19" fmla="*/ 52404 h 91012"/>
                <a:gd name="connsiteX20" fmla="*/ 26492 w 71173"/>
                <a:gd name="connsiteY20" fmla="*/ 87122 h 9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173" h="91012">
                  <a:moveTo>
                    <a:pt x="57863" y="46700"/>
                  </a:moveTo>
                  <a:cubicBezTo>
                    <a:pt x="56127" y="39508"/>
                    <a:pt x="50547" y="32068"/>
                    <a:pt x="38892" y="32068"/>
                  </a:cubicBezTo>
                  <a:cubicBezTo>
                    <a:pt x="21533" y="32068"/>
                    <a:pt x="7149" y="45088"/>
                    <a:pt x="2685" y="56247"/>
                  </a:cubicBezTo>
                  <a:cubicBezTo>
                    <a:pt x="1941" y="58355"/>
                    <a:pt x="205" y="63439"/>
                    <a:pt x="205" y="68399"/>
                  </a:cubicBezTo>
                  <a:cubicBezTo>
                    <a:pt x="205" y="76955"/>
                    <a:pt x="6901" y="91090"/>
                    <a:pt x="26244" y="91090"/>
                  </a:cubicBezTo>
                  <a:cubicBezTo>
                    <a:pt x="58359" y="91090"/>
                    <a:pt x="71379" y="51040"/>
                    <a:pt x="71379" y="33432"/>
                  </a:cubicBezTo>
                  <a:cubicBezTo>
                    <a:pt x="71379" y="12229"/>
                    <a:pt x="57491" y="78"/>
                    <a:pt x="40876" y="78"/>
                  </a:cubicBezTo>
                  <a:cubicBezTo>
                    <a:pt x="20665" y="78"/>
                    <a:pt x="15085" y="16197"/>
                    <a:pt x="15085" y="20041"/>
                  </a:cubicBezTo>
                  <a:cubicBezTo>
                    <a:pt x="15085" y="21033"/>
                    <a:pt x="15705" y="24505"/>
                    <a:pt x="20045" y="24505"/>
                  </a:cubicBezTo>
                  <a:cubicBezTo>
                    <a:pt x="24384" y="24505"/>
                    <a:pt x="26988" y="20661"/>
                    <a:pt x="26988" y="17685"/>
                  </a:cubicBezTo>
                  <a:cubicBezTo>
                    <a:pt x="26988" y="14337"/>
                    <a:pt x="24508" y="13221"/>
                    <a:pt x="22153" y="12973"/>
                  </a:cubicBezTo>
                  <a:cubicBezTo>
                    <a:pt x="28352" y="3674"/>
                    <a:pt x="38520" y="3674"/>
                    <a:pt x="40628" y="3674"/>
                  </a:cubicBezTo>
                  <a:cubicBezTo>
                    <a:pt x="49927" y="3674"/>
                    <a:pt x="60963" y="9501"/>
                    <a:pt x="60963" y="27109"/>
                  </a:cubicBezTo>
                  <a:cubicBezTo>
                    <a:pt x="60963" y="32440"/>
                    <a:pt x="60343" y="36780"/>
                    <a:pt x="57987" y="46700"/>
                  </a:cubicBezTo>
                  <a:lnTo>
                    <a:pt x="57863" y="46700"/>
                  </a:lnTo>
                  <a:close/>
                  <a:moveTo>
                    <a:pt x="26492" y="87122"/>
                  </a:moveTo>
                  <a:cubicBezTo>
                    <a:pt x="12481" y="87122"/>
                    <a:pt x="10869" y="76583"/>
                    <a:pt x="10869" y="72739"/>
                  </a:cubicBezTo>
                  <a:cubicBezTo>
                    <a:pt x="10869" y="67903"/>
                    <a:pt x="14217" y="55751"/>
                    <a:pt x="15457" y="52652"/>
                  </a:cubicBezTo>
                  <a:cubicBezTo>
                    <a:pt x="17689" y="46948"/>
                    <a:pt x="25376" y="35540"/>
                    <a:pt x="39388" y="35540"/>
                  </a:cubicBezTo>
                  <a:cubicBezTo>
                    <a:pt x="51415" y="35540"/>
                    <a:pt x="55383" y="44964"/>
                    <a:pt x="55383" y="52404"/>
                  </a:cubicBezTo>
                  <a:cubicBezTo>
                    <a:pt x="55383" y="60711"/>
                    <a:pt x="47324" y="87122"/>
                    <a:pt x="26492" y="87122"/>
                  </a:cubicBezTo>
                  <a:close/>
                </a:path>
              </a:pathLst>
            </a:custGeom>
            <a:solidFill>
              <a:srgbClr val="000000"/>
            </a:solidFill>
            <a:ln w="17732" cap="flat">
              <a:noFill/>
              <a:prstDash val="solid"/>
              <a:miter/>
            </a:ln>
          </p:spPr>
          <p:txBody>
            <a:bodyPr rtlCol="0" anchor="ctr"/>
            <a:lstStyle/>
            <a:p>
              <a:endParaRPr lang="zh-CN" altLang="en-US"/>
            </a:p>
          </p:txBody>
        </p:sp>
        <p:sp>
          <p:nvSpPr>
            <p:cNvPr id="16517" name="任意形状 16516">
              <a:extLst>
                <a:ext uri="{FF2B5EF4-FFF2-40B4-BE49-F238E27FC236}">
                  <a16:creationId xmlns:a16="http://schemas.microsoft.com/office/drawing/2014/main" id="{794F70FD-A068-C5F4-3DFD-D894121FADCB}"/>
                </a:ext>
              </a:extLst>
            </p:cNvPr>
            <p:cNvSpPr/>
            <p:nvPr>
              <p:custDataLst>
                <p:tags r:id="rId14"/>
              </p:custDataLst>
            </p:nvPr>
          </p:nvSpPr>
          <p:spPr>
            <a:xfrm>
              <a:off x="6281586" y="3865780"/>
              <a:ext cx="66337" cy="55921"/>
            </a:xfrm>
            <a:custGeom>
              <a:avLst/>
              <a:gdLst>
                <a:gd name="connsiteX0" fmla="*/ 25133 w 66337"/>
                <a:gd name="connsiteY0" fmla="*/ 41616 h 55921"/>
                <a:gd name="connsiteX1" fmla="*/ 13478 w 66337"/>
                <a:gd name="connsiteY1" fmla="*/ 52528 h 55921"/>
                <a:gd name="connsiteX2" fmla="*/ 6782 w 66337"/>
                <a:gd name="connsiteY2" fmla="*/ 50792 h 55921"/>
                <a:gd name="connsiteX3" fmla="*/ 12238 w 66337"/>
                <a:gd name="connsiteY3" fmla="*/ 43972 h 55921"/>
                <a:gd name="connsiteX4" fmla="*/ 7278 w 66337"/>
                <a:gd name="connsiteY4" fmla="*/ 39384 h 55921"/>
                <a:gd name="connsiteX5" fmla="*/ 210 w 66337"/>
                <a:gd name="connsiteY5" fmla="*/ 46948 h 55921"/>
                <a:gd name="connsiteX6" fmla="*/ 13230 w 66337"/>
                <a:gd name="connsiteY6" fmla="*/ 55999 h 55921"/>
                <a:gd name="connsiteX7" fmla="*/ 27117 w 66337"/>
                <a:gd name="connsiteY7" fmla="*/ 47196 h 55921"/>
                <a:gd name="connsiteX8" fmla="*/ 41872 w 66337"/>
                <a:gd name="connsiteY8" fmla="*/ 55999 h 55921"/>
                <a:gd name="connsiteX9" fmla="*/ 63696 w 66337"/>
                <a:gd name="connsiteY9" fmla="*/ 37028 h 55921"/>
                <a:gd name="connsiteX10" fmla="*/ 61712 w 66337"/>
                <a:gd name="connsiteY10" fmla="*/ 35416 h 55921"/>
                <a:gd name="connsiteX11" fmla="*/ 59356 w 66337"/>
                <a:gd name="connsiteY11" fmla="*/ 37524 h 55921"/>
                <a:gd name="connsiteX12" fmla="*/ 42368 w 66337"/>
                <a:gd name="connsiteY12" fmla="*/ 52528 h 55921"/>
                <a:gd name="connsiteX13" fmla="*/ 34805 w 66337"/>
                <a:gd name="connsiteY13" fmla="*/ 44468 h 55921"/>
                <a:gd name="connsiteX14" fmla="*/ 41252 w 66337"/>
                <a:gd name="connsiteY14" fmla="*/ 16197 h 55921"/>
                <a:gd name="connsiteX15" fmla="*/ 53404 w 66337"/>
                <a:gd name="connsiteY15" fmla="*/ 3550 h 55921"/>
                <a:gd name="connsiteX16" fmla="*/ 60100 w 66337"/>
                <a:gd name="connsiteY16" fmla="*/ 5285 h 55921"/>
                <a:gd name="connsiteX17" fmla="*/ 54644 w 66337"/>
                <a:gd name="connsiteY17" fmla="*/ 12105 h 55921"/>
                <a:gd name="connsiteX18" fmla="*/ 59604 w 66337"/>
                <a:gd name="connsiteY18" fmla="*/ 16693 h 55921"/>
                <a:gd name="connsiteX19" fmla="*/ 66547 w 66337"/>
                <a:gd name="connsiteY19" fmla="*/ 9129 h 55921"/>
                <a:gd name="connsiteX20" fmla="*/ 53652 w 66337"/>
                <a:gd name="connsiteY20" fmla="*/ 78 h 55921"/>
                <a:gd name="connsiteX21" fmla="*/ 39765 w 66337"/>
                <a:gd name="connsiteY21" fmla="*/ 8881 h 55921"/>
                <a:gd name="connsiteX22" fmla="*/ 24885 w 66337"/>
                <a:gd name="connsiteY22" fmla="*/ 78 h 55921"/>
                <a:gd name="connsiteX23" fmla="*/ 3062 w 66337"/>
                <a:gd name="connsiteY23" fmla="*/ 19049 h 55921"/>
                <a:gd name="connsiteX24" fmla="*/ 5170 w 66337"/>
                <a:gd name="connsiteY24" fmla="*/ 20661 h 55921"/>
                <a:gd name="connsiteX25" fmla="*/ 7526 w 66337"/>
                <a:gd name="connsiteY25" fmla="*/ 18553 h 55921"/>
                <a:gd name="connsiteX26" fmla="*/ 24513 w 66337"/>
                <a:gd name="connsiteY26" fmla="*/ 3550 h 55921"/>
                <a:gd name="connsiteX27" fmla="*/ 31953 w 66337"/>
                <a:gd name="connsiteY27" fmla="*/ 11733 h 55921"/>
                <a:gd name="connsiteX28" fmla="*/ 29349 w 66337"/>
                <a:gd name="connsiteY28" fmla="*/ 24629 h 55921"/>
                <a:gd name="connsiteX29" fmla="*/ 25133 w 66337"/>
                <a:gd name="connsiteY29" fmla="*/ 41616 h 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337" h="55921">
                  <a:moveTo>
                    <a:pt x="25133" y="41616"/>
                  </a:moveTo>
                  <a:cubicBezTo>
                    <a:pt x="23893" y="45832"/>
                    <a:pt x="19801" y="52528"/>
                    <a:pt x="13478" y="52528"/>
                  </a:cubicBezTo>
                  <a:cubicBezTo>
                    <a:pt x="13106" y="52528"/>
                    <a:pt x="9386" y="52528"/>
                    <a:pt x="6782" y="50792"/>
                  </a:cubicBezTo>
                  <a:cubicBezTo>
                    <a:pt x="11866" y="49180"/>
                    <a:pt x="12238" y="44716"/>
                    <a:pt x="12238" y="43972"/>
                  </a:cubicBezTo>
                  <a:cubicBezTo>
                    <a:pt x="12238" y="41244"/>
                    <a:pt x="10130" y="39384"/>
                    <a:pt x="7278" y="39384"/>
                  </a:cubicBezTo>
                  <a:cubicBezTo>
                    <a:pt x="3806" y="39384"/>
                    <a:pt x="210" y="42360"/>
                    <a:pt x="210" y="46948"/>
                  </a:cubicBezTo>
                  <a:cubicBezTo>
                    <a:pt x="210" y="53148"/>
                    <a:pt x="7154" y="55999"/>
                    <a:pt x="13230" y="55999"/>
                  </a:cubicBezTo>
                  <a:cubicBezTo>
                    <a:pt x="18933" y="55999"/>
                    <a:pt x="24017" y="52404"/>
                    <a:pt x="27117" y="47196"/>
                  </a:cubicBezTo>
                  <a:cubicBezTo>
                    <a:pt x="30093" y="53767"/>
                    <a:pt x="36913" y="55999"/>
                    <a:pt x="41872" y="55999"/>
                  </a:cubicBezTo>
                  <a:cubicBezTo>
                    <a:pt x="56132" y="55999"/>
                    <a:pt x="63696" y="40500"/>
                    <a:pt x="63696" y="37028"/>
                  </a:cubicBezTo>
                  <a:cubicBezTo>
                    <a:pt x="63696" y="35416"/>
                    <a:pt x="62084" y="35416"/>
                    <a:pt x="61712" y="35416"/>
                  </a:cubicBezTo>
                  <a:cubicBezTo>
                    <a:pt x="59976" y="35416"/>
                    <a:pt x="59852" y="36036"/>
                    <a:pt x="59356" y="37524"/>
                  </a:cubicBezTo>
                  <a:cubicBezTo>
                    <a:pt x="56752" y="46080"/>
                    <a:pt x="49312" y="52528"/>
                    <a:pt x="42368" y="52528"/>
                  </a:cubicBezTo>
                  <a:cubicBezTo>
                    <a:pt x="37409" y="52528"/>
                    <a:pt x="34805" y="49180"/>
                    <a:pt x="34805" y="44468"/>
                  </a:cubicBezTo>
                  <a:cubicBezTo>
                    <a:pt x="34805" y="41244"/>
                    <a:pt x="37781" y="29960"/>
                    <a:pt x="41252" y="16197"/>
                  </a:cubicBezTo>
                  <a:cubicBezTo>
                    <a:pt x="43732" y="6649"/>
                    <a:pt x="49312" y="3550"/>
                    <a:pt x="53404" y="3550"/>
                  </a:cubicBezTo>
                  <a:cubicBezTo>
                    <a:pt x="53652" y="3550"/>
                    <a:pt x="57496" y="3550"/>
                    <a:pt x="60100" y="5285"/>
                  </a:cubicBezTo>
                  <a:cubicBezTo>
                    <a:pt x="56132" y="6401"/>
                    <a:pt x="54644" y="9873"/>
                    <a:pt x="54644" y="12105"/>
                  </a:cubicBezTo>
                  <a:cubicBezTo>
                    <a:pt x="54644" y="14833"/>
                    <a:pt x="56752" y="16693"/>
                    <a:pt x="59604" y="16693"/>
                  </a:cubicBezTo>
                  <a:cubicBezTo>
                    <a:pt x="62456" y="16693"/>
                    <a:pt x="66547" y="14337"/>
                    <a:pt x="66547" y="9129"/>
                  </a:cubicBezTo>
                  <a:cubicBezTo>
                    <a:pt x="66547" y="2186"/>
                    <a:pt x="58612" y="78"/>
                    <a:pt x="53652" y="78"/>
                  </a:cubicBezTo>
                  <a:cubicBezTo>
                    <a:pt x="47452" y="78"/>
                    <a:pt x="42492" y="4169"/>
                    <a:pt x="39765" y="8881"/>
                  </a:cubicBezTo>
                  <a:cubicBezTo>
                    <a:pt x="37533" y="3797"/>
                    <a:pt x="31829" y="78"/>
                    <a:pt x="24885" y="78"/>
                  </a:cubicBezTo>
                  <a:cubicBezTo>
                    <a:pt x="10998" y="78"/>
                    <a:pt x="3062" y="15329"/>
                    <a:pt x="3062" y="19049"/>
                  </a:cubicBezTo>
                  <a:cubicBezTo>
                    <a:pt x="3062" y="20661"/>
                    <a:pt x="4798" y="20661"/>
                    <a:pt x="5170" y="20661"/>
                  </a:cubicBezTo>
                  <a:cubicBezTo>
                    <a:pt x="6782" y="20661"/>
                    <a:pt x="6906" y="20165"/>
                    <a:pt x="7526" y="18553"/>
                  </a:cubicBezTo>
                  <a:cubicBezTo>
                    <a:pt x="10626" y="8881"/>
                    <a:pt x="18437" y="3550"/>
                    <a:pt x="24513" y="3550"/>
                  </a:cubicBezTo>
                  <a:cubicBezTo>
                    <a:pt x="28605" y="3550"/>
                    <a:pt x="31953" y="5781"/>
                    <a:pt x="31953" y="11733"/>
                  </a:cubicBezTo>
                  <a:cubicBezTo>
                    <a:pt x="31953" y="14213"/>
                    <a:pt x="30465" y="20413"/>
                    <a:pt x="29349" y="24629"/>
                  </a:cubicBezTo>
                  <a:lnTo>
                    <a:pt x="25133" y="41616"/>
                  </a:lnTo>
                  <a:close/>
                </a:path>
              </a:pathLst>
            </a:custGeom>
            <a:solidFill>
              <a:srgbClr val="000000"/>
            </a:solidFill>
            <a:ln w="17732" cap="flat">
              <a:noFill/>
              <a:prstDash val="solid"/>
              <a:miter/>
            </a:ln>
          </p:spPr>
          <p:txBody>
            <a:bodyPr rtlCol="0" anchor="ctr"/>
            <a:lstStyle/>
            <a:p>
              <a:endParaRPr lang="zh-CN" altLang="en-US"/>
            </a:p>
          </p:txBody>
        </p:sp>
        <p:sp>
          <p:nvSpPr>
            <p:cNvPr id="16518" name="任意形状 16517">
              <a:extLst>
                <a:ext uri="{FF2B5EF4-FFF2-40B4-BE49-F238E27FC236}">
                  <a16:creationId xmlns:a16="http://schemas.microsoft.com/office/drawing/2014/main" id="{0E83F788-A841-2C4F-277B-D934D0506065}"/>
                </a:ext>
              </a:extLst>
            </p:cNvPr>
            <p:cNvSpPr/>
            <p:nvPr>
              <p:custDataLst>
                <p:tags r:id="rId15"/>
              </p:custDataLst>
            </p:nvPr>
          </p:nvSpPr>
          <p:spPr>
            <a:xfrm>
              <a:off x="6364020" y="3826049"/>
              <a:ext cx="44106" cy="58986"/>
            </a:xfrm>
            <a:custGeom>
              <a:avLst/>
              <a:gdLst>
                <a:gd name="connsiteX0" fmla="*/ 44321 w 44106"/>
                <a:gd name="connsiteY0" fmla="*/ 41968 h 58986"/>
                <a:gd name="connsiteX1" fmla="*/ 40602 w 44106"/>
                <a:gd name="connsiteY1" fmla="*/ 41968 h 58986"/>
                <a:gd name="connsiteX2" fmla="*/ 38033 w 44106"/>
                <a:gd name="connsiteY2" fmla="*/ 50028 h 58986"/>
                <a:gd name="connsiteX3" fmla="*/ 28556 w 44106"/>
                <a:gd name="connsiteY3" fmla="*/ 50559 h 58986"/>
                <a:gd name="connsiteX4" fmla="*/ 11197 w 44106"/>
                <a:gd name="connsiteY4" fmla="*/ 50559 h 58986"/>
                <a:gd name="connsiteX5" fmla="*/ 28911 w 44106"/>
                <a:gd name="connsiteY5" fmla="*/ 37717 h 58986"/>
                <a:gd name="connsiteX6" fmla="*/ 44321 w 44106"/>
                <a:gd name="connsiteY6" fmla="*/ 17701 h 58986"/>
                <a:gd name="connsiteX7" fmla="*/ 20940 w 44106"/>
                <a:gd name="connsiteY7" fmla="*/ 76 h 58986"/>
                <a:gd name="connsiteX8" fmla="*/ 215 w 44106"/>
                <a:gd name="connsiteY8" fmla="*/ 15664 h 58986"/>
                <a:gd name="connsiteX9" fmla="*/ 5352 w 44106"/>
                <a:gd name="connsiteY9" fmla="*/ 21066 h 58986"/>
                <a:gd name="connsiteX10" fmla="*/ 10577 w 44106"/>
                <a:gd name="connsiteY10" fmla="*/ 15841 h 58986"/>
                <a:gd name="connsiteX11" fmla="*/ 5529 w 44106"/>
                <a:gd name="connsiteY11" fmla="*/ 10615 h 58986"/>
                <a:gd name="connsiteX12" fmla="*/ 19080 w 44106"/>
                <a:gd name="connsiteY12" fmla="*/ 3973 h 58986"/>
                <a:gd name="connsiteX13" fmla="*/ 34845 w 44106"/>
                <a:gd name="connsiteY13" fmla="*/ 17789 h 58986"/>
                <a:gd name="connsiteX14" fmla="*/ 22888 w 44106"/>
                <a:gd name="connsiteY14" fmla="*/ 36654 h 58986"/>
                <a:gd name="connsiteX15" fmla="*/ 1277 w 44106"/>
                <a:gd name="connsiteY15" fmla="*/ 54988 h 58986"/>
                <a:gd name="connsiteX16" fmla="*/ 215 w 44106"/>
                <a:gd name="connsiteY16" fmla="*/ 56405 h 58986"/>
                <a:gd name="connsiteX17" fmla="*/ 215 w 44106"/>
                <a:gd name="connsiteY17" fmla="*/ 59062 h 58986"/>
                <a:gd name="connsiteX18" fmla="*/ 41399 w 44106"/>
                <a:gd name="connsiteY18" fmla="*/ 59062 h 58986"/>
                <a:gd name="connsiteX19" fmla="*/ 44321 w 44106"/>
                <a:gd name="connsiteY19" fmla="*/ 41968 h 5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06" h="58986">
                  <a:moveTo>
                    <a:pt x="44321" y="41968"/>
                  </a:moveTo>
                  <a:lnTo>
                    <a:pt x="40602" y="41968"/>
                  </a:lnTo>
                  <a:cubicBezTo>
                    <a:pt x="40336" y="43651"/>
                    <a:pt x="39450" y="49142"/>
                    <a:pt x="38033" y="50028"/>
                  </a:cubicBezTo>
                  <a:cubicBezTo>
                    <a:pt x="37325" y="50559"/>
                    <a:pt x="29885" y="50559"/>
                    <a:pt x="28556" y="50559"/>
                  </a:cubicBezTo>
                  <a:lnTo>
                    <a:pt x="11197" y="50559"/>
                  </a:lnTo>
                  <a:cubicBezTo>
                    <a:pt x="17043" y="46220"/>
                    <a:pt x="23597" y="41260"/>
                    <a:pt x="28911" y="37717"/>
                  </a:cubicBezTo>
                  <a:cubicBezTo>
                    <a:pt x="36882" y="32226"/>
                    <a:pt x="44321" y="27089"/>
                    <a:pt x="44321" y="17701"/>
                  </a:cubicBezTo>
                  <a:cubicBezTo>
                    <a:pt x="44321" y="6364"/>
                    <a:pt x="33605" y="76"/>
                    <a:pt x="20940" y="76"/>
                  </a:cubicBezTo>
                  <a:cubicBezTo>
                    <a:pt x="8983" y="76"/>
                    <a:pt x="215" y="6984"/>
                    <a:pt x="215" y="15664"/>
                  </a:cubicBezTo>
                  <a:cubicBezTo>
                    <a:pt x="215" y="20269"/>
                    <a:pt x="4112" y="21066"/>
                    <a:pt x="5352" y="21066"/>
                  </a:cubicBezTo>
                  <a:cubicBezTo>
                    <a:pt x="7743" y="21066"/>
                    <a:pt x="10577" y="19472"/>
                    <a:pt x="10577" y="15841"/>
                  </a:cubicBezTo>
                  <a:cubicBezTo>
                    <a:pt x="10577" y="12652"/>
                    <a:pt x="8274" y="10881"/>
                    <a:pt x="5529" y="10615"/>
                  </a:cubicBezTo>
                  <a:cubicBezTo>
                    <a:pt x="8009" y="6630"/>
                    <a:pt x="13146" y="3973"/>
                    <a:pt x="19080" y="3973"/>
                  </a:cubicBezTo>
                  <a:cubicBezTo>
                    <a:pt x="27671" y="3973"/>
                    <a:pt x="34845" y="9110"/>
                    <a:pt x="34845" y="17789"/>
                  </a:cubicBezTo>
                  <a:cubicBezTo>
                    <a:pt x="34845" y="25229"/>
                    <a:pt x="29708" y="30897"/>
                    <a:pt x="22888" y="36654"/>
                  </a:cubicBezTo>
                  <a:lnTo>
                    <a:pt x="1277" y="54988"/>
                  </a:lnTo>
                  <a:cubicBezTo>
                    <a:pt x="392" y="55785"/>
                    <a:pt x="303" y="55785"/>
                    <a:pt x="215" y="56405"/>
                  </a:cubicBezTo>
                  <a:lnTo>
                    <a:pt x="215" y="59062"/>
                  </a:lnTo>
                  <a:lnTo>
                    <a:pt x="41399" y="59062"/>
                  </a:lnTo>
                  <a:lnTo>
                    <a:pt x="44321" y="41968"/>
                  </a:lnTo>
                  <a:close/>
                </a:path>
              </a:pathLst>
            </a:custGeom>
            <a:solidFill>
              <a:srgbClr val="000000"/>
            </a:solidFill>
            <a:ln w="17732" cap="flat">
              <a:noFill/>
              <a:prstDash val="solid"/>
              <a:miter/>
            </a:ln>
          </p:spPr>
          <p:txBody>
            <a:bodyPr rtlCol="0" anchor="ctr"/>
            <a:lstStyle/>
            <a:p>
              <a:endParaRPr lang="zh-CN" altLang="en-US"/>
            </a:p>
          </p:txBody>
        </p:sp>
        <p:sp>
          <p:nvSpPr>
            <p:cNvPr id="16519" name="任意形状 16518">
              <a:extLst>
                <a:ext uri="{FF2B5EF4-FFF2-40B4-BE49-F238E27FC236}">
                  <a16:creationId xmlns:a16="http://schemas.microsoft.com/office/drawing/2014/main" id="{49468AD1-8A05-604E-1364-340DF51C311C}"/>
                </a:ext>
              </a:extLst>
            </p:cNvPr>
            <p:cNvSpPr/>
            <p:nvPr>
              <p:custDataLst>
                <p:tags r:id="rId16"/>
              </p:custDataLst>
            </p:nvPr>
          </p:nvSpPr>
          <p:spPr>
            <a:xfrm>
              <a:off x="6502126" y="3811552"/>
              <a:ext cx="108229" cy="7085"/>
            </a:xfrm>
            <a:custGeom>
              <a:avLst/>
              <a:gdLst>
                <a:gd name="connsiteX0" fmla="*/ 102252 w 108229"/>
                <a:gd name="connsiteY0" fmla="*/ 7160 h 7085"/>
                <a:gd name="connsiteX1" fmla="*/ 108452 w 108229"/>
                <a:gd name="connsiteY1" fmla="*/ 3617 h 7085"/>
                <a:gd name="connsiteX2" fmla="*/ 102252 w 108229"/>
                <a:gd name="connsiteY2" fmla="*/ 74 h 7085"/>
                <a:gd name="connsiteX3" fmla="*/ 6422 w 108229"/>
                <a:gd name="connsiteY3" fmla="*/ 74 h 7085"/>
                <a:gd name="connsiteX4" fmla="*/ 222 w 108229"/>
                <a:gd name="connsiteY4" fmla="*/ 3617 h 7085"/>
                <a:gd name="connsiteX5" fmla="*/ 6422 w 108229"/>
                <a:gd name="connsiteY5" fmla="*/ 7160 h 7085"/>
                <a:gd name="connsiteX6" fmla="*/ 102252 w 108229"/>
                <a:gd name="connsiteY6" fmla="*/ 7160 h 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29" h="7085">
                  <a:moveTo>
                    <a:pt x="102252" y="7160"/>
                  </a:moveTo>
                  <a:cubicBezTo>
                    <a:pt x="105264" y="7160"/>
                    <a:pt x="108452" y="7160"/>
                    <a:pt x="108452" y="3617"/>
                  </a:cubicBezTo>
                  <a:cubicBezTo>
                    <a:pt x="108452" y="74"/>
                    <a:pt x="105264" y="74"/>
                    <a:pt x="102252" y="74"/>
                  </a:cubicBezTo>
                  <a:lnTo>
                    <a:pt x="6422" y="74"/>
                  </a:lnTo>
                  <a:cubicBezTo>
                    <a:pt x="3410" y="74"/>
                    <a:pt x="222" y="74"/>
                    <a:pt x="222" y="3617"/>
                  </a:cubicBezTo>
                  <a:cubicBezTo>
                    <a:pt x="222" y="7160"/>
                    <a:pt x="3410" y="7160"/>
                    <a:pt x="6422" y="7160"/>
                  </a:cubicBezTo>
                  <a:lnTo>
                    <a:pt x="102252" y="7160"/>
                  </a:lnTo>
                  <a:close/>
                </a:path>
              </a:pathLst>
            </a:custGeom>
            <a:solidFill>
              <a:srgbClr val="000000"/>
            </a:solidFill>
            <a:ln w="17732" cap="flat">
              <a:noFill/>
              <a:prstDash val="solid"/>
              <a:miter/>
            </a:ln>
          </p:spPr>
          <p:txBody>
            <a:bodyPr rtlCol="0" anchor="ctr"/>
            <a:lstStyle/>
            <a:p>
              <a:endParaRPr lang="zh-CN" altLang="en-US"/>
            </a:p>
          </p:txBody>
        </p:sp>
        <p:sp>
          <p:nvSpPr>
            <p:cNvPr id="16520" name="任意形状 16519">
              <a:extLst>
                <a:ext uri="{FF2B5EF4-FFF2-40B4-BE49-F238E27FC236}">
                  <a16:creationId xmlns:a16="http://schemas.microsoft.com/office/drawing/2014/main" id="{782A74F0-E828-03BE-8C54-34CF4B3D3634}"/>
                </a:ext>
              </a:extLst>
            </p:cNvPr>
            <p:cNvSpPr/>
            <p:nvPr>
              <p:custDataLst>
                <p:tags r:id="rId17"/>
              </p:custDataLst>
            </p:nvPr>
          </p:nvSpPr>
          <p:spPr>
            <a:xfrm>
              <a:off x="6693255" y="3701102"/>
              <a:ext cx="71173" cy="91012"/>
            </a:xfrm>
            <a:custGeom>
              <a:avLst/>
              <a:gdLst>
                <a:gd name="connsiteX0" fmla="*/ 57891 w 71173"/>
                <a:gd name="connsiteY0" fmla="*/ 46692 h 91012"/>
                <a:gd name="connsiteX1" fmla="*/ 38920 w 71173"/>
                <a:gd name="connsiteY1" fmla="*/ 32061 h 91012"/>
                <a:gd name="connsiteX2" fmla="*/ 2713 w 71173"/>
                <a:gd name="connsiteY2" fmla="*/ 56240 h 91012"/>
                <a:gd name="connsiteX3" fmla="*/ 233 w 71173"/>
                <a:gd name="connsiteY3" fmla="*/ 68392 h 91012"/>
                <a:gd name="connsiteX4" fmla="*/ 26272 w 71173"/>
                <a:gd name="connsiteY4" fmla="*/ 91083 h 91012"/>
                <a:gd name="connsiteX5" fmla="*/ 71406 w 71173"/>
                <a:gd name="connsiteY5" fmla="*/ 33425 h 91012"/>
                <a:gd name="connsiteX6" fmla="*/ 40904 w 71173"/>
                <a:gd name="connsiteY6" fmla="*/ 70 h 91012"/>
                <a:gd name="connsiteX7" fmla="*/ 15113 w 71173"/>
                <a:gd name="connsiteY7" fmla="*/ 20033 h 91012"/>
                <a:gd name="connsiteX8" fmla="*/ 20072 w 71173"/>
                <a:gd name="connsiteY8" fmla="*/ 24497 h 91012"/>
                <a:gd name="connsiteX9" fmla="*/ 27016 w 71173"/>
                <a:gd name="connsiteY9" fmla="*/ 17678 h 91012"/>
                <a:gd name="connsiteX10" fmla="*/ 22180 w 71173"/>
                <a:gd name="connsiteY10" fmla="*/ 12966 h 91012"/>
                <a:gd name="connsiteX11" fmla="*/ 40656 w 71173"/>
                <a:gd name="connsiteY11" fmla="*/ 3666 h 91012"/>
                <a:gd name="connsiteX12" fmla="*/ 60991 w 71173"/>
                <a:gd name="connsiteY12" fmla="*/ 27101 h 91012"/>
                <a:gd name="connsiteX13" fmla="*/ 58015 w 71173"/>
                <a:gd name="connsiteY13" fmla="*/ 46692 h 91012"/>
                <a:gd name="connsiteX14" fmla="*/ 57891 w 71173"/>
                <a:gd name="connsiteY14" fmla="*/ 46692 h 91012"/>
                <a:gd name="connsiteX15" fmla="*/ 26520 w 71173"/>
                <a:gd name="connsiteY15" fmla="*/ 87115 h 91012"/>
                <a:gd name="connsiteX16" fmla="*/ 10897 w 71173"/>
                <a:gd name="connsiteY16" fmla="*/ 72731 h 91012"/>
                <a:gd name="connsiteX17" fmla="*/ 15485 w 71173"/>
                <a:gd name="connsiteY17" fmla="*/ 52644 h 91012"/>
                <a:gd name="connsiteX18" fmla="*/ 39416 w 71173"/>
                <a:gd name="connsiteY18" fmla="*/ 35533 h 91012"/>
                <a:gd name="connsiteX19" fmla="*/ 55411 w 71173"/>
                <a:gd name="connsiteY19" fmla="*/ 52396 h 91012"/>
                <a:gd name="connsiteX20" fmla="*/ 26520 w 71173"/>
                <a:gd name="connsiteY20" fmla="*/ 87115 h 9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173" h="91012">
                  <a:moveTo>
                    <a:pt x="57891" y="46692"/>
                  </a:moveTo>
                  <a:cubicBezTo>
                    <a:pt x="56155" y="39501"/>
                    <a:pt x="50575" y="32061"/>
                    <a:pt x="38920" y="32061"/>
                  </a:cubicBezTo>
                  <a:cubicBezTo>
                    <a:pt x="21560" y="32061"/>
                    <a:pt x="7177" y="45080"/>
                    <a:pt x="2713" y="56240"/>
                  </a:cubicBezTo>
                  <a:cubicBezTo>
                    <a:pt x="1969" y="58348"/>
                    <a:pt x="233" y="63432"/>
                    <a:pt x="233" y="68392"/>
                  </a:cubicBezTo>
                  <a:cubicBezTo>
                    <a:pt x="233" y="76947"/>
                    <a:pt x="6929" y="91083"/>
                    <a:pt x="26272" y="91083"/>
                  </a:cubicBezTo>
                  <a:cubicBezTo>
                    <a:pt x="58387" y="91083"/>
                    <a:pt x="71406" y="51032"/>
                    <a:pt x="71406" y="33425"/>
                  </a:cubicBezTo>
                  <a:cubicBezTo>
                    <a:pt x="71406" y="12222"/>
                    <a:pt x="57519" y="70"/>
                    <a:pt x="40904" y="70"/>
                  </a:cubicBezTo>
                  <a:cubicBezTo>
                    <a:pt x="20692" y="70"/>
                    <a:pt x="15113" y="16190"/>
                    <a:pt x="15113" y="20033"/>
                  </a:cubicBezTo>
                  <a:cubicBezTo>
                    <a:pt x="15113" y="21025"/>
                    <a:pt x="15733" y="24497"/>
                    <a:pt x="20072" y="24497"/>
                  </a:cubicBezTo>
                  <a:cubicBezTo>
                    <a:pt x="24412" y="24497"/>
                    <a:pt x="27016" y="20653"/>
                    <a:pt x="27016" y="17678"/>
                  </a:cubicBezTo>
                  <a:cubicBezTo>
                    <a:pt x="27016" y="14330"/>
                    <a:pt x="24536" y="13214"/>
                    <a:pt x="22180" y="12966"/>
                  </a:cubicBezTo>
                  <a:cubicBezTo>
                    <a:pt x="28380" y="3666"/>
                    <a:pt x="38548" y="3666"/>
                    <a:pt x="40656" y="3666"/>
                  </a:cubicBezTo>
                  <a:cubicBezTo>
                    <a:pt x="49955" y="3666"/>
                    <a:pt x="60991" y="9494"/>
                    <a:pt x="60991" y="27101"/>
                  </a:cubicBezTo>
                  <a:cubicBezTo>
                    <a:pt x="60991" y="32433"/>
                    <a:pt x="60371" y="36773"/>
                    <a:pt x="58015" y="46692"/>
                  </a:cubicBezTo>
                  <a:lnTo>
                    <a:pt x="57891" y="46692"/>
                  </a:lnTo>
                  <a:close/>
                  <a:moveTo>
                    <a:pt x="26520" y="87115"/>
                  </a:moveTo>
                  <a:cubicBezTo>
                    <a:pt x="12509" y="87115"/>
                    <a:pt x="10897" y="76575"/>
                    <a:pt x="10897" y="72731"/>
                  </a:cubicBezTo>
                  <a:cubicBezTo>
                    <a:pt x="10897" y="67896"/>
                    <a:pt x="14245" y="55744"/>
                    <a:pt x="15485" y="52644"/>
                  </a:cubicBezTo>
                  <a:cubicBezTo>
                    <a:pt x="17716" y="46940"/>
                    <a:pt x="25404" y="35533"/>
                    <a:pt x="39416" y="35533"/>
                  </a:cubicBezTo>
                  <a:cubicBezTo>
                    <a:pt x="51443" y="35533"/>
                    <a:pt x="55411" y="44956"/>
                    <a:pt x="55411" y="52396"/>
                  </a:cubicBezTo>
                  <a:cubicBezTo>
                    <a:pt x="55411" y="60704"/>
                    <a:pt x="47351" y="87115"/>
                    <a:pt x="26520" y="87115"/>
                  </a:cubicBezTo>
                  <a:close/>
                </a:path>
              </a:pathLst>
            </a:custGeom>
            <a:solidFill>
              <a:srgbClr val="000000"/>
            </a:solidFill>
            <a:ln w="17732" cap="flat">
              <a:noFill/>
              <a:prstDash val="solid"/>
              <a:miter/>
            </a:ln>
          </p:spPr>
          <p:txBody>
            <a:bodyPr rtlCol="0" anchor="ctr"/>
            <a:lstStyle/>
            <a:p>
              <a:endParaRPr lang="zh-CN" altLang="en-US"/>
            </a:p>
          </p:txBody>
        </p:sp>
        <p:sp>
          <p:nvSpPr>
            <p:cNvPr id="16521" name="任意形状 16520">
              <a:extLst>
                <a:ext uri="{FF2B5EF4-FFF2-40B4-BE49-F238E27FC236}">
                  <a16:creationId xmlns:a16="http://schemas.microsoft.com/office/drawing/2014/main" id="{8833852C-162D-621F-0602-D8554FB40869}"/>
                </a:ext>
              </a:extLst>
            </p:cNvPr>
            <p:cNvSpPr/>
            <p:nvPr>
              <p:custDataLst>
                <p:tags r:id="rId18"/>
              </p:custDataLst>
            </p:nvPr>
          </p:nvSpPr>
          <p:spPr>
            <a:xfrm>
              <a:off x="6777148" y="3677193"/>
              <a:ext cx="44106" cy="58986"/>
            </a:xfrm>
            <a:custGeom>
              <a:avLst/>
              <a:gdLst>
                <a:gd name="connsiteX0" fmla="*/ 44345 w 44106"/>
                <a:gd name="connsiteY0" fmla="*/ 41960 h 58986"/>
                <a:gd name="connsiteX1" fmla="*/ 40625 w 44106"/>
                <a:gd name="connsiteY1" fmla="*/ 41960 h 58986"/>
                <a:gd name="connsiteX2" fmla="*/ 38056 w 44106"/>
                <a:gd name="connsiteY2" fmla="*/ 50020 h 58986"/>
                <a:gd name="connsiteX3" fmla="*/ 28580 w 44106"/>
                <a:gd name="connsiteY3" fmla="*/ 50551 h 58986"/>
                <a:gd name="connsiteX4" fmla="*/ 11220 w 44106"/>
                <a:gd name="connsiteY4" fmla="*/ 50551 h 58986"/>
                <a:gd name="connsiteX5" fmla="*/ 28934 w 44106"/>
                <a:gd name="connsiteY5" fmla="*/ 37709 h 58986"/>
                <a:gd name="connsiteX6" fmla="*/ 44345 w 44106"/>
                <a:gd name="connsiteY6" fmla="*/ 17692 h 58986"/>
                <a:gd name="connsiteX7" fmla="*/ 20963 w 44106"/>
                <a:gd name="connsiteY7" fmla="*/ 67 h 58986"/>
                <a:gd name="connsiteX8" fmla="*/ 238 w 44106"/>
                <a:gd name="connsiteY8" fmla="*/ 15655 h 58986"/>
                <a:gd name="connsiteX9" fmla="*/ 5375 w 44106"/>
                <a:gd name="connsiteY9" fmla="*/ 21058 h 58986"/>
                <a:gd name="connsiteX10" fmla="*/ 10600 w 44106"/>
                <a:gd name="connsiteY10" fmla="*/ 15832 h 58986"/>
                <a:gd name="connsiteX11" fmla="*/ 5552 w 44106"/>
                <a:gd name="connsiteY11" fmla="*/ 10607 h 58986"/>
                <a:gd name="connsiteX12" fmla="*/ 19103 w 44106"/>
                <a:gd name="connsiteY12" fmla="*/ 3964 h 58986"/>
                <a:gd name="connsiteX13" fmla="*/ 34868 w 44106"/>
                <a:gd name="connsiteY13" fmla="*/ 17781 h 58986"/>
                <a:gd name="connsiteX14" fmla="*/ 22911 w 44106"/>
                <a:gd name="connsiteY14" fmla="*/ 36646 h 58986"/>
                <a:gd name="connsiteX15" fmla="*/ 1301 w 44106"/>
                <a:gd name="connsiteY15" fmla="*/ 54979 h 58986"/>
                <a:gd name="connsiteX16" fmla="*/ 238 w 44106"/>
                <a:gd name="connsiteY16" fmla="*/ 56396 h 58986"/>
                <a:gd name="connsiteX17" fmla="*/ 238 w 44106"/>
                <a:gd name="connsiteY17" fmla="*/ 59053 h 58986"/>
                <a:gd name="connsiteX18" fmla="*/ 41422 w 44106"/>
                <a:gd name="connsiteY18" fmla="*/ 59053 h 58986"/>
                <a:gd name="connsiteX19" fmla="*/ 44345 w 44106"/>
                <a:gd name="connsiteY19" fmla="*/ 41960 h 5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06" h="58986">
                  <a:moveTo>
                    <a:pt x="44345" y="41960"/>
                  </a:moveTo>
                  <a:lnTo>
                    <a:pt x="40625" y="41960"/>
                  </a:lnTo>
                  <a:cubicBezTo>
                    <a:pt x="40359" y="43643"/>
                    <a:pt x="39473" y="49134"/>
                    <a:pt x="38056" y="50020"/>
                  </a:cubicBezTo>
                  <a:cubicBezTo>
                    <a:pt x="37348" y="50551"/>
                    <a:pt x="29908" y="50551"/>
                    <a:pt x="28580" y="50551"/>
                  </a:cubicBezTo>
                  <a:lnTo>
                    <a:pt x="11220" y="50551"/>
                  </a:lnTo>
                  <a:cubicBezTo>
                    <a:pt x="17066" y="46211"/>
                    <a:pt x="23620" y="41251"/>
                    <a:pt x="28934" y="37709"/>
                  </a:cubicBezTo>
                  <a:cubicBezTo>
                    <a:pt x="36905" y="32217"/>
                    <a:pt x="44345" y="27080"/>
                    <a:pt x="44345" y="17692"/>
                  </a:cubicBezTo>
                  <a:cubicBezTo>
                    <a:pt x="44345" y="6356"/>
                    <a:pt x="33628" y="67"/>
                    <a:pt x="20963" y="67"/>
                  </a:cubicBezTo>
                  <a:cubicBezTo>
                    <a:pt x="9006" y="67"/>
                    <a:pt x="238" y="6976"/>
                    <a:pt x="238" y="15655"/>
                  </a:cubicBezTo>
                  <a:cubicBezTo>
                    <a:pt x="238" y="20261"/>
                    <a:pt x="4135" y="21058"/>
                    <a:pt x="5375" y="21058"/>
                  </a:cubicBezTo>
                  <a:cubicBezTo>
                    <a:pt x="7766" y="21058"/>
                    <a:pt x="10600" y="19464"/>
                    <a:pt x="10600" y="15832"/>
                  </a:cubicBezTo>
                  <a:cubicBezTo>
                    <a:pt x="10600" y="12644"/>
                    <a:pt x="8298" y="10873"/>
                    <a:pt x="5552" y="10607"/>
                  </a:cubicBezTo>
                  <a:cubicBezTo>
                    <a:pt x="8032" y="6621"/>
                    <a:pt x="13169" y="3964"/>
                    <a:pt x="19103" y="3964"/>
                  </a:cubicBezTo>
                  <a:cubicBezTo>
                    <a:pt x="27694" y="3964"/>
                    <a:pt x="34868" y="9101"/>
                    <a:pt x="34868" y="17781"/>
                  </a:cubicBezTo>
                  <a:cubicBezTo>
                    <a:pt x="34868" y="25221"/>
                    <a:pt x="29731" y="30889"/>
                    <a:pt x="22911" y="36646"/>
                  </a:cubicBezTo>
                  <a:lnTo>
                    <a:pt x="1301" y="54979"/>
                  </a:lnTo>
                  <a:cubicBezTo>
                    <a:pt x="415" y="55776"/>
                    <a:pt x="326" y="55776"/>
                    <a:pt x="238" y="56396"/>
                  </a:cubicBezTo>
                  <a:lnTo>
                    <a:pt x="238" y="59053"/>
                  </a:lnTo>
                  <a:lnTo>
                    <a:pt x="41422" y="59053"/>
                  </a:lnTo>
                  <a:lnTo>
                    <a:pt x="44345" y="41960"/>
                  </a:lnTo>
                  <a:close/>
                </a:path>
              </a:pathLst>
            </a:custGeom>
            <a:solidFill>
              <a:srgbClr val="000000"/>
            </a:solidFill>
            <a:ln w="17732" cap="flat">
              <a:noFill/>
              <a:prstDash val="solid"/>
              <a:miter/>
            </a:ln>
          </p:spPr>
          <p:txBody>
            <a:bodyPr rtlCol="0" anchor="ctr"/>
            <a:lstStyle/>
            <a:p>
              <a:endParaRPr lang="zh-CN" altLang="en-US"/>
            </a:p>
          </p:txBody>
        </p:sp>
        <p:sp>
          <p:nvSpPr>
            <p:cNvPr id="16522" name="任意形状 16521">
              <a:extLst>
                <a:ext uri="{FF2B5EF4-FFF2-40B4-BE49-F238E27FC236}">
                  <a16:creationId xmlns:a16="http://schemas.microsoft.com/office/drawing/2014/main" id="{F05CBD51-EC07-83CC-8D00-B8B07CBA02D9}"/>
                </a:ext>
              </a:extLst>
            </p:cNvPr>
            <p:cNvSpPr/>
            <p:nvPr>
              <p:custDataLst>
                <p:tags r:id="rId19"/>
              </p:custDataLst>
            </p:nvPr>
          </p:nvSpPr>
          <p:spPr>
            <a:xfrm>
              <a:off x="6844049" y="3734953"/>
              <a:ext cx="72041" cy="55921"/>
            </a:xfrm>
            <a:custGeom>
              <a:avLst/>
              <a:gdLst>
                <a:gd name="connsiteX0" fmla="*/ 46864 w 72041"/>
                <a:gd name="connsiteY0" fmla="*/ 34665 h 55921"/>
                <a:gd name="connsiteX1" fmla="*/ 44880 w 72041"/>
                <a:gd name="connsiteY1" fmla="*/ 41981 h 55921"/>
                <a:gd name="connsiteX2" fmla="*/ 29877 w 72041"/>
                <a:gd name="connsiteY2" fmla="*/ 52520 h 55921"/>
                <a:gd name="connsiteX3" fmla="*/ 21321 w 72041"/>
                <a:gd name="connsiteY3" fmla="*/ 42229 h 55921"/>
                <a:gd name="connsiteX4" fmla="*/ 28265 w 72041"/>
                <a:gd name="connsiteY4" fmla="*/ 17058 h 55921"/>
                <a:gd name="connsiteX5" fmla="*/ 30001 w 72041"/>
                <a:gd name="connsiteY5" fmla="*/ 10734 h 55921"/>
                <a:gd name="connsiteX6" fmla="*/ 18221 w 72041"/>
                <a:gd name="connsiteY6" fmla="*/ 70 h 55921"/>
                <a:gd name="connsiteX7" fmla="*/ 242 w 72041"/>
                <a:gd name="connsiteY7" fmla="*/ 19042 h 55921"/>
                <a:gd name="connsiteX8" fmla="*/ 2350 w 72041"/>
                <a:gd name="connsiteY8" fmla="*/ 20653 h 55921"/>
                <a:gd name="connsiteX9" fmla="*/ 4582 w 72041"/>
                <a:gd name="connsiteY9" fmla="*/ 18670 h 55921"/>
                <a:gd name="connsiteX10" fmla="*/ 17849 w 72041"/>
                <a:gd name="connsiteY10" fmla="*/ 3542 h 55921"/>
                <a:gd name="connsiteX11" fmla="*/ 20949 w 72041"/>
                <a:gd name="connsiteY11" fmla="*/ 7882 h 55921"/>
                <a:gd name="connsiteX12" fmla="*/ 18717 w 72041"/>
                <a:gd name="connsiteY12" fmla="*/ 16190 h 55921"/>
                <a:gd name="connsiteX13" fmla="*/ 12021 w 72041"/>
                <a:gd name="connsiteY13" fmla="*/ 40245 h 55921"/>
                <a:gd name="connsiteX14" fmla="*/ 16609 w 72041"/>
                <a:gd name="connsiteY14" fmla="*/ 52024 h 55921"/>
                <a:gd name="connsiteX15" fmla="*/ 29381 w 72041"/>
                <a:gd name="connsiteY15" fmla="*/ 55992 h 55921"/>
                <a:gd name="connsiteX16" fmla="*/ 45500 w 72041"/>
                <a:gd name="connsiteY16" fmla="*/ 47808 h 55921"/>
                <a:gd name="connsiteX17" fmla="*/ 58023 w 72041"/>
                <a:gd name="connsiteY17" fmla="*/ 55992 h 55921"/>
                <a:gd name="connsiteX18" fmla="*/ 67819 w 72041"/>
                <a:gd name="connsiteY18" fmla="*/ 49420 h 55921"/>
                <a:gd name="connsiteX19" fmla="*/ 72283 w 72041"/>
                <a:gd name="connsiteY19" fmla="*/ 37021 h 55921"/>
                <a:gd name="connsiteX20" fmla="*/ 70175 w 72041"/>
                <a:gd name="connsiteY20" fmla="*/ 35409 h 55921"/>
                <a:gd name="connsiteX21" fmla="*/ 67447 w 72041"/>
                <a:gd name="connsiteY21" fmla="*/ 39253 h 55921"/>
                <a:gd name="connsiteX22" fmla="*/ 58395 w 72041"/>
                <a:gd name="connsiteY22" fmla="*/ 52520 h 55921"/>
                <a:gd name="connsiteX23" fmla="*/ 54304 w 72041"/>
                <a:gd name="connsiteY23" fmla="*/ 46444 h 55921"/>
                <a:gd name="connsiteX24" fmla="*/ 56163 w 72041"/>
                <a:gd name="connsiteY24" fmla="*/ 36649 h 55921"/>
                <a:gd name="connsiteX25" fmla="*/ 58891 w 72041"/>
                <a:gd name="connsiteY25" fmla="*/ 25489 h 55921"/>
                <a:gd name="connsiteX26" fmla="*/ 61743 w 72041"/>
                <a:gd name="connsiteY26" fmla="*/ 14454 h 55921"/>
                <a:gd name="connsiteX27" fmla="*/ 63851 w 72041"/>
                <a:gd name="connsiteY27" fmla="*/ 5278 h 55921"/>
                <a:gd name="connsiteX28" fmla="*/ 59759 w 72041"/>
                <a:gd name="connsiteY28" fmla="*/ 1310 h 55921"/>
                <a:gd name="connsiteX29" fmla="*/ 53312 w 72041"/>
                <a:gd name="connsiteY29" fmla="*/ 8874 h 55921"/>
                <a:gd name="connsiteX30" fmla="*/ 46864 w 72041"/>
                <a:gd name="connsiteY30" fmla="*/ 34665 h 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2041" h="55921">
                  <a:moveTo>
                    <a:pt x="46864" y="34665"/>
                  </a:moveTo>
                  <a:cubicBezTo>
                    <a:pt x="46244" y="37145"/>
                    <a:pt x="45128" y="41857"/>
                    <a:pt x="44880" y="41981"/>
                  </a:cubicBezTo>
                  <a:cubicBezTo>
                    <a:pt x="42524" y="45824"/>
                    <a:pt x="37564" y="52520"/>
                    <a:pt x="29877" y="52520"/>
                  </a:cubicBezTo>
                  <a:cubicBezTo>
                    <a:pt x="21321" y="52520"/>
                    <a:pt x="21321" y="44461"/>
                    <a:pt x="21321" y="42229"/>
                  </a:cubicBezTo>
                  <a:cubicBezTo>
                    <a:pt x="21321" y="34913"/>
                    <a:pt x="24793" y="26109"/>
                    <a:pt x="28265" y="17058"/>
                  </a:cubicBezTo>
                  <a:cubicBezTo>
                    <a:pt x="29257" y="14578"/>
                    <a:pt x="30001" y="12718"/>
                    <a:pt x="30001" y="10734"/>
                  </a:cubicBezTo>
                  <a:cubicBezTo>
                    <a:pt x="30001" y="4286"/>
                    <a:pt x="24545" y="70"/>
                    <a:pt x="18221" y="70"/>
                  </a:cubicBezTo>
                  <a:cubicBezTo>
                    <a:pt x="5822" y="70"/>
                    <a:pt x="242" y="17058"/>
                    <a:pt x="242" y="19042"/>
                  </a:cubicBezTo>
                  <a:cubicBezTo>
                    <a:pt x="242" y="20653"/>
                    <a:pt x="1978" y="20653"/>
                    <a:pt x="2350" y="20653"/>
                  </a:cubicBezTo>
                  <a:cubicBezTo>
                    <a:pt x="4086" y="20653"/>
                    <a:pt x="4210" y="20033"/>
                    <a:pt x="4582" y="18670"/>
                  </a:cubicBezTo>
                  <a:cubicBezTo>
                    <a:pt x="7557" y="8502"/>
                    <a:pt x="13013" y="3542"/>
                    <a:pt x="17849" y="3542"/>
                  </a:cubicBezTo>
                  <a:cubicBezTo>
                    <a:pt x="19957" y="3542"/>
                    <a:pt x="20949" y="4906"/>
                    <a:pt x="20949" y="7882"/>
                  </a:cubicBezTo>
                  <a:cubicBezTo>
                    <a:pt x="20949" y="10734"/>
                    <a:pt x="19957" y="13338"/>
                    <a:pt x="18717" y="16190"/>
                  </a:cubicBezTo>
                  <a:cubicBezTo>
                    <a:pt x="12021" y="33301"/>
                    <a:pt x="12021" y="36897"/>
                    <a:pt x="12021" y="40245"/>
                  </a:cubicBezTo>
                  <a:cubicBezTo>
                    <a:pt x="12021" y="42353"/>
                    <a:pt x="12021" y="48056"/>
                    <a:pt x="16609" y="52024"/>
                  </a:cubicBezTo>
                  <a:cubicBezTo>
                    <a:pt x="20205" y="55000"/>
                    <a:pt x="25041" y="55992"/>
                    <a:pt x="29381" y="55992"/>
                  </a:cubicBezTo>
                  <a:cubicBezTo>
                    <a:pt x="37192" y="55992"/>
                    <a:pt x="41408" y="51776"/>
                    <a:pt x="45500" y="47808"/>
                  </a:cubicBezTo>
                  <a:cubicBezTo>
                    <a:pt x="48228" y="55744"/>
                    <a:pt x="56535" y="55992"/>
                    <a:pt x="58023" y="55992"/>
                  </a:cubicBezTo>
                  <a:cubicBezTo>
                    <a:pt x="62239" y="55992"/>
                    <a:pt x="65463" y="53512"/>
                    <a:pt x="67819" y="49420"/>
                  </a:cubicBezTo>
                  <a:cubicBezTo>
                    <a:pt x="70547" y="44584"/>
                    <a:pt x="72283" y="37393"/>
                    <a:pt x="72283" y="37021"/>
                  </a:cubicBezTo>
                  <a:cubicBezTo>
                    <a:pt x="72283" y="35409"/>
                    <a:pt x="70547" y="35409"/>
                    <a:pt x="70175" y="35409"/>
                  </a:cubicBezTo>
                  <a:cubicBezTo>
                    <a:pt x="68439" y="35409"/>
                    <a:pt x="68315" y="35905"/>
                    <a:pt x="67447" y="39253"/>
                  </a:cubicBezTo>
                  <a:cubicBezTo>
                    <a:pt x="65959" y="45080"/>
                    <a:pt x="63603" y="52520"/>
                    <a:pt x="58395" y="52520"/>
                  </a:cubicBezTo>
                  <a:cubicBezTo>
                    <a:pt x="55172" y="52520"/>
                    <a:pt x="54304" y="49668"/>
                    <a:pt x="54304" y="46444"/>
                  </a:cubicBezTo>
                  <a:cubicBezTo>
                    <a:pt x="54304" y="44337"/>
                    <a:pt x="55296" y="39873"/>
                    <a:pt x="56163" y="36649"/>
                  </a:cubicBezTo>
                  <a:cubicBezTo>
                    <a:pt x="57031" y="33301"/>
                    <a:pt x="58271" y="28217"/>
                    <a:pt x="58891" y="25489"/>
                  </a:cubicBezTo>
                  <a:lnTo>
                    <a:pt x="61743" y="14454"/>
                  </a:lnTo>
                  <a:cubicBezTo>
                    <a:pt x="62487" y="11354"/>
                    <a:pt x="63851" y="5898"/>
                    <a:pt x="63851" y="5278"/>
                  </a:cubicBezTo>
                  <a:cubicBezTo>
                    <a:pt x="63851" y="2798"/>
                    <a:pt x="61867" y="1310"/>
                    <a:pt x="59759" y="1310"/>
                  </a:cubicBezTo>
                  <a:cubicBezTo>
                    <a:pt x="55172" y="1310"/>
                    <a:pt x="54304" y="4906"/>
                    <a:pt x="53312" y="8874"/>
                  </a:cubicBezTo>
                  <a:lnTo>
                    <a:pt x="46864" y="34665"/>
                  </a:lnTo>
                  <a:close/>
                </a:path>
              </a:pathLst>
            </a:custGeom>
            <a:solidFill>
              <a:srgbClr val="000000"/>
            </a:solidFill>
            <a:ln w="17732" cap="flat">
              <a:noFill/>
              <a:prstDash val="solid"/>
              <a:miter/>
            </a:ln>
          </p:spPr>
          <p:txBody>
            <a:bodyPr rtlCol="0" anchor="ctr"/>
            <a:lstStyle/>
            <a:p>
              <a:endParaRPr lang="zh-CN" altLang="en-US"/>
            </a:p>
          </p:txBody>
        </p:sp>
        <p:sp>
          <p:nvSpPr>
            <p:cNvPr id="16523" name="任意形状 16522">
              <a:extLst>
                <a:ext uri="{FF2B5EF4-FFF2-40B4-BE49-F238E27FC236}">
                  <a16:creationId xmlns:a16="http://schemas.microsoft.com/office/drawing/2014/main" id="{5D3F870F-40F1-3F85-08ED-D57781F2330C}"/>
                </a:ext>
              </a:extLst>
            </p:cNvPr>
            <p:cNvSpPr/>
            <p:nvPr>
              <p:custDataLst>
                <p:tags r:id="rId20"/>
              </p:custDataLst>
            </p:nvPr>
          </p:nvSpPr>
          <p:spPr>
            <a:xfrm>
              <a:off x="6685816" y="3811552"/>
              <a:ext cx="236156" cy="7085"/>
            </a:xfrm>
            <a:custGeom>
              <a:avLst/>
              <a:gdLst>
                <a:gd name="connsiteX0" fmla="*/ 0 w 236156"/>
                <a:gd name="connsiteY0" fmla="*/ 0 h 7085"/>
                <a:gd name="connsiteX1" fmla="*/ 236156 w 236156"/>
                <a:gd name="connsiteY1" fmla="*/ 0 h 7085"/>
                <a:gd name="connsiteX2" fmla="*/ 236156 w 236156"/>
                <a:gd name="connsiteY2" fmla="*/ 7085 h 7085"/>
                <a:gd name="connsiteX3" fmla="*/ 0 w 236156"/>
                <a:gd name="connsiteY3" fmla="*/ 7085 h 7085"/>
              </a:gdLst>
              <a:ahLst/>
              <a:cxnLst>
                <a:cxn ang="0">
                  <a:pos x="connsiteX0" y="connsiteY0"/>
                </a:cxn>
                <a:cxn ang="0">
                  <a:pos x="connsiteX1" y="connsiteY1"/>
                </a:cxn>
                <a:cxn ang="0">
                  <a:pos x="connsiteX2" y="connsiteY2"/>
                </a:cxn>
                <a:cxn ang="0">
                  <a:pos x="connsiteX3" y="connsiteY3"/>
                </a:cxn>
              </a:cxnLst>
              <a:rect l="l" t="t" r="r" b="b"/>
              <a:pathLst>
                <a:path w="236156" h="7085">
                  <a:moveTo>
                    <a:pt x="0" y="0"/>
                  </a:moveTo>
                  <a:lnTo>
                    <a:pt x="236156" y="0"/>
                  </a:lnTo>
                  <a:lnTo>
                    <a:pt x="236156" y="7085"/>
                  </a:lnTo>
                  <a:lnTo>
                    <a:pt x="0" y="7085"/>
                  </a:lnTo>
                  <a:close/>
                </a:path>
              </a:pathLst>
            </a:custGeom>
            <a:solidFill>
              <a:srgbClr val="000000"/>
            </a:solidFill>
            <a:ln w="17732" cap="flat">
              <a:noFill/>
              <a:prstDash val="solid"/>
              <a:miter/>
            </a:ln>
          </p:spPr>
          <p:txBody>
            <a:bodyPr rtlCol="0" anchor="ctr"/>
            <a:lstStyle/>
            <a:p>
              <a:endParaRPr lang="zh-CN" altLang="en-US"/>
            </a:p>
          </p:txBody>
        </p:sp>
        <p:sp>
          <p:nvSpPr>
            <p:cNvPr id="16524" name="任意形状 16523">
              <a:extLst>
                <a:ext uri="{FF2B5EF4-FFF2-40B4-BE49-F238E27FC236}">
                  <a16:creationId xmlns:a16="http://schemas.microsoft.com/office/drawing/2014/main" id="{D6DD8788-C3CE-ABE8-D52C-3EB32CC0373E}"/>
                </a:ext>
              </a:extLst>
            </p:cNvPr>
            <p:cNvSpPr/>
            <p:nvPr>
              <p:custDataLst>
                <p:tags r:id="rId21"/>
              </p:custDataLst>
            </p:nvPr>
          </p:nvSpPr>
          <p:spPr>
            <a:xfrm>
              <a:off x="6696987" y="3831930"/>
              <a:ext cx="71173" cy="91012"/>
            </a:xfrm>
            <a:custGeom>
              <a:avLst/>
              <a:gdLst>
                <a:gd name="connsiteX0" fmla="*/ 57891 w 71173"/>
                <a:gd name="connsiteY0" fmla="*/ 46700 h 91012"/>
                <a:gd name="connsiteX1" fmla="*/ 38920 w 71173"/>
                <a:gd name="connsiteY1" fmla="*/ 32068 h 91012"/>
                <a:gd name="connsiteX2" fmla="*/ 2713 w 71173"/>
                <a:gd name="connsiteY2" fmla="*/ 56247 h 91012"/>
                <a:gd name="connsiteX3" fmla="*/ 233 w 71173"/>
                <a:gd name="connsiteY3" fmla="*/ 68399 h 91012"/>
                <a:gd name="connsiteX4" fmla="*/ 26272 w 71173"/>
                <a:gd name="connsiteY4" fmla="*/ 91090 h 91012"/>
                <a:gd name="connsiteX5" fmla="*/ 71407 w 71173"/>
                <a:gd name="connsiteY5" fmla="*/ 33432 h 91012"/>
                <a:gd name="connsiteX6" fmla="*/ 40904 w 71173"/>
                <a:gd name="connsiteY6" fmla="*/ 78 h 91012"/>
                <a:gd name="connsiteX7" fmla="*/ 15113 w 71173"/>
                <a:gd name="connsiteY7" fmla="*/ 20041 h 91012"/>
                <a:gd name="connsiteX8" fmla="*/ 20073 w 71173"/>
                <a:gd name="connsiteY8" fmla="*/ 24505 h 91012"/>
                <a:gd name="connsiteX9" fmla="*/ 27016 w 71173"/>
                <a:gd name="connsiteY9" fmla="*/ 17685 h 91012"/>
                <a:gd name="connsiteX10" fmla="*/ 22180 w 71173"/>
                <a:gd name="connsiteY10" fmla="*/ 12973 h 91012"/>
                <a:gd name="connsiteX11" fmla="*/ 40656 w 71173"/>
                <a:gd name="connsiteY11" fmla="*/ 3674 h 91012"/>
                <a:gd name="connsiteX12" fmla="*/ 60991 w 71173"/>
                <a:gd name="connsiteY12" fmla="*/ 27109 h 91012"/>
                <a:gd name="connsiteX13" fmla="*/ 58015 w 71173"/>
                <a:gd name="connsiteY13" fmla="*/ 46700 h 91012"/>
                <a:gd name="connsiteX14" fmla="*/ 57891 w 71173"/>
                <a:gd name="connsiteY14" fmla="*/ 46700 h 91012"/>
                <a:gd name="connsiteX15" fmla="*/ 26520 w 71173"/>
                <a:gd name="connsiteY15" fmla="*/ 87122 h 91012"/>
                <a:gd name="connsiteX16" fmla="*/ 10897 w 71173"/>
                <a:gd name="connsiteY16" fmla="*/ 72739 h 91012"/>
                <a:gd name="connsiteX17" fmla="*/ 15485 w 71173"/>
                <a:gd name="connsiteY17" fmla="*/ 52652 h 91012"/>
                <a:gd name="connsiteX18" fmla="*/ 39416 w 71173"/>
                <a:gd name="connsiteY18" fmla="*/ 35540 h 91012"/>
                <a:gd name="connsiteX19" fmla="*/ 55411 w 71173"/>
                <a:gd name="connsiteY19" fmla="*/ 52404 h 91012"/>
                <a:gd name="connsiteX20" fmla="*/ 26520 w 71173"/>
                <a:gd name="connsiteY20" fmla="*/ 87122 h 9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173" h="91012">
                  <a:moveTo>
                    <a:pt x="57891" y="46700"/>
                  </a:moveTo>
                  <a:cubicBezTo>
                    <a:pt x="56155" y="39508"/>
                    <a:pt x="50575" y="32068"/>
                    <a:pt x="38920" y="32068"/>
                  </a:cubicBezTo>
                  <a:cubicBezTo>
                    <a:pt x="21561" y="32068"/>
                    <a:pt x="7177" y="45088"/>
                    <a:pt x="2713" y="56247"/>
                  </a:cubicBezTo>
                  <a:cubicBezTo>
                    <a:pt x="1969" y="58355"/>
                    <a:pt x="233" y="63439"/>
                    <a:pt x="233" y="68399"/>
                  </a:cubicBezTo>
                  <a:cubicBezTo>
                    <a:pt x="233" y="76955"/>
                    <a:pt x="6929" y="91090"/>
                    <a:pt x="26272" y="91090"/>
                  </a:cubicBezTo>
                  <a:cubicBezTo>
                    <a:pt x="58387" y="91090"/>
                    <a:pt x="71407" y="51040"/>
                    <a:pt x="71407" y="33432"/>
                  </a:cubicBezTo>
                  <a:cubicBezTo>
                    <a:pt x="71407" y="12229"/>
                    <a:pt x="57519" y="78"/>
                    <a:pt x="40904" y="78"/>
                  </a:cubicBezTo>
                  <a:cubicBezTo>
                    <a:pt x="20693" y="78"/>
                    <a:pt x="15113" y="16197"/>
                    <a:pt x="15113" y="20041"/>
                  </a:cubicBezTo>
                  <a:cubicBezTo>
                    <a:pt x="15113" y="21033"/>
                    <a:pt x="15733" y="24505"/>
                    <a:pt x="20073" y="24505"/>
                  </a:cubicBezTo>
                  <a:cubicBezTo>
                    <a:pt x="24412" y="24505"/>
                    <a:pt x="27016" y="20661"/>
                    <a:pt x="27016" y="17685"/>
                  </a:cubicBezTo>
                  <a:cubicBezTo>
                    <a:pt x="27016" y="14337"/>
                    <a:pt x="24536" y="13221"/>
                    <a:pt x="22180" y="12973"/>
                  </a:cubicBezTo>
                  <a:cubicBezTo>
                    <a:pt x="28380" y="3674"/>
                    <a:pt x="38548" y="3674"/>
                    <a:pt x="40656" y="3674"/>
                  </a:cubicBezTo>
                  <a:cubicBezTo>
                    <a:pt x="49955" y="3674"/>
                    <a:pt x="60991" y="9501"/>
                    <a:pt x="60991" y="27109"/>
                  </a:cubicBezTo>
                  <a:cubicBezTo>
                    <a:pt x="60991" y="32440"/>
                    <a:pt x="60371" y="36780"/>
                    <a:pt x="58015" y="46700"/>
                  </a:cubicBezTo>
                  <a:lnTo>
                    <a:pt x="57891" y="46700"/>
                  </a:lnTo>
                  <a:close/>
                  <a:moveTo>
                    <a:pt x="26520" y="87122"/>
                  </a:moveTo>
                  <a:cubicBezTo>
                    <a:pt x="12509" y="87122"/>
                    <a:pt x="10897" y="76583"/>
                    <a:pt x="10897" y="72739"/>
                  </a:cubicBezTo>
                  <a:cubicBezTo>
                    <a:pt x="10897" y="67903"/>
                    <a:pt x="14245" y="55751"/>
                    <a:pt x="15485" y="52652"/>
                  </a:cubicBezTo>
                  <a:cubicBezTo>
                    <a:pt x="17717" y="46948"/>
                    <a:pt x="25404" y="35540"/>
                    <a:pt x="39416" y="35540"/>
                  </a:cubicBezTo>
                  <a:cubicBezTo>
                    <a:pt x="51443" y="35540"/>
                    <a:pt x="55411" y="44964"/>
                    <a:pt x="55411" y="52404"/>
                  </a:cubicBezTo>
                  <a:cubicBezTo>
                    <a:pt x="55411" y="60711"/>
                    <a:pt x="47351" y="87122"/>
                    <a:pt x="26520" y="87122"/>
                  </a:cubicBezTo>
                  <a:close/>
                </a:path>
              </a:pathLst>
            </a:custGeom>
            <a:solidFill>
              <a:srgbClr val="000000"/>
            </a:solidFill>
            <a:ln w="17732" cap="flat">
              <a:noFill/>
              <a:prstDash val="solid"/>
              <a:miter/>
            </a:ln>
          </p:spPr>
          <p:txBody>
            <a:bodyPr rtlCol="0" anchor="ctr"/>
            <a:lstStyle/>
            <a:p>
              <a:endParaRPr lang="zh-CN" altLang="en-US"/>
            </a:p>
          </p:txBody>
        </p:sp>
        <p:sp>
          <p:nvSpPr>
            <p:cNvPr id="16525" name="任意形状 16524">
              <a:extLst>
                <a:ext uri="{FF2B5EF4-FFF2-40B4-BE49-F238E27FC236}">
                  <a16:creationId xmlns:a16="http://schemas.microsoft.com/office/drawing/2014/main" id="{AF3A80C4-CBC2-4726-B9AB-5AC1F032D584}"/>
                </a:ext>
              </a:extLst>
            </p:cNvPr>
            <p:cNvSpPr/>
            <p:nvPr>
              <p:custDataLst>
                <p:tags r:id="rId22"/>
              </p:custDataLst>
            </p:nvPr>
          </p:nvSpPr>
          <p:spPr>
            <a:xfrm>
              <a:off x="6778647" y="3865780"/>
              <a:ext cx="63609" cy="79976"/>
            </a:xfrm>
            <a:custGeom>
              <a:avLst/>
              <a:gdLst>
                <a:gd name="connsiteX0" fmla="*/ 63352 w 63609"/>
                <a:gd name="connsiteY0" fmla="*/ 8013 h 79976"/>
                <a:gd name="connsiteX1" fmla="*/ 63848 w 63609"/>
                <a:gd name="connsiteY1" fmla="*/ 5285 h 79976"/>
                <a:gd name="connsiteX2" fmla="*/ 59756 w 63609"/>
                <a:gd name="connsiteY2" fmla="*/ 1318 h 79976"/>
                <a:gd name="connsiteX3" fmla="*/ 54672 w 63609"/>
                <a:gd name="connsiteY3" fmla="*/ 4293 h 79976"/>
                <a:gd name="connsiteX4" fmla="*/ 52688 w 63609"/>
                <a:gd name="connsiteY4" fmla="*/ 11485 h 79976"/>
                <a:gd name="connsiteX5" fmla="*/ 50084 w 63609"/>
                <a:gd name="connsiteY5" fmla="*/ 21777 h 79976"/>
                <a:gd name="connsiteX6" fmla="*/ 45124 w 63609"/>
                <a:gd name="connsiteY6" fmla="*/ 41740 h 79976"/>
                <a:gd name="connsiteX7" fmla="*/ 29873 w 63609"/>
                <a:gd name="connsiteY7" fmla="*/ 52528 h 79976"/>
                <a:gd name="connsiteX8" fmla="*/ 21441 w 63609"/>
                <a:gd name="connsiteY8" fmla="*/ 42236 h 79976"/>
                <a:gd name="connsiteX9" fmla="*/ 28013 w 63609"/>
                <a:gd name="connsiteY9" fmla="*/ 18181 h 79976"/>
                <a:gd name="connsiteX10" fmla="*/ 30121 w 63609"/>
                <a:gd name="connsiteY10" fmla="*/ 10617 h 79976"/>
                <a:gd name="connsiteX11" fmla="*/ 18341 w 63609"/>
                <a:gd name="connsiteY11" fmla="*/ 78 h 79976"/>
                <a:gd name="connsiteX12" fmla="*/ 238 w 63609"/>
                <a:gd name="connsiteY12" fmla="*/ 19049 h 79976"/>
                <a:gd name="connsiteX13" fmla="*/ 2346 w 63609"/>
                <a:gd name="connsiteY13" fmla="*/ 20661 h 79976"/>
                <a:gd name="connsiteX14" fmla="*/ 4578 w 63609"/>
                <a:gd name="connsiteY14" fmla="*/ 18677 h 79976"/>
                <a:gd name="connsiteX15" fmla="*/ 17969 w 63609"/>
                <a:gd name="connsiteY15" fmla="*/ 3550 h 79976"/>
                <a:gd name="connsiteX16" fmla="*/ 21069 w 63609"/>
                <a:gd name="connsiteY16" fmla="*/ 7889 h 79976"/>
                <a:gd name="connsiteX17" fmla="*/ 19333 w 63609"/>
                <a:gd name="connsiteY17" fmla="*/ 15081 h 79976"/>
                <a:gd name="connsiteX18" fmla="*/ 12142 w 63609"/>
                <a:gd name="connsiteY18" fmla="*/ 40252 h 79976"/>
                <a:gd name="connsiteX19" fmla="*/ 16977 w 63609"/>
                <a:gd name="connsiteY19" fmla="*/ 52156 h 79976"/>
                <a:gd name="connsiteX20" fmla="*/ 29377 w 63609"/>
                <a:gd name="connsiteY20" fmla="*/ 55999 h 79976"/>
                <a:gd name="connsiteX21" fmla="*/ 42892 w 63609"/>
                <a:gd name="connsiteY21" fmla="*/ 50420 h 79976"/>
                <a:gd name="connsiteX22" fmla="*/ 34709 w 63609"/>
                <a:gd name="connsiteY22" fmla="*/ 68647 h 79976"/>
                <a:gd name="connsiteX23" fmla="*/ 19829 w 63609"/>
                <a:gd name="connsiteY23" fmla="*/ 76583 h 79976"/>
                <a:gd name="connsiteX24" fmla="*/ 10530 w 63609"/>
                <a:gd name="connsiteY24" fmla="*/ 72491 h 79976"/>
                <a:gd name="connsiteX25" fmla="*/ 17225 w 63609"/>
                <a:gd name="connsiteY25" fmla="*/ 65671 h 79976"/>
                <a:gd name="connsiteX26" fmla="*/ 12390 w 63609"/>
                <a:gd name="connsiteY26" fmla="*/ 60959 h 79976"/>
                <a:gd name="connsiteX27" fmla="*/ 5198 w 63609"/>
                <a:gd name="connsiteY27" fmla="*/ 69143 h 79976"/>
                <a:gd name="connsiteX28" fmla="*/ 19953 w 63609"/>
                <a:gd name="connsiteY28" fmla="*/ 80054 h 79976"/>
                <a:gd name="connsiteX29" fmla="*/ 51572 w 63609"/>
                <a:gd name="connsiteY29" fmla="*/ 54883 h 79976"/>
                <a:gd name="connsiteX30" fmla="*/ 63352 w 63609"/>
                <a:gd name="connsiteY30" fmla="*/ 8013 h 7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609" h="79976">
                  <a:moveTo>
                    <a:pt x="63352" y="8013"/>
                  </a:moveTo>
                  <a:cubicBezTo>
                    <a:pt x="63848" y="6277"/>
                    <a:pt x="63848" y="6029"/>
                    <a:pt x="63848" y="5285"/>
                  </a:cubicBezTo>
                  <a:cubicBezTo>
                    <a:pt x="63848" y="2806"/>
                    <a:pt x="61864" y="1318"/>
                    <a:pt x="59756" y="1318"/>
                  </a:cubicBezTo>
                  <a:cubicBezTo>
                    <a:pt x="58392" y="1318"/>
                    <a:pt x="56036" y="1938"/>
                    <a:pt x="54672" y="4293"/>
                  </a:cubicBezTo>
                  <a:cubicBezTo>
                    <a:pt x="54300" y="5037"/>
                    <a:pt x="53308" y="9005"/>
                    <a:pt x="52688" y="11485"/>
                  </a:cubicBezTo>
                  <a:lnTo>
                    <a:pt x="50084" y="21777"/>
                  </a:lnTo>
                  <a:cubicBezTo>
                    <a:pt x="49340" y="24753"/>
                    <a:pt x="45496" y="40376"/>
                    <a:pt x="45124" y="41740"/>
                  </a:cubicBezTo>
                  <a:cubicBezTo>
                    <a:pt x="45000" y="41740"/>
                    <a:pt x="39544" y="52528"/>
                    <a:pt x="29873" y="52528"/>
                  </a:cubicBezTo>
                  <a:cubicBezTo>
                    <a:pt x="21441" y="52528"/>
                    <a:pt x="21441" y="44468"/>
                    <a:pt x="21441" y="42236"/>
                  </a:cubicBezTo>
                  <a:cubicBezTo>
                    <a:pt x="21441" y="35540"/>
                    <a:pt x="24293" y="27729"/>
                    <a:pt x="28013" y="18181"/>
                  </a:cubicBezTo>
                  <a:cubicBezTo>
                    <a:pt x="29501" y="14213"/>
                    <a:pt x="30121" y="12725"/>
                    <a:pt x="30121" y="10617"/>
                  </a:cubicBezTo>
                  <a:cubicBezTo>
                    <a:pt x="30121" y="4665"/>
                    <a:pt x="25037" y="78"/>
                    <a:pt x="18341" y="78"/>
                  </a:cubicBezTo>
                  <a:cubicBezTo>
                    <a:pt x="5818" y="78"/>
                    <a:pt x="238" y="16941"/>
                    <a:pt x="238" y="19049"/>
                  </a:cubicBezTo>
                  <a:cubicBezTo>
                    <a:pt x="238" y="20661"/>
                    <a:pt x="1974" y="20661"/>
                    <a:pt x="2346" y="20661"/>
                  </a:cubicBezTo>
                  <a:cubicBezTo>
                    <a:pt x="4082" y="20661"/>
                    <a:pt x="4206" y="20041"/>
                    <a:pt x="4578" y="18677"/>
                  </a:cubicBezTo>
                  <a:cubicBezTo>
                    <a:pt x="7678" y="8385"/>
                    <a:pt x="13010" y="3550"/>
                    <a:pt x="17969" y="3550"/>
                  </a:cubicBezTo>
                  <a:cubicBezTo>
                    <a:pt x="20077" y="3550"/>
                    <a:pt x="21069" y="4913"/>
                    <a:pt x="21069" y="7889"/>
                  </a:cubicBezTo>
                  <a:cubicBezTo>
                    <a:pt x="21069" y="10741"/>
                    <a:pt x="19953" y="13469"/>
                    <a:pt x="19333" y="15081"/>
                  </a:cubicBezTo>
                  <a:cubicBezTo>
                    <a:pt x="13382" y="30208"/>
                    <a:pt x="12142" y="34796"/>
                    <a:pt x="12142" y="40252"/>
                  </a:cubicBezTo>
                  <a:cubicBezTo>
                    <a:pt x="12142" y="42360"/>
                    <a:pt x="12142" y="48188"/>
                    <a:pt x="16977" y="52156"/>
                  </a:cubicBezTo>
                  <a:cubicBezTo>
                    <a:pt x="20821" y="55379"/>
                    <a:pt x="26029" y="55999"/>
                    <a:pt x="29377" y="55999"/>
                  </a:cubicBezTo>
                  <a:cubicBezTo>
                    <a:pt x="34337" y="55999"/>
                    <a:pt x="38801" y="54139"/>
                    <a:pt x="42892" y="50420"/>
                  </a:cubicBezTo>
                  <a:cubicBezTo>
                    <a:pt x="41280" y="57239"/>
                    <a:pt x="39916" y="62447"/>
                    <a:pt x="34709" y="68647"/>
                  </a:cubicBezTo>
                  <a:cubicBezTo>
                    <a:pt x="31361" y="72491"/>
                    <a:pt x="26401" y="76583"/>
                    <a:pt x="19829" y="76583"/>
                  </a:cubicBezTo>
                  <a:cubicBezTo>
                    <a:pt x="18961" y="76583"/>
                    <a:pt x="13134" y="76583"/>
                    <a:pt x="10530" y="72491"/>
                  </a:cubicBezTo>
                  <a:cubicBezTo>
                    <a:pt x="17225" y="71747"/>
                    <a:pt x="17225" y="65795"/>
                    <a:pt x="17225" y="65671"/>
                  </a:cubicBezTo>
                  <a:cubicBezTo>
                    <a:pt x="17225" y="61703"/>
                    <a:pt x="13630" y="60959"/>
                    <a:pt x="12390" y="60959"/>
                  </a:cubicBezTo>
                  <a:cubicBezTo>
                    <a:pt x="9290" y="60959"/>
                    <a:pt x="5198" y="63439"/>
                    <a:pt x="5198" y="69143"/>
                  </a:cubicBezTo>
                  <a:cubicBezTo>
                    <a:pt x="5198" y="75467"/>
                    <a:pt x="11150" y="80054"/>
                    <a:pt x="19953" y="80054"/>
                  </a:cubicBezTo>
                  <a:cubicBezTo>
                    <a:pt x="32477" y="80054"/>
                    <a:pt x="47728" y="70383"/>
                    <a:pt x="51572" y="54883"/>
                  </a:cubicBezTo>
                  <a:lnTo>
                    <a:pt x="63352" y="8013"/>
                  </a:lnTo>
                  <a:close/>
                </a:path>
              </a:pathLst>
            </a:custGeom>
            <a:solidFill>
              <a:srgbClr val="000000"/>
            </a:solidFill>
            <a:ln w="17732" cap="flat">
              <a:noFill/>
              <a:prstDash val="solid"/>
              <a:miter/>
            </a:ln>
          </p:spPr>
          <p:txBody>
            <a:bodyPr rtlCol="0" anchor="ctr"/>
            <a:lstStyle/>
            <a:p>
              <a:endParaRPr lang="zh-CN" altLang="en-US"/>
            </a:p>
          </p:txBody>
        </p:sp>
        <p:sp>
          <p:nvSpPr>
            <p:cNvPr id="16526" name="任意形状 16525">
              <a:extLst>
                <a:ext uri="{FF2B5EF4-FFF2-40B4-BE49-F238E27FC236}">
                  <a16:creationId xmlns:a16="http://schemas.microsoft.com/office/drawing/2014/main" id="{AEB27446-B73C-F39B-9FE0-D9E4E8DF35E8}"/>
                </a:ext>
              </a:extLst>
            </p:cNvPr>
            <p:cNvSpPr/>
            <p:nvPr>
              <p:custDataLst>
                <p:tags r:id="rId23"/>
              </p:custDataLst>
            </p:nvPr>
          </p:nvSpPr>
          <p:spPr>
            <a:xfrm>
              <a:off x="6857167" y="3826049"/>
              <a:ext cx="44106" cy="58986"/>
            </a:xfrm>
            <a:custGeom>
              <a:avLst/>
              <a:gdLst>
                <a:gd name="connsiteX0" fmla="*/ 44349 w 44106"/>
                <a:gd name="connsiteY0" fmla="*/ 41968 h 58986"/>
                <a:gd name="connsiteX1" fmla="*/ 40629 w 44106"/>
                <a:gd name="connsiteY1" fmla="*/ 41968 h 58986"/>
                <a:gd name="connsiteX2" fmla="*/ 38061 w 44106"/>
                <a:gd name="connsiteY2" fmla="*/ 50028 h 58986"/>
                <a:gd name="connsiteX3" fmla="*/ 28584 w 44106"/>
                <a:gd name="connsiteY3" fmla="*/ 50559 h 58986"/>
                <a:gd name="connsiteX4" fmla="*/ 11225 w 44106"/>
                <a:gd name="connsiteY4" fmla="*/ 50559 h 58986"/>
                <a:gd name="connsiteX5" fmla="*/ 28938 w 44106"/>
                <a:gd name="connsiteY5" fmla="*/ 37717 h 58986"/>
                <a:gd name="connsiteX6" fmla="*/ 44349 w 44106"/>
                <a:gd name="connsiteY6" fmla="*/ 17701 h 58986"/>
                <a:gd name="connsiteX7" fmla="*/ 20967 w 44106"/>
                <a:gd name="connsiteY7" fmla="*/ 76 h 58986"/>
                <a:gd name="connsiteX8" fmla="*/ 242 w 44106"/>
                <a:gd name="connsiteY8" fmla="*/ 15664 h 58986"/>
                <a:gd name="connsiteX9" fmla="*/ 5379 w 44106"/>
                <a:gd name="connsiteY9" fmla="*/ 21066 h 58986"/>
                <a:gd name="connsiteX10" fmla="*/ 10605 w 44106"/>
                <a:gd name="connsiteY10" fmla="*/ 15841 h 58986"/>
                <a:gd name="connsiteX11" fmla="*/ 5556 w 44106"/>
                <a:gd name="connsiteY11" fmla="*/ 10615 h 58986"/>
                <a:gd name="connsiteX12" fmla="*/ 19107 w 44106"/>
                <a:gd name="connsiteY12" fmla="*/ 3973 h 58986"/>
                <a:gd name="connsiteX13" fmla="*/ 34872 w 44106"/>
                <a:gd name="connsiteY13" fmla="*/ 17789 h 58986"/>
                <a:gd name="connsiteX14" fmla="*/ 22916 w 44106"/>
                <a:gd name="connsiteY14" fmla="*/ 36654 h 58986"/>
                <a:gd name="connsiteX15" fmla="*/ 1305 w 44106"/>
                <a:gd name="connsiteY15" fmla="*/ 54988 h 58986"/>
                <a:gd name="connsiteX16" fmla="*/ 242 w 44106"/>
                <a:gd name="connsiteY16" fmla="*/ 56405 h 58986"/>
                <a:gd name="connsiteX17" fmla="*/ 242 w 44106"/>
                <a:gd name="connsiteY17" fmla="*/ 59062 h 58986"/>
                <a:gd name="connsiteX18" fmla="*/ 41426 w 44106"/>
                <a:gd name="connsiteY18" fmla="*/ 59062 h 58986"/>
                <a:gd name="connsiteX19" fmla="*/ 44349 w 44106"/>
                <a:gd name="connsiteY19" fmla="*/ 41968 h 5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06" h="58986">
                  <a:moveTo>
                    <a:pt x="44349" y="41968"/>
                  </a:moveTo>
                  <a:lnTo>
                    <a:pt x="40629" y="41968"/>
                  </a:lnTo>
                  <a:cubicBezTo>
                    <a:pt x="40364" y="43651"/>
                    <a:pt x="39478" y="49142"/>
                    <a:pt x="38061" y="50028"/>
                  </a:cubicBezTo>
                  <a:cubicBezTo>
                    <a:pt x="37352" y="50559"/>
                    <a:pt x="29913" y="50559"/>
                    <a:pt x="28584" y="50559"/>
                  </a:cubicBezTo>
                  <a:lnTo>
                    <a:pt x="11225" y="50559"/>
                  </a:lnTo>
                  <a:cubicBezTo>
                    <a:pt x="17070" y="46220"/>
                    <a:pt x="23624" y="41260"/>
                    <a:pt x="28938" y="37717"/>
                  </a:cubicBezTo>
                  <a:cubicBezTo>
                    <a:pt x="36909" y="32226"/>
                    <a:pt x="44349" y="27089"/>
                    <a:pt x="44349" y="17701"/>
                  </a:cubicBezTo>
                  <a:cubicBezTo>
                    <a:pt x="44349" y="6364"/>
                    <a:pt x="33632" y="76"/>
                    <a:pt x="20967" y="76"/>
                  </a:cubicBezTo>
                  <a:cubicBezTo>
                    <a:pt x="9011" y="76"/>
                    <a:pt x="242" y="6984"/>
                    <a:pt x="242" y="15664"/>
                  </a:cubicBezTo>
                  <a:cubicBezTo>
                    <a:pt x="242" y="20269"/>
                    <a:pt x="4139" y="21066"/>
                    <a:pt x="5379" y="21066"/>
                  </a:cubicBezTo>
                  <a:cubicBezTo>
                    <a:pt x="7771" y="21066"/>
                    <a:pt x="10605" y="19472"/>
                    <a:pt x="10605" y="15841"/>
                  </a:cubicBezTo>
                  <a:cubicBezTo>
                    <a:pt x="10605" y="12652"/>
                    <a:pt x="8302" y="10881"/>
                    <a:pt x="5556" y="10615"/>
                  </a:cubicBezTo>
                  <a:cubicBezTo>
                    <a:pt x="8036" y="6630"/>
                    <a:pt x="13173" y="3973"/>
                    <a:pt x="19107" y="3973"/>
                  </a:cubicBezTo>
                  <a:cubicBezTo>
                    <a:pt x="27698" y="3973"/>
                    <a:pt x="34872" y="9110"/>
                    <a:pt x="34872" y="17789"/>
                  </a:cubicBezTo>
                  <a:cubicBezTo>
                    <a:pt x="34872" y="25229"/>
                    <a:pt x="29735" y="30897"/>
                    <a:pt x="22916" y="36654"/>
                  </a:cubicBezTo>
                  <a:lnTo>
                    <a:pt x="1305" y="54988"/>
                  </a:lnTo>
                  <a:cubicBezTo>
                    <a:pt x="419" y="55785"/>
                    <a:pt x="331" y="55785"/>
                    <a:pt x="242" y="56405"/>
                  </a:cubicBezTo>
                  <a:lnTo>
                    <a:pt x="242" y="59062"/>
                  </a:lnTo>
                  <a:lnTo>
                    <a:pt x="41426" y="59062"/>
                  </a:lnTo>
                  <a:lnTo>
                    <a:pt x="44349" y="41968"/>
                  </a:lnTo>
                  <a:close/>
                </a:path>
              </a:pathLst>
            </a:custGeom>
            <a:solidFill>
              <a:srgbClr val="000000"/>
            </a:solidFill>
            <a:ln w="17732" cap="flat">
              <a:noFill/>
              <a:prstDash val="solid"/>
              <a:miter/>
            </a:ln>
          </p:spPr>
          <p:txBody>
            <a:bodyPr rtlCol="0" anchor="ctr"/>
            <a:lstStyle/>
            <a:p>
              <a:endParaRPr lang="zh-CN" altLang="en-US"/>
            </a:p>
          </p:txBody>
        </p:sp>
        <p:sp>
          <p:nvSpPr>
            <p:cNvPr id="16527" name="任意形状 16526">
              <a:extLst>
                <a:ext uri="{FF2B5EF4-FFF2-40B4-BE49-F238E27FC236}">
                  <a16:creationId xmlns:a16="http://schemas.microsoft.com/office/drawing/2014/main" id="{5EC11EF7-CDA0-5F2F-9606-978903C8CD2E}"/>
                </a:ext>
              </a:extLst>
            </p:cNvPr>
            <p:cNvSpPr/>
            <p:nvPr>
              <p:custDataLst>
                <p:tags r:id="rId24"/>
              </p:custDataLst>
            </p:nvPr>
          </p:nvSpPr>
          <p:spPr>
            <a:xfrm>
              <a:off x="7002351" y="3794370"/>
              <a:ext cx="117795" cy="41449"/>
            </a:xfrm>
            <a:custGeom>
              <a:avLst/>
              <a:gdLst>
                <a:gd name="connsiteX0" fmla="*/ 112023 w 117795"/>
                <a:gd name="connsiteY0" fmla="*/ 7160 h 41449"/>
                <a:gd name="connsiteX1" fmla="*/ 118046 w 117795"/>
                <a:gd name="connsiteY1" fmla="*/ 3617 h 41449"/>
                <a:gd name="connsiteX2" fmla="*/ 112200 w 117795"/>
                <a:gd name="connsiteY2" fmla="*/ 74 h 41449"/>
                <a:gd name="connsiteX3" fmla="*/ 6096 w 117795"/>
                <a:gd name="connsiteY3" fmla="*/ 74 h 41449"/>
                <a:gd name="connsiteX4" fmla="*/ 250 w 117795"/>
                <a:gd name="connsiteY4" fmla="*/ 3617 h 41449"/>
                <a:gd name="connsiteX5" fmla="*/ 6273 w 117795"/>
                <a:gd name="connsiteY5" fmla="*/ 7160 h 41449"/>
                <a:gd name="connsiteX6" fmla="*/ 112023 w 117795"/>
                <a:gd name="connsiteY6" fmla="*/ 7160 h 41449"/>
                <a:gd name="connsiteX7" fmla="*/ 112200 w 117795"/>
                <a:gd name="connsiteY7" fmla="*/ 41524 h 41449"/>
                <a:gd name="connsiteX8" fmla="*/ 118046 w 117795"/>
                <a:gd name="connsiteY8" fmla="*/ 37981 h 41449"/>
                <a:gd name="connsiteX9" fmla="*/ 112023 w 117795"/>
                <a:gd name="connsiteY9" fmla="*/ 34439 h 41449"/>
                <a:gd name="connsiteX10" fmla="*/ 6273 w 117795"/>
                <a:gd name="connsiteY10" fmla="*/ 34439 h 41449"/>
                <a:gd name="connsiteX11" fmla="*/ 250 w 117795"/>
                <a:gd name="connsiteY11" fmla="*/ 37981 h 41449"/>
                <a:gd name="connsiteX12" fmla="*/ 6096 w 117795"/>
                <a:gd name="connsiteY12" fmla="*/ 41524 h 41449"/>
                <a:gd name="connsiteX13" fmla="*/ 112200 w 117795"/>
                <a:gd name="connsiteY13" fmla="*/ 41524 h 4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795" h="41449">
                  <a:moveTo>
                    <a:pt x="112023" y="7160"/>
                  </a:moveTo>
                  <a:cubicBezTo>
                    <a:pt x="114680" y="7160"/>
                    <a:pt x="118046" y="7160"/>
                    <a:pt x="118046" y="3617"/>
                  </a:cubicBezTo>
                  <a:cubicBezTo>
                    <a:pt x="118046" y="74"/>
                    <a:pt x="114680" y="74"/>
                    <a:pt x="112200" y="74"/>
                  </a:cubicBezTo>
                  <a:lnTo>
                    <a:pt x="6096" y="74"/>
                  </a:lnTo>
                  <a:cubicBezTo>
                    <a:pt x="3616" y="74"/>
                    <a:pt x="250" y="74"/>
                    <a:pt x="250" y="3617"/>
                  </a:cubicBezTo>
                  <a:cubicBezTo>
                    <a:pt x="250" y="7160"/>
                    <a:pt x="3616" y="7160"/>
                    <a:pt x="6273" y="7160"/>
                  </a:cubicBezTo>
                  <a:lnTo>
                    <a:pt x="112023" y="7160"/>
                  </a:lnTo>
                  <a:close/>
                  <a:moveTo>
                    <a:pt x="112200" y="41524"/>
                  </a:moveTo>
                  <a:cubicBezTo>
                    <a:pt x="114680" y="41524"/>
                    <a:pt x="118046" y="41524"/>
                    <a:pt x="118046" y="37981"/>
                  </a:cubicBezTo>
                  <a:cubicBezTo>
                    <a:pt x="118046" y="34439"/>
                    <a:pt x="114680" y="34439"/>
                    <a:pt x="112023" y="34439"/>
                  </a:cubicBezTo>
                  <a:lnTo>
                    <a:pt x="6273" y="34439"/>
                  </a:lnTo>
                  <a:cubicBezTo>
                    <a:pt x="3616" y="34439"/>
                    <a:pt x="250" y="34439"/>
                    <a:pt x="250" y="37981"/>
                  </a:cubicBezTo>
                  <a:cubicBezTo>
                    <a:pt x="250" y="41524"/>
                    <a:pt x="3616" y="41524"/>
                    <a:pt x="6096" y="41524"/>
                  </a:cubicBezTo>
                  <a:lnTo>
                    <a:pt x="112200" y="41524"/>
                  </a:lnTo>
                  <a:close/>
                </a:path>
              </a:pathLst>
            </a:custGeom>
            <a:solidFill>
              <a:srgbClr val="000000"/>
            </a:solidFill>
            <a:ln w="17732" cap="flat">
              <a:noFill/>
              <a:prstDash val="solid"/>
              <a:miter/>
            </a:ln>
          </p:spPr>
          <p:txBody>
            <a:bodyPr rtlCol="0" anchor="ctr"/>
            <a:lstStyle/>
            <a:p>
              <a:endParaRPr lang="zh-CN" altLang="en-US"/>
            </a:p>
          </p:txBody>
        </p:sp>
        <p:sp>
          <p:nvSpPr>
            <p:cNvPr id="16528" name="任意形状 16527">
              <a:extLst>
                <a:ext uri="{FF2B5EF4-FFF2-40B4-BE49-F238E27FC236}">
                  <a16:creationId xmlns:a16="http://schemas.microsoft.com/office/drawing/2014/main" id="{F0F8AD9E-C0CA-CEC0-A659-43A0FAD3508C}"/>
                </a:ext>
              </a:extLst>
            </p:cNvPr>
            <p:cNvSpPr/>
            <p:nvPr>
              <p:custDataLst>
                <p:tags r:id="rId25"/>
              </p:custDataLst>
            </p:nvPr>
          </p:nvSpPr>
          <p:spPr>
            <a:xfrm>
              <a:off x="7188795" y="3734498"/>
              <a:ext cx="88390" cy="161193"/>
            </a:xfrm>
            <a:custGeom>
              <a:avLst/>
              <a:gdLst>
                <a:gd name="connsiteX0" fmla="*/ 55882 w 88390"/>
                <a:gd name="connsiteY0" fmla="*/ 54101 h 161193"/>
                <a:gd name="connsiteX1" fmla="*/ 71115 w 88390"/>
                <a:gd name="connsiteY1" fmla="*/ 54101 h 161193"/>
                <a:gd name="connsiteX2" fmla="*/ 76429 w 88390"/>
                <a:gd name="connsiteY2" fmla="*/ 50558 h 161193"/>
                <a:gd name="connsiteX3" fmla="*/ 71647 w 88390"/>
                <a:gd name="connsiteY3" fmla="*/ 48609 h 161193"/>
                <a:gd name="connsiteX4" fmla="*/ 56944 w 88390"/>
                <a:gd name="connsiteY4" fmla="*/ 48609 h 161193"/>
                <a:gd name="connsiteX5" fmla="*/ 60664 w 88390"/>
                <a:gd name="connsiteY5" fmla="*/ 28416 h 161193"/>
                <a:gd name="connsiteX6" fmla="*/ 64915 w 88390"/>
                <a:gd name="connsiteY6" fmla="*/ 9994 h 161193"/>
                <a:gd name="connsiteX7" fmla="*/ 73241 w 88390"/>
                <a:gd name="connsiteY7" fmla="*/ 3971 h 161193"/>
                <a:gd name="connsiteX8" fmla="*/ 81921 w 88390"/>
                <a:gd name="connsiteY8" fmla="*/ 7160 h 161193"/>
                <a:gd name="connsiteX9" fmla="*/ 72355 w 88390"/>
                <a:gd name="connsiteY9" fmla="*/ 16725 h 161193"/>
                <a:gd name="connsiteX10" fmla="*/ 78909 w 88390"/>
                <a:gd name="connsiteY10" fmla="*/ 22925 h 161193"/>
                <a:gd name="connsiteX11" fmla="*/ 88652 w 88390"/>
                <a:gd name="connsiteY11" fmla="*/ 12297 h 161193"/>
                <a:gd name="connsiteX12" fmla="*/ 73241 w 88390"/>
                <a:gd name="connsiteY12" fmla="*/ 74 h 161193"/>
                <a:gd name="connsiteX13" fmla="*/ 50745 w 88390"/>
                <a:gd name="connsiteY13" fmla="*/ 20799 h 161193"/>
                <a:gd name="connsiteX14" fmla="*/ 44899 w 88390"/>
                <a:gd name="connsiteY14" fmla="*/ 48609 h 161193"/>
                <a:gd name="connsiteX15" fmla="*/ 32677 w 88390"/>
                <a:gd name="connsiteY15" fmla="*/ 48609 h 161193"/>
                <a:gd name="connsiteX16" fmla="*/ 27363 w 88390"/>
                <a:gd name="connsiteY16" fmla="*/ 51975 h 161193"/>
                <a:gd name="connsiteX17" fmla="*/ 32323 w 88390"/>
                <a:gd name="connsiteY17" fmla="*/ 54101 h 161193"/>
                <a:gd name="connsiteX18" fmla="*/ 44013 w 88390"/>
                <a:gd name="connsiteY18" fmla="*/ 54101 h 161193"/>
                <a:gd name="connsiteX19" fmla="*/ 30728 w 88390"/>
                <a:gd name="connsiteY19" fmla="*/ 124069 h 161193"/>
                <a:gd name="connsiteX20" fmla="*/ 15317 w 88390"/>
                <a:gd name="connsiteY20" fmla="*/ 157371 h 161193"/>
                <a:gd name="connsiteX21" fmla="*/ 6815 w 88390"/>
                <a:gd name="connsiteY21" fmla="*/ 154182 h 161193"/>
                <a:gd name="connsiteX22" fmla="*/ 16557 w 88390"/>
                <a:gd name="connsiteY22" fmla="*/ 144617 h 161193"/>
                <a:gd name="connsiteX23" fmla="*/ 10003 w 88390"/>
                <a:gd name="connsiteY23" fmla="*/ 138417 h 161193"/>
                <a:gd name="connsiteX24" fmla="*/ 261 w 88390"/>
                <a:gd name="connsiteY24" fmla="*/ 149045 h 161193"/>
                <a:gd name="connsiteX25" fmla="*/ 15317 w 88390"/>
                <a:gd name="connsiteY25" fmla="*/ 161268 h 161193"/>
                <a:gd name="connsiteX26" fmla="*/ 35334 w 88390"/>
                <a:gd name="connsiteY26" fmla="*/ 144086 h 161193"/>
                <a:gd name="connsiteX27" fmla="*/ 45253 w 88390"/>
                <a:gd name="connsiteY27" fmla="*/ 110253 h 161193"/>
                <a:gd name="connsiteX28" fmla="*/ 55882 w 88390"/>
                <a:gd name="connsiteY28" fmla="*/ 54101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90" h="161193">
                  <a:moveTo>
                    <a:pt x="55882" y="54101"/>
                  </a:moveTo>
                  <a:lnTo>
                    <a:pt x="71115" y="54101"/>
                  </a:lnTo>
                  <a:cubicBezTo>
                    <a:pt x="74658" y="54101"/>
                    <a:pt x="76429" y="54101"/>
                    <a:pt x="76429" y="50558"/>
                  </a:cubicBezTo>
                  <a:cubicBezTo>
                    <a:pt x="76429" y="48609"/>
                    <a:pt x="74658" y="48609"/>
                    <a:pt x="71647" y="48609"/>
                  </a:cubicBezTo>
                  <a:lnTo>
                    <a:pt x="56944" y="48609"/>
                  </a:lnTo>
                  <a:lnTo>
                    <a:pt x="60664" y="28416"/>
                  </a:lnTo>
                  <a:cubicBezTo>
                    <a:pt x="61373" y="24696"/>
                    <a:pt x="63853" y="12119"/>
                    <a:pt x="64915" y="9994"/>
                  </a:cubicBezTo>
                  <a:cubicBezTo>
                    <a:pt x="66510" y="6628"/>
                    <a:pt x="69521" y="3971"/>
                    <a:pt x="73241" y="3971"/>
                  </a:cubicBezTo>
                  <a:cubicBezTo>
                    <a:pt x="73949" y="3971"/>
                    <a:pt x="78555" y="3971"/>
                    <a:pt x="81921" y="7160"/>
                  </a:cubicBezTo>
                  <a:cubicBezTo>
                    <a:pt x="74127" y="7868"/>
                    <a:pt x="72355" y="14068"/>
                    <a:pt x="72355" y="16725"/>
                  </a:cubicBezTo>
                  <a:cubicBezTo>
                    <a:pt x="72355" y="20799"/>
                    <a:pt x="75544" y="22925"/>
                    <a:pt x="78909" y="22925"/>
                  </a:cubicBezTo>
                  <a:cubicBezTo>
                    <a:pt x="83515" y="22925"/>
                    <a:pt x="88652" y="19028"/>
                    <a:pt x="88652" y="12297"/>
                  </a:cubicBezTo>
                  <a:cubicBezTo>
                    <a:pt x="88652" y="4148"/>
                    <a:pt x="80503" y="74"/>
                    <a:pt x="73241" y="74"/>
                  </a:cubicBezTo>
                  <a:cubicBezTo>
                    <a:pt x="67218" y="74"/>
                    <a:pt x="56059" y="3263"/>
                    <a:pt x="50745" y="20799"/>
                  </a:cubicBezTo>
                  <a:cubicBezTo>
                    <a:pt x="49682" y="24519"/>
                    <a:pt x="49150" y="26290"/>
                    <a:pt x="44899" y="48609"/>
                  </a:cubicBezTo>
                  <a:lnTo>
                    <a:pt x="32677" y="48609"/>
                  </a:lnTo>
                  <a:cubicBezTo>
                    <a:pt x="29311" y="48609"/>
                    <a:pt x="27363" y="48609"/>
                    <a:pt x="27363" y="51975"/>
                  </a:cubicBezTo>
                  <a:cubicBezTo>
                    <a:pt x="27363" y="54101"/>
                    <a:pt x="28957" y="54101"/>
                    <a:pt x="32323" y="54101"/>
                  </a:cubicBezTo>
                  <a:lnTo>
                    <a:pt x="44013" y="54101"/>
                  </a:lnTo>
                  <a:lnTo>
                    <a:pt x="30728" y="124069"/>
                  </a:lnTo>
                  <a:cubicBezTo>
                    <a:pt x="27540" y="141251"/>
                    <a:pt x="24529" y="157371"/>
                    <a:pt x="15317" y="157371"/>
                  </a:cubicBezTo>
                  <a:cubicBezTo>
                    <a:pt x="14609" y="157371"/>
                    <a:pt x="10181" y="157371"/>
                    <a:pt x="6815" y="154182"/>
                  </a:cubicBezTo>
                  <a:cubicBezTo>
                    <a:pt x="14963" y="153651"/>
                    <a:pt x="16557" y="147274"/>
                    <a:pt x="16557" y="144617"/>
                  </a:cubicBezTo>
                  <a:cubicBezTo>
                    <a:pt x="16557" y="140543"/>
                    <a:pt x="13369" y="138417"/>
                    <a:pt x="10003" y="138417"/>
                  </a:cubicBezTo>
                  <a:cubicBezTo>
                    <a:pt x="5398" y="138417"/>
                    <a:pt x="261" y="142314"/>
                    <a:pt x="261" y="149045"/>
                  </a:cubicBezTo>
                  <a:cubicBezTo>
                    <a:pt x="261" y="157016"/>
                    <a:pt x="8055" y="161268"/>
                    <a:pt x="15317" y="161268"/>
                  </a:cubicBezTo>
                  <a:cubicBezTo>
                    <a:pt x="25060" y="161268"/>
                    <a:pt x="32145" y="150817"/>
                    <a:pt x="35334" y="144086"/>
                  </a:cubicBezTo>
                  <a:cubicBezTo>
                    <a:pt x="41002" y="132926"/>
                    <a:pt x="45076" y="111493"/>
                    <a:pt x="45253" y="110253"/>
                  </a:cubicBezTo>
                  <a:lnTo>
                    <a:pt x="55882" y="54101"/>
                  </a:lnTo>
                  <a:close/>
                </a:path>
              </a:pathLst>
            </a:custGeom>
            <a:solidFill>
              <a:srgbClr val="000000"/>
            </a:solidFill>
            <a:ln w="17732" cap="flat">
              <a:noFill/>
              <a:prstDash val="solid"/>
              <a:miter/>
            </a:ln>
          </p:spPr>
          <p:txBody>
            <a:bodyPr rtlCol="0" anchor="ctr"/>
            <a:lstStyle/>
            <a:p>
              <a:endParaRPr lang="zh-CN" altLang="en-US"/>
            </a:p>
          </p:txBody>
        </p:sp>
        <p:sp>
          <p:nvSpPr>
            <p:cNvPr id="16529" name="任意形状 16528">
              <a:extLst>
                <a:ext uri="{FF2B5EF4-FFF2-40B4-BE49-F238E27FC236}">
                  <a16:creationId xmlns:a16="http://schemas.microsoft.com/office/drawing/2014/main" id="{A0689D67-0A8F-ED66-DE9E-36101633560E}"/>
                </a:ext>
              </a:extLst>
            </p:cNvPr>
            <p:cNvSpPr/>
            <p:nvPr>
              <p:custDataLst>
                <p:tags r:id="rId26"/>
              </p:custDataLst>
            </p:nvPr>
          </p:nvSpPr>
          <p:spPr>
            <a:xfrm>
              <a:off x="7290590" y="3840602"/>
              <a:ext cx="20724" cy="52963"/>
            </a:xfrm>
            <a:custGeom>
              <a:avLst/>
              <a:gdLst>
                <a:gd name="connsiteX0" fmla="*/ 20991 w 20724"/>
                <a:gd name="connsiteY0" fmla="*/ 18673 h 52963"/>
                <a:gd name="connsiteX1" fmla="*/ 9655 w 20724"/>
                <a:gd name="connsiteY1" fmla="*/ 74 h 52963"/>
                <a:gd name="connsiteX2" fmla="*/ 266 w 20724"/>
                <a:gd name="connsiteY2" fmla="*/ 9462 h 52963"/>
                <a:gd name="connsiteX3" fmla="*/ 9655 w 20724"/>
                <a:gd name="connsiteY3" fmla="*/ 18851 h 52963"/>
                <a:gd name="connsiteX4" fmla="*/ 15854 w 20724"/>
                <a:gd name="connsiteY4" fmla="*/ 16548 h 52963"/>
                <a:gd name="connsiteX5" fmla="*/ 16740 w 20724"/>
                <a:gd name="connsiteY5" fmla="*/ 16016 h 52963"/>
                <a:gd name="connsiteX6" fmla="*/ 17094 w 20724"/>
                <a:gd name="connsiteY6" fmla="*/ 18673 h 52963"/>
                <a:gd name="connsiteX7" fmla="*/ 5049 w 20724"/>
                <a:gd name="connsiteY7" fmla="*/ 48255 h 52963"/>
                <a:gd name="connsiteX8" fmla="*/ 3100 w 20724"/>
                <a:gd name="connsiteY8" fmla="*/ 51089 h 52963"/>
                <a:gd name="connsiteX9" fmla="*/ 4872 w 20724"/>
                <a:gd name="connsiteY9" fmla="*/ 53038 h 52963"/>
                <a:gd name="connsiteX10" fmla="*/ 20991 w 20724"/>
                <a:gd name="connsiteY10" fmla="*/ 18673 h 5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24" h="52963">
                  <a:moveTo>
                    <a:pt x="20991" y="18673"/>
                  </a:moveTo>
                  <a:cubicBezTo>
                    <a:pt x="20991" y="6983"/>
                    <a:pt x="16563" y="74"/>
                    <a:pt x="9655" y="74"/>
                  </a:cubicBezTo>
                  <a:cubicBezTo>
                    <a:pt x="3809" y="74"/>
                    <a:pt x="266" y="4503"/>
                    <a:pt x="266" y="9462"/>
                  </a:cubicBezTo>
                  <a:cubicBezTo>
                    <a:pt x="266" y="14245"/>
                    <a:pt x="3809" y="18851"/>
                    <a:pt x="9655" y="18851"/>
                  </a:cubicBezTo>
                  <a:cubicBezTo>
                    <a:pt x="11780" y="18851"/>
                    <a:pt x="14083" y="18142"/>
                    <a:pt x="15854" y="16548"/>
                  </a:cubicBezTo>
                  <a:cubicBezTo>
                    <a:pt x="16386" y="16194"/>
                    <a:pt x="16563" y="16016"/>
                    <a:pt x="16740" y="16016"/>
                  </a:cubicBezTo>
                  <a:cubicBezTo>
                    <a:pt x="16917" y="16016"/>
                    <a:pt x="17094" y="16194"/>
                    <a:pt x="17094" y="18673"/>
                  </a:cubicBezTo>
                  <a:cubicBezTo>
                    <a:pt x="17094" y="31782"/>
                    <a:pt x="10894" y="42410"/>
                    <a:pt x="5049" y="48255"/>
                  </a:cubicBezTo>
                  <a:cubicBezTo>
                    <a:pt x="3100" y="50204"/>
                    <a:pt x="3100" y="50558"/>
                    <a:pt x="3100" y="51089"/>
                  </a:cubicBezTo>
                  <a:cubicBezTo>
                    <a:pt x="3100" y="52329"/>
                    <a:pt x="3986" y="53038"/>
                    <a:pt x="4872" y="53038"/>
                  </a:cubicBezTo>
                  <a:cubicBezTo>
                    <a:pt x="6820" y="53038"/>
                    <a:pt x="20991" y="39398"/>
                    <a:pt x="20991" y="18673"/>
                  </a:cubicBezTo>
                  <a:close/>
                </a:path>
              </a:pathLst>
            </a:custGeom>
            <a:solidFill>
              <a:srgbClr val="000000"/>
            </a:solidFill>
            <a:ln w="17732" cap="flat">
              <a:noFill/>
              <a:prstDash val="solid"/>
              <a:miter/>
            </a:ln>
          </p:spPr>
          <p:txBody>
            <a:bodyPr rtlCol="0" anchor="ctr"/>
            <a:lstStyle/>
            <a:p>
              <a:endParaRPr lang="zh-CN" altLang="en-US"/>
            </a:p>
          </p:txBody>
        </p:sp>
        <p:sp>
          <p:nvSpPr>
            <p:cNvPr id="16530" name="任意形状 16529">
              <a:extLst>
                <a:ext uri="{FF2B5EF4-FFF2-40B4-BE49-F238E27FC236}">
                  <a16:creationId xmlns:a16="http://schemas.microsoft.com/office/drawing/2014/main" id="{5B2BEBE7-66B2-B8B1-F5B3-F60E5A0A7CFA}"/>
                </a:ext>
              </a:extLst>
            </p:cNvPr>
            <p:cNvSpPr/>
            <p:nvPr>
              <p:custDataLst>
                <p:tags r:id="rId27"/>
              </p:custDataLst>
            </p:nvPr>
          </p:nvSpPr>
          <p:spPr>
            <a:xfrm>
              <a:off x="7506833" y="3781085"/>
              <a:ext cx="88213" cy="80242"/>
            </a:xfrm>
            <a:custGeom>
              <a:avLst/>
              <a:gdLst>
                <a:gd name="connsiteX0" fmla="*/ 54305 w 88213"/>
                <a:gd name="connsiteY0" fmla="*/ 24873 h 80242"/>
                <a:gd name="connsiteX1" fmla="*/ 71842 w 88213"/>
                <a:gd name="connsiteY1" fmla="*/ 3971 h 80242"/>
                <a:gd name="connsiteX2" fmla="*/ 80699 w 88213"/>
                <a:gd name="connsiteY2" fmla="*/ 6274 h 80242"/>
                <a:gd name="connsiteX3" fmla="*/ 72196 w 88213"/>
                <a:gd name="connsiteY3" fmla="*/ 15839 h 80242"/>
                <a:gd name="connsiteX4" fmla="*/ 78927 w 88213"/>
                <a:gd name="connsiteY4" fmla="*/ 22039 h 80242"/>
                <a:gd name="connsiteX5" fmla="*/ 88493 w 88213"/>
                <a:gd name="connsiteY5" fmla="*/ 11765 h 80242"/>
                <a:gd name="connsiteX6" fmla="*/ 72019 w 88213"/>
                <a:gd name="connsiteY6" fmla="*/ 74 h 80242"/>
                <a:gd name="connsiteX7" fmla="*/ 53420 w 88213"/>
                <a:gd name="connsiteY7" fmla="*/ 13537 h 80242"/>
                <a:gd name="connsiteX8" fmla="*/ 34289 w 88213"/>
                <a:gd name="connsiteY8" fmla="*/ 74 h 80242"/>
                <a:gd name="connsiteX9" fmla="*/ 5770 w 88213"/>
                <a:gd name="connsiteY9" fmla="*/ 27353 h 80242"/>
                <a:gd name="connsiteX10" fmla="*/ 7896 w 88213"/>
                <a:gd name="connsiteY10" fmla="*/ 29124 h 80242"/>
                <a:gd name="connsiteX11" fmla="*/ 10199 w 88213"/>
                <a:gd name="connsiteY11" fmla="*/ 27176 h 80242"/>
                <a:gd name="connsiteX12" fmla="*/ 33935 w 88213"/>
                <a:gd name="connsiteY12" fmla="*/ 3971 h 80242"/>
                <a:gd name="connsiteX13" fmla="*/ 43500 w 88213"/>
                <a:gd name="connsiteY13" fmla="*/ 15839 h 80242"/>
                <a:gd name="connsiteX14" fmla="*/ 33935 w 88213"/>
                <a:gd name="connsiteY14" fmla="*/ 57998 h 80242"/>
                <a:gd name="connsiteX15" fmla="*/ 17107 w 88213"/>
                <a:gd name="connsiteY15" fmla="*/ 76420 h 80242"/>
                <a:gd name="connsiteX16" fmla="*/ 8250 w 88213"/>
                <a:gd name="connsiteY16" fmla="*/ 74117 h 80242"/>
                <a:gd name="connsiteX17" fmla="*/ 16576 w 88213"/>
                <a:gd name="connsiteY17" fmla="*/ 64552 h 80242"/>
                <a:gd name="connsiteX18" fmla="*/ 10022 w 88213"/>
                <a:gd name="connsiteY18" fmla="*/ 58352 h 80242"/>
                <a:gd name="connsiteX19" fmla="*/ 279 w 88213"/>
                <a:gd name="connsiteY19" fmla="*/ 68626 h 80242"/>
                <a:gd name="connsiteX20" fmla="*/ 16930 w 88213"/>
                <a:gd name="connsiteY20" fmla="*/ 80317 h 80242"/>
                <a:gd name="connsiteX21" fmla="*/ 35529 w 88213"/>
                <a:gd name="connsiteY21" fmla="*/ 66854 h 80242"/>
                <a:gd name="connsiteX22" fmla="*/ 54660 w 88213"/>
                <a:gd name="connsiteY22" fmla="*/ 80317 h 80242"/>
                <a:gd name="connsiteX23" fmla="*/ 83001 w 88213"/>
                <a:gd name="connsiteY23" fmla="*/ 53038 h 80242"/>
                <a:gd name="connsiteX24" fmla="*/ 80876 w 88213"/>
                <a:gd name="connsiteY24" fmla="*/ 51266 h 80242"/>
                <a:gd name="connsiteX25" fmla="*/ 78573 w 88213"/>
                <a:gd name="connsiteY25" fmla="*/ 53215 h 80242"/>
                <a:gd name="connsiteX26" fmla="*/ 55014 w 88213"/>
                <a:gd name="connsiteY26" fmla="*/ 76420 h 80242"/>
                <a:gd name="connsiteX27" fmla="*/ 45272 w 88213"/>
                <a:gd name="connsiteY27" fmla="*/ 64729 h 80242"/>
                <a:gd name="connsiteX28" fmla="*/ 48283 w 88213"/>
                <a:gd name="connsiteY28" fmla="*/ 49141 h 80242"/>
                <a:gd name="connsiteX29" fmla="*/ 54305 w 88213"/>
                <a:gd name="connsiteY29" fmla="*/ 24873 h 8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8213" h="80242">
                  <a:moveTo>
                    <a:pt x="54305" y="24873"/>
                  </a:moveTo>
                  <a:cubicBezTo>
                    <a:pt x="55368" y="20268"/>
                    <a:pt x="59442" y="3971"/>
                    <a:pt x="71842" y="3971"/>
                  </a:cubicBezTo>
                  <a:cubicBezTo>
                    <a:pt x="72728" y="3971"/>
                    <a:pt x="76979" y="3971"/>
                    <a:pt x="80699" y="6274"/>
                  </a:cubicBezTo>
                  <a:cubicBezTo>
                    <a:pt x="75739" y="7160"/>
                    <a:pt x="72196" y="11588"/>
                    <a:pt x="72196" y="15839"/>
                  </a:cubicBezTo>
                  <a:cubicBezTo>
                    <a:pt x="72196" y="18673"/>
                    <a:pt x="74145" y="22039"/>
                    <a:pt x="78927" y="22039"/>
                  </a:cubicBezTo>
                  <a:cubicBezTo>
                    <a:pt x="82824" y="22039"/>
                    <a:pt x="88493" y="18851"/>
                    <a:pt x="88493" y="11765"/>
                  </a:cubicBezTo>
                  <a:cubicBezTo>
                    <a:pt x="88493" y="2554"/>
                    <a:pt x="78042" y="74"/>
                    <a:pt x="72019" y="74"/>
                  </a:cubicBezTo>
                  <a:cubicBezTo>
                    <a:pt x="61745" y="74"/>
                    <a:pt x="55545" y="9462"/>
                    <a:pt x="53420" y="13537"/>
                  </a:cubicBezTo>
                  <a:cubicBezTo>
                    <a:pt x="48991" y="1846"/>
                    <a:pt x="39426" y="74"/>
                    <a:pt x="34289" y="74"/>
                  </a:cubicBezTo>
                  <a:cubicBezTo>
                    <a:pt x="15867" y="74"/>
                    <a:pt x="5770" y="22925"/>
                    <a:pt x="5770" y="27353"/>
                  </a:cubicBezTo>
                  <a:cubicBezTo>
                    <a:pt x="5770" y="29124"/>
                    <a:pt x="7542" y="29124"/>
                    <a:pt x="7896" y="29124"/>
                  </a:cubicBezTo>
                  <a:cubicBezTo>
                    <a:pt x="9313" y="29124"/>
                    <a:pt x="9844" y="28770"/>
                    <a:pt x="10199" y="27176"/>
                  </a:cubicBezTo>
                  <a:cubicBezTo>
                    <a:pt x="16221" y="8400"/>
                    <a:pt x="27912" y="3971"/>
                    <a:pt x="33935" y="3971"/>
                  </a:cubicBezTo>
                  <a:cubicBezTo>
                    <a:pt x="37300" y="3971"/>
                    <a:pt x="43500" y="5565"/>
                    <a:pt x="43500" y="15839"/>
                  </a:cubicBezTo>
                  <a:cubicBezTo>
                    <a:pt x="43500" y="21331"/>
                    <a:pt x="40489" y="33199"/>
                    <a:pt x="33935" y="57998"/>
                  </a:cubicBezTo>
                  <a:cubicBezTo>
                    <a:pt x="31101" y="68980"/>
                    <a:pt x="24901" y="76420"/>
                    <a:pt x="17107" y="76420"/>
                  </a:cubicBezTo>
                  <a:cubicBezTo>
                    <a:pt x="16044" y="76420"/>
                    <a:pt x="11970" y="76420"/>
                    <a:pt x="8250" y="74117"/>
                  </a:cubicBezTo>
                  <a:cubicBezTo>
                    <a:pt x="12679" y="73231"/>
                    <a:pt x="16576" y="69511"/>
                    <a:pt x="16576" y="64552"/>
                  </a:cubicBezTo>
                  <a:cubicBezTo>
                    <a:pt x="16576" y="59769"/>
                    <a:pt x="12679" y="58352"/>
                    <a:pt x="10022" y="58352"/>
                  </a:cubicBezTo>
                  <a:cubicBezTo>
                    <a:pt x="4707" y="58352"/>
                    <a:pt x="279" y="62957"/>
                    <a:pt x="279" y="68626"/>
                  </a:cubicBezTo>
                  <a:cubicBezTo>
                    <a:pt x="279" y="76774"/>
                    <a:pt x="9136" y="80317"/>
                    <a:pt x="16930" y="80317"/>
                  </a:cubicBezTo>
                  <a:cubicBezTo>
                    <a:pt x="28621" y="80317"/>
                    <a:pt x="34998" y="67917"/>
                    <a:pt x="35529" y="66854"/>
                  </a:cubicBezTo>
                  <a:cubicBezTo>
                    <a:pt x="37655" y="73408"/>
                    <a:pt x="44032" y="80317"/>
                    <a:pt x="54660" y="80317"/>
                  </a:cubicBezTo>
                  <a:cubicBezTo>
                    <a:pt x="72905" y="80317"/>
                    <a:pt x="83001" y="57466"/>
                    <a:pt x="83001" y="53038"/>
                  </a:cubicBezTo>
                  <a:cubicBezTo>
                    <a:pt x="83001" y="51266"/>
                    <a:pt x="81407" y="51266"/>
                    <a:pt x="80876" y="51266"/>
                  </a:cubicBezTo>
                  <a:cubicBezTo>
                    <a:pt x="79282" y="51266"/>
                    <a:pt x="78927" y="51975"/>
                    <a:pt x="78573" y="53215"/>
                  </a:cubicBezTo>
                  <a:cubicBezTo>
                    <a:pt x="72728" y="72168"/>
                    <a:pt x="60682" y="76420"/>
                    <a:pt x="55014" y="76420"/>
                  </a:cubicBezTo>
                  <a:cubicBezTo>
                    <a:pt x="48106" y="76420"/>
                    <a:pt x="45272" y="70751"/>
                    <a:pt x="45272" y="64729"/>
                  </a:cubicBezTo>
                  <a:cubicBezTo>
                    <a:pt x="45272" y="60832"/>
                    <a:pt x="46334" y="56935"/>
                    <a:pt x="48283" y="49141"/>
                  </a:cubicBezTo>
                  <a:lnTo>
                    <a:pt x="54305" y="24873"/>
                  </a:lnTo>
                  <a:close/>
                </a:path>
              </a:pathLst>
            </a:custGeom>
            <a:solidFill>
              <a:srgbClr val="000000"/>
            </a:solidFill>
            <a:ln w="17732" cap="flat">
              <a:noFill/>
              <a:prstDash val="solid"/>
              <a:miter/>
            </a:ln>
          </p:spPr>
          <p:txBody>
            <a:bodyPr rtlCol="0" anchor="ctr"/>
            <a:lstStyle/>
            <a:p>
              <a:endParaRPr lang="zh-CN" altLang="en-US"/>
            </a:p>
          </p:txBody>
        </p:sp>
        <p:sp>
          <p:nvSpPr>
            <p:cNvPr id="16531" name="任意形状 16530">
              <a:extLst>
                <a:ext uri="{FF2B5EF4-FFF2-40B4-BE49-F238E27FC236}">
                  <a16:creationId xmlns:a16="http://schemas.microsoft.com/office/drawing/2014/main" id="{919CAA7A-9764-2195-6731-7A20E2146AC4}"/>
                </a:ext>
              </a:extLst>
            </p:cNvPr>
            <p:cNvSpPr/>
            <p:nvPr>
              <p:custDataLst>
                <p:tags r:id="rId28"/>
              </p:custDataLst>
            </p:nvPr>
          </p:nvSpPr>
          <p:spPr>
            <a:xfrm>
              <a:off x="7666840" y="3763725"/>
              <a:ext cx="88567" cy="102738"/>
            </a:xfrm>
            <a:custGeom>
              <a:avLst/>
              <a:gdLst>
                <a:gd name="connsiteX0" fmla="*/ 82656 w 88567"/>
                <a:gd name="connsiteY0" fmla="*/ 54986 h 102738"/>
                <a:gd name="connsiteX1" fmla="*/ 88855 w 88567"/>
                <a:gd name="connsiteY1" fmla="*/ 51444 h 102738"/>
                <a:gd name="connsiteX2" fmla="*/ 82656 w 88567"/>
                <a:gd name="connsiteY2" fmla="*/ 47901 h 102738"/>
                <a:gd name="connsiteX3" fmla="*/ 7550 w 88567"/>
                <a:gd name="connsiteY3" fmla="*/ 47901 h 102738"/>
                <a:gd name="connsiteX4" fmla="*/ 55022 w 88567"/>
                <a:gd name="connsiteY4" fmla="*/ 7160 h 102738"/>
                <a:gd name="connsiteX5" fmla="*/ 82656 w 88567"/>
                <a:gd name="connsiteY5" fmla="*/ 7160 h 102738"/>
                <a:gd name="connsiteX6" fmla="*/ 88855 w 88567"/>
                <a:gd name="connsiteY6" fmla="*/ 3617 h 102738"/>
                <a:gd name="connsiteX7" fmla="*/ 82656 w 88567"/>
                <a:gd name="connsiteY7" fmla="*/ 74 h 102738"/>
                <a:gd name="connsiteX8" fmla="*/ 54668 w 88567"/>
                <a:gd name="connsiteY8" fmla="*/ 74 h 102738"/>
                <a:gd name="connsiteX9" fmla="*/ 288 w 88567"/>
                <a:gd name="connsiteY9" fmla="*/ 51444 h 102738"/>
                <a:gd name="connsiteX10" fmla="*/ 54668 w 88567"/>
                <a:gd name="connsiteY10" fmla="*/ 102813 h 102738"/>
                <a:gd name="connsiteX11" fmla="*/ 82656 w 88567"/>
                <a:gd name="connsiteY11" fmla="*/ 102813 h 102738"/>
                <a:gd name="connsiteX12" fmla="*/ 88855 w 88567"/>
                <a:gd name="connsiteY12" fmla="*/ 99270 h 102738"/>
                <a:gd name="connsiteX13" fmla="*/ 82656 w 88567"/>
                <a:gd name="connsiteY13" fmla="*/ 95728 h 102738"/>
                <a:gd name="connsiteX14" fmla="*/ 55022 w 88567"/>
                <a:gd name="connsiteY14" fmla="*/ 95728 h 102738"/>
                <a:gd name="connsiteX15" fmla="*/ 7550 w 88567"/>
                <a:gd name="connsiteY15" fmla="*/ 54986 h 102738"/>
                <a:gd name="connsiteX16" fmla="*/ 82656 w 88567"/>
                <a:gd name="connsiteY16" fmla="*/ 54986 h 10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567" h="102738">
                  <a:moveTo>
                    <a:pt x="82656" y="54986"/>
                  </a:moveTo>
                  <a:cubicBezTo>
                    <a:pt x="85667" y="54986"/>
                    <a:pt x="88855" y="54986"/>
                    <a:pt x="88855" y="51444"/>
                  </a:cubicBezTo>
                  <a:cubicBezTo>
                    <a:pt x="88855" y="47901"/>
                    <a:pt x="85667" y="47901"/>
                    <a:pt x="82656" y="47901"/>
                  </a:cubicBezTo>
                  <a:lnTo>
                    <a:pt x="7550" y="47901"/>
                  </a:lnTo>
                  <a:cubicBezTo>
                    <a:pt x="9676" y="24165"/>
                    <a:pt x="30046" y="7160"/>
                    <a:pt x="55022" y="7160"/>
                  </a:cubicBezTo>
                  <a:lnTo>
                    <a:pt x="82656" y="7160"/>
                  </a:lnTo>
                  <a:cubicBezTo>
                    <a:pt x="85667" y="7160"/>
                    <a:pt x="88855" y="7160"/>
                    <a:pt x="88855" y="3617"/>
                  </a:cubicBezTo>
                  <a:cubicBezTo>
                    <a:pt x="88855" y="74"/>
                    <a:pt x="85667" y="74"/>
                    <a:pt x="82656" y="74"/>
                  </a:cubicBezTo>
                  <a:lnTo>
                    <a:pt x="54668" y="74"/>
                  </a:lnTo>
                  <a:cubicBezTo>
                    <a:pt x="24378" y="74"/>
                    <a:pt x="288" y="23102"/>
                    <a:pt x="288" y="51444"/>
                  </a:cubicBezTo>
                  <a:cubicBezTo>
                    <a:pt x="288" y="79785"/>
                    <a:pt x="24378" y="102813"/>
                    <a:pt x="54668" y="102813"/>
                  </a:cubicBezTo>
                  <a:lnTo>
                    <a:pt x="82656" y="102813"/>
                  </a:lnTo>
                  <a:cubicBezTo>
                    <a:pt x="85667" y="102813"/>
                    <a:pt x="88855" y="102813"/>
                    <a:pt x="88855" y="99270"/>
                  </a:cubicBezTo>
                  <a:cubicBezTo>
                    <a:pt x="88855" y="95728"/>
                    <a:pt x="85667" y="95728"/>
                    <a:pt x="82656" y="95728"/>
                  </a:cubicBezTo>
                  <a:lnTo>
                    <a:pt x="55022" y="95728"/>
                  </a:lnTo>
                  <a:cubicBezTo>
                    <a:pt x="30046" y="95728"/>
                    <a:pt x="9676" y="78722"/>
                    <a:pt x="7550" y="54986"/>
                  </a:cubicBezTo>
                  <a:lnTo>
                    <a:pt x="82656" y="54986"/>
                  </a:lnTo>
                  <a:close/>
                </a:path>
              </a:pathLst>
            </a:custGeom>
            <a:solidFill>
              <a:srgbClr val="000000"/>
            </a:solidFill>
            <a:ln w="17732" cap="flat">
              <a:noFill/>
              <a:prstDash val="solid"/>
              <a:miter/>
            </a:ln>
          </p:spPr>
          <p:txBody>
            <a:bodyPr rtlCol="0" anchor="ctr"/>
            <a:lstStyle/>
            <a:p>
              <a:endParaRPr lang="zh-CN" altLang="en-US"/>
            </a:p>
          </p:txBody>
        </p:sp>
        <p:sp>
          <p:nvSpPr>
            <p:cNvPr id="16532" name="任意形状 16531">
              <a:extLst>
                <a:ext uri="{FF2B5EF4-FFF2-40B4-BE49-F238E27FC236}">
                  <a16:creationId xmlns:a16="http://schemas.microsoft.com/office/drawing/2014/main" id="{8BA5AB5C-9F94-2F54-24D1-8A84948BDD2A}"/>
                </a:ext>
              </a:extLst>
            </p:cNvPr>
            <p:cNvSpPr/>
            <p:nvPr>
              <p:custDataLst>
                <p:tags r:id="rId29"/>
              </p:custDataLst>
            </p:nvPr>
          </p:nvSpPr>
          <p:spPr>
            <a:xfrm>
              <a:off x="7827226" y="3734498"/>
              <a:ext cx="112126" cy="124880"/>
            </a:xfrm>
            <a:custGeom>
              <a:avLst/>
              <a:gdLst>
                <a:gd name="connsiteX0" fmla="*/ 112424 w 112126"/>
                <a:gd name="connsiteY0" fmla="*/ 96259 h 124880"/>
                <a:gd name="connsiteX1" fmla="*/ 107995 w 112126"/>
                <a:gd name="connsiteY1" fmla="*/ 96259 h 124880"/>
                <a:gd name="connsiteX2" fmla="*/ 104807 w 112126"/>
                <a:gd name="connsiteY2" fmla="*/ 109190 h 124880"/>
                <a:gd name="connsiteX3" fmla="*/ 93116 w 112126"/>
                <a:gd name="connsiteY3" fmla="*/ 113441 h 124880"/>
                <a:gd name="connsiteX4" fmla="*/ 78945 w 112126"/>
                <a:gd name="connsiteY4" fmla="*/ 113441 h 124880"/>
                <a:gd name="connsiteX5" fmla="*/ 94710 w 112126"/>
                <a:gd name="connsiteY5" fmla="*/ 83328 h 124880"/>
                <a:gd name="connsiteX6" fmla="*/ 110298 w 112126"/>
                <a:gd name="connsiteY6" fmla="*/ 44535 h 124880"/>
                <a:gd name="connsiteX7" fmla="*/ 56449 w 112126"/>
                <a:gd name="connsiteY7" fmla="*/ 74 h 124880"/>
                <a:gd name="connsiteX8" fmla="*/ 2423 w 112126"/>
                <a:gd name="connsiteY8" fmla="*/ 44535 h 124880"/>
                <a:gd name="connsiteX9" fmla="*/ 18011 w 112126"/>
                <a:gd name="connsiteY9" fmla="*/ 83328 h 124880"/>
                <a:gd name="connsiteX10" fmla="*/ 33776 w 112126"/>
                <a:gd name="connsiteY10" fmla="*/ 113441 h 124880"/>
                <a:gd name="connsiteX11" fmla="*/ 19605 w 112126"/>
                <a:gd name="connsiteY11" fmla="*/ 113441 h 124880"/>
                <a:gd name="connsiteX12" fmla="*/ 7914 w 112126"/>
                <a:gd name="connsiteY12" fmla="*/ 109367 h 124880"/>
                <a:gd name="connsiteX13" fmla="*/ 4725 w 112126"/>
                <a:gd name="connsiteY13" fmla="*/ 96259 h 124880"/>
                <a:gd name="connsiteX14" fmla="*/ 297 w 112126"/>
                <a:gd name="connsiteY14" fmla="*/ 96259 h 124880"/>
                <a:gd name="connsiteX15" fmla="*/ 6142 w 112126"/>
                <a:gd name="connsiteY15" fmla="*/ 124955 h 124880"/>
                <a:gd name="connsiteX16" fmla="*/ 34484 w 112126"/>
                <a:gd name="connsiteY16" fmla="*/ 124955 h 124880"/>
                <a:gd name="connsiteX17" fmla="*/ 38913 w 112126"/>
                <a:gd name="connsiteY17" fmla="*/ 121235 h 124880"/>
                <a:gd name="connsiteX18" fmla="*/ 29347 w 112126"/>
                <a:gd name="connsiteY18" fmla="*/ 81911 h 124880"/>
                <a:gd name="connsiteX19" fmla="*/ 20668 w 112126"/>
                <a:gd name="connsiteY19" fmla="*/ 44358 h 124880"/>
                <a:gd name="connsiteX20" fmla="*/ 56272 w 112126"/>
                <a:gd name="connsiteY20" fmla="*/ 3971 h 124880"/>
                <a:gd name="connsiteX21" fmla="*/ 92053 w 112126"/>
                <a:gd name="connsiteY21" fmla="*/ 44358 h 124880"/>
                <a:gd name="connsiteX22" fmla="*/ 82134 w 112126"/>
                <a:gd name="connsiteY22" fmla="*/ 85631 h 124880"/>
                <a:gd name="connsiteX23" fmla="*/ 73808 w 112126"/>
                <a:gd name="connsiteY23" fmla="*/ 121235 h 124880"/>
                <a:gd name="connsiteX24" fmla="*/ 78414 w 112126"/>
                <a:gd name="connsiteY24" fmla="*/ 124955 h 124880"/>
                <a:gd name="connsiteX25" fmla="*/ 106578 w 112126"/>
                <a:gd name="connsiteY25" fmla="*/ 124955 h 124880"/>
                <a:gd name="connsiteX26" fmla="*/ 112424 w 112126"/>
                <a:gd name="connsiteY26" fmla="*/ 96259 h 12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126" h="124880">
                  <a:moveTo>
                    <a:pt x="112424" y="96259"/>
                  </a:moveTo>
                  <a:lnTo>
                    <a:pt x="107995" y="96259"/>
                  </a:lnTo>
                  <a:cubicBezTo>
                    <a:pt x="107110" y="100864"/>
                    <a:pt x="106401" y="104939"/>
                    <a:pt x="104807" y="109190"/>
                  </a:cubicBezTo>
                  <a:cubicBezTo>
                    <a:pt x="103921" y="112024"/>
                    <a:pt x="103390" y="113441"/>
                    <a:pt x="93116" y="113441"/>
                  </a:cubicBezTo>
                  <a:lnTo>
                    <a:pt x="78945" y="113441"/>
                  </a:lnTo>
                  <a:cubicBezTo>
                    <a:pt x="81248" y="103521"/>
                    <a:pt x="86739" y="95019"/>
                    <a:pt x="94710" y="83328"/>
                  </a:cubicBezTo>
                  <a:cubicBezTo>
                    <a:pt x="103036" y="70751"/>
                    <a:pt x="110298" y="58529"/>
                    <a:pt x="110298" y="44535"/>
                  </a:cubicBezTo>
                  <a:cubicBezTo>
                    <a:pt x="110298" y="19913"/>
                    <a:pt x="86385" y="74"/>
                    <a:pt x="56449" y="74"/>
                  </a:cubicBezTo>
                  <a:cubicBezTo>
                    <a:pt x="25982" y="74"/>
                    <a:pt x="2423" y="20268"/>
                    <a:pt x="2423" y="44535"/>
                  </a:cubicBezTo>
                  <a:cubicBezTo>
                    <a:pt x="2423" y="58529"/>
                    <a:pt x="9685" y="70751"/>
                    <a:pt x="18011" y="83328"/>
                  </a:cubicBezTo>
                  <a:cubicBezTo>
                    <a:pt x="25804" y="95019"/>
                    <a:pt x="31473" y="103521"/>
                    <a:pt x="33776" y="113441"/>
                  </a:cubicBezTo>
                  <a:lnTo>
                    <a:pt x="19605" y="113441"/>
                  </a:lnTo>
                  <a:cubicBezTo>
                    <a:pt x="9331" y="113441"/>
                    <a:pt x="8799" y="112024"/>
                    <a:pt x="7914" y="109367"/>
                  </a:cubicBezTo>
                  <a:cubicBezTo>
                    <a:pt x="6497" y="105293"/>
                    <a:pt x="5611" y="100687"/>
                    <a:pt x="4725" y="96259"/>
                  </a:cubicBezTo>
                  <a:lnTo>
                    <a:pt x="297" y="96259"/>
                  </a:lnTo>
                  <a:lnTo>
                    <a:pt x="6142" y="124955"/>
                  </a:lnTo>
                  <a:lnTo>
                    <a:pt x="34484" y="124955"/>
                  </a:lnTo>
                  <a:cubicBezTo>
                    <a:pt x="38381" y="124955"/>
                    <a:pt x="38913" y="124955"/>
                    <a:pt x="38913" y="121235"/>
                  </a:cubicBezTo>
                  <a:cubicBezTo>
                    <a:pt x="38913" y="108836"/>
                    <a:pt x="33421" y="93248"/>
                    <a:pt x="29347" y="81911"/>
                  </a:cubicBezTo>
                  <a:cubicBezTo>
                    <a:pt x="25627" y="71637"/>
                    <a:pt x="20668" y="57643"/>
                    <a:pt x="20668" y="44358"/>
                  </a:cubicBezTo>
                  <a:cubicBezTo>
                    <a:pt x="20668" y="16016"/>
                    <a:pt x="40152" y="3971"/>
                    <a:pt x="56272" y="3971"/>
                  </a:cubicBezTo>
                  <a:cubicBezTo>
                    <a:pt x="73277" y="3971"/>
                    <a:pt x="92053" y="16725"/>
                    <a:pt x="92053" y="44358"/>
                  </a:cubicBezTo>
                  <a:cubicBezTo>
                    <a:pt x="92053" y="57643"/>
                    <a:pt x="87271" y="71106"/>
                    <a:pt x="82134" y="85631"/>
                  </a:cubicBezTo>
                  <a:cubicBezTo>
                    <a:pt x="79477" y="93070"/>
                    <a:pt x="73808" y="109013"/>
                    <a:pt x="73808" y="121235"/>
                  </a:cubicBezTo>
                  <a:cubicBezTo>
                    <a:pt x="73808" y="124955"/>
                    <a:pt x="74340" y="124955"/>
                    <a:pt x="78414" y="124955"/>
                  </a:cubicBezTo>
                  <a:lnTo>
                    <a:pt x="106578" y="124955"/>
                  </a:lnTo>
                  <a:lnTo>
                    <a:pt x="112424" y="96259"/>
                  </a:lnTo>
                  <a:close/>
                </a:path>
              </a:pathLst>
            </a:custGeom>
            <a:solidFill>
              <a:srgbClr val="000000"/>
            </a:solidFill>
            <a:ln w="17732" cap="flat">
              <a:noFill/>
              <a:prstDash val="solid"/>
              <a:miter/>
            </a:ln>
          </p:spPr>
          <p:txBody>
            <a:bodyPr rtlCol="0" anchor="ctr"/>
            <a:lstStyle/>
            <a:p>
              <a:endParaRPr lang="zh-CN" altLang="en-US"/>
            </a:p>
          </p:txBody>
        </p:sp>
        <p:sp>
          <p:nvSpPr>
            <p:cNvPr id="16533" name="任意形状 16532">
              <a:extLst>
                <a:ext uri="{FF2B5EF4-FFF2-40B4-BE49-F238E27FC236}">
                  <a16:creationId xmlns:a16="http://schemas.microsoft.com/office/drawing/2014/main" id="{6061D554-18E5-2094-1B05-692E60CF127A}"/>
                </a:ext>
              </a:extLst>
            </p:cNvPr>
            <p:cNvSpPr/>
            <p:nvPr>
              <p:custDataLst>
                <p:tags r:id="rId30"/>
              </p:custDataLst>
            </p:nvPr>
          </p:nvSpPr>
          <p:spPr>
            <a:xfrm>
              <a:off x="7962597" y="3840602"/>
              <a:ext cx="20724" cy="52963"/>
            </a:xfrm>
            <a:custGeom>
              <a:avLst/>
              <a:gdLst>
                <a:gd name="connsiteX0" fmla="*/ 21029 w 20724"/>
                <a:gd name="connsiteY0" fmla="*/ 18673 h 52963"/>
                <a:gd name="connsiteX1" fmla="*/ 9692 w 20724"/>
                <a:gd name="connsiteY1" fmla="*/ 74 h 52963"/>
                <a:gd name="connsiteX2" fmla="*/ 304 w 20724"/>
                <a:gd name="connsiteY2" fmla="*/ 9462 h 52963"/>
                <a:gd name="connsiteX3" fmla="*/ 9692 w 20724"/>
                <a:gd name="connsiteY3" fmla="*/ 18851 h 52963"/>
                <a:gd name="connsiteX4" fmla="*/ 15892 w 20724"/>
                <a:gd name="connsiteY4" fmla="*/ 16548 h 52963"/>
                <a:gd name="connsiteX5" fmla="*/ 16778 w 20724"/>
                <a:gd name="connsiteY5" fmla="*/ 16016 h 52963"/>
                <a:gd name="connsiteX6" fmla="*/ 17132 w 20724"/>
                <a:gd name="connsiteY6" fmla="*/ 18673 h 52963"/>
                <a:gd name="connsiteX7" fmla="*/ 5087 w 20724"/>
                <a:gd name="connsiteY7" fmla="*/ 48255 h 52963"/>
                <a:gd name="connsiteX8" fmla="*/ 3138 w 20724"/>
                <a:gd name="connsiteY8" fmla="*/ 51089 h 52963"/>
                <a:gd name="connsiteX9" fmla="*/ 4910 w 20724"/>
                <a:gd name="connsiteY9" fmla="*/ 53038 h 52963"/>
                <a:gd name="connsiteX10" fmla="*/ 21029 w 20724"/>
                <a:gd name="connsiteY10" fmla="*/ 18673 h 5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24" h="52963">
                  <a:moveTo>
                    <a:pt x="21029" y="18673"/>
                  </a:moveTo>
                  <a:cubicBezTo>
                    <a:pt x="21029" y="6983"/>
                    <a:pt x="16601" y="74"/>
                    <a:pt x="9692" y="74"/>
                  </a:cubicBezTo>
                  <a:cubicBezTo>
                    <a:pt x="3847" y="74"/>
                    <a:pt x="304" y="4503"/>
                    <a:pt x="304" y="9462"/>
                  </a:cubicBezTo>
                  <a:cubicBezTo>
                    <a:pt x="304" y="14245"/>
                    <a:pt x="3847" y="18851"/>
                    <a:pt x="9692" y="18851"/>
                  </a:cubicBezTo>
                  <a:cubicBezTo>
                    <a:pt x="11818" y="18851"/>
                    <a:pt x="14121" y="18142"/>
                    <a:pt x="15892" y="16548"/>
                  </a:cubicBezTo>
                  <a:cubicBezTo>
                    <a:pt x="16423" y="16194"/>
                    <a:pt x="16601" y="16016"/>
                    <a:pt x="16778" y="16016"/>
                  </a:cubicBezTo>
                  <a:cubicBezTo>
                    <a:pt x="16955" y="16016"/>
                    <a:pt x="17132" y="16194"/>
                    <a:pt x="17132" y="18673"/>
                  </a:cubicBezTo>
                  <a:cubicBezTo>
                    <a:pt x="17132" y="31782"/>
                    <a:pt x="10932" y="42410"/>
                    <a:pt x="5087" y="48255"/>
                  </a:cubicBezTo>
                  <a:cubicBezTo>
                    <a:pt x="3138" y="50204"/>
                    <a:pt x="3138" y="50558"/>
                    <a:pt x="3138" y="51089"/>
                  </a:cubicBezTo>
                  <a:cubicBezTo>
                    <a:pt x="3138" y="52329"/>
                    <a:pt x="4024" y="53038"/>
                    <a:pt x="4910" y="53038"/>
                  </a:cubicBezTo>
                  <a:cubicBezTo>
                    <a:pt x="6858" y="53038"/>
                    <a:pt x="21029" y="39398"/>
                    <a:pt x="21029" y="18673"/>
                  </a:cubicBezTo>
                  <a:close/>
                </a:path>
              </a:pathLst>
            </a:custGeom>
            <a:solidFill>
              <a:srgbClr val="000000"/>
            </a:solidFill>
            <a:ln w="17732" cap="flat">
              <a:noFill/>
              <a:prstDash val="solid"/>
              <a:miter/>
            </a:ln>
          </p:spPr>
          <p:txBody>
            <a:bodyPr rtlCol="0" anchor="ctr"/>
            <a:lstStyle/>
            <a:p>
              <a:endParaRPr lang="zh-CN" altLang="en-US"/>
            </a:p>
          </p:txBody>
        </p:sp>
        <p:sp>
          <p:nvSpPr>
            <p:cNvPr id="16534" name="任意形状 16533">
              <a:extLst>
                <a:ext uri="{FF2B5EF4-FFF2-40B4-BE49-F238E27FC236}">
                  <a16:creationId xmlns:a16="http://schemas.microsoft.com/office/drawing/2014/main" id="{5CEFEF20-F38B-11F5-F8A9-CE02E35E9634}"/>
                </a:ext>
              </a:extLst>
            </p:cNvPr>
            <p:cNvSpPr/>
            <p:nvPr>
              <p:custDataLst>
                <p:tags r:id="rId31"/>
              </p:custDataLst>
            </p:nvPr>
          </p:nvSpPr>
          <p:spPr>
            <a:xfrm>
              <a:off x="5413789" y="4044830"/>
              <a:ext cx="91047" cy="80242"/>
            </a:xfrm>
            <a:custGeom>
              <a:avLst/>
              <a:gdLst>
                <a:gd name="connsiteX0" fmla="*/ 57022 w 91047"/>
                <a:gd name="connsiteY0" fmla="*/ 68463 h 80242"/>
                <a:gd name="connsiteX1" fmla="*/ 72787 w 91047"/>
                <a:gd name="connsiteY1" fmla="*/ 80332 h 80242"/>
                <a:gd name="connsiteX2" fmla="*/ 85895 w 91047"/>
                <a:gd name="connsiteY2" fmla="*/ 70589 h 80242"/>
                <a:gd name="connsiteX3" fmla="*/ 91209 w 91047"/>
                <a:gd name="connsiteY3" fmla="*/ 53053 h 80242"/>
                <a:gd name="connsiteX4" fmla="*/ 89083 w 91047"/>
                <a:gd name="connsiteY4" fmla="*/ 51281 h 80242"/>
                <a:gd name="connsiteX5" fmla="*/ 86604 w 91047"/>
                <a:gd name="connsiteY5" fmla="*/ 54470 h 80242"/>
                <a:gd name="connsiteX6" fmla="*/ 73318 w 91047"/>
                <a:gd name="connsiteY6" fmla="*/ 76435 h 80242"/>
                <a:gd name="connsiteX7" fmla="*/ 67827 w 91047"/>
                <a:gd name="connsiteY7" fmla="*/ 68286 h 80242"/>
                <a:gd name="connsiteX8" fmla="*/ 71370 w 91047"/>
                <a:gd name="connsiteY8" fmla="*/ 49864 h 80242"/>
                <a:gd name="connsiteX9" fmla="*/ 76330 w 91047"/>
                <a:gd name="connsiteY9" fmla="*/ 30734 h 80242"/>
                <a:gd name="connsiteX10" fmla="*/ 79341 w 91047"/>
                <a:gd name="connsiteY10" fmla="*/ 18688 h 80242"/>
                <a:gd name="connsiteX11" fmla="*/ 81998 w 91047"/>
                <a:gd name="connsiteY11" fmla="*/ 6820 h 80242"/>
                <a:gd name="connsiteX12" fmla="*/ 76861 w 91047"/>
                <a:gd name="connsiteY12" fmla="*/ 2038 h 80242"/>
                <a:gd name="connsiteX13" fmla="*/ 69953 w 91047"/>
                <a:gd name="connsiteY13" fmla="*/ 8237 h 80242"/>
                <a:gd name="connsiteX14" fmla="*/ 56668 w 91047"/>
                <a:gd name="connsiteY14" fmla="*/ 61555 h 80242"/>
                <a:gd name="connsiteX15" fmla="*/ 36474 w 91047"/>
                <a:gd name="connsiteY15" fmla="*/ 76435 h 80242"/>
                <a:gd name="connsiteX16" fmla="*/ 25492 w 91047"/>
                <a:gd name="connsiteY16" fmla="*/ 61909 h 80242"/>
                <a:gd name="connsiteX17" fmla="*/ 35057 w 91047"/>
                <a:gd name="connsiteY17" fmla="*/ 25774 h 80242"/>
                <a:gd name="connsiteX18" fmla="*/ 38068 w 91047"/>
                <a:gd name="connsiteY18" fmla="*/ 14614 h 80242"/>
                <a:gd name="connsiteX19" fmla="*/ 23543 w 91047"/>
                <a:gd name="connsiteY19" fmla="*/ 89 h 80242"/>
                <a:gd name="connsiteX20" fmla="*/ 161 w 91047"/>
                <a:gd name="connsiteY20" fmla="*/ 27368 h 80242"/>
                <a:gd name="connsiteX21" fmla="*/ 2287 w 91047"/>
                <a:gd name="connsiteY21" fmla="*/ 29139 h 80242"/>
                <a:gd name="connsiteX22" fmla="*/ 5121 w 91047"/>
                <a:gd name="connsiteY22" fmla="*/ 25951 h 80242"/>
                <a:gd name="connsiteX23" fmla="*/ 23012 w 91047"/>
                <a:gd name="connsiteY23" fmla="*/ 3986 h 80242"/>
                <a:gd name="connsiteX24" fmla="*/ 27440 w 91047"/>
                <a:gd name="connsiteY24" fmla="*/ 9832 h 80242"/>
                <a:gd name="connsiteX25" fmla="*/ 24429 w 91047"/>
                <a:gd name="connsiteY25" fmla="*/ 21877 h 80242"/>
                <a:gd name="connsiteX26" fmla="*/ 14155 w 91047"/>
                <a:gd name="connsiteY26" fmla="*/ 59075 h 80242"/>
                <a:gd name="connsiteX27" fmla="*/ 35943 w 91047"/>
                <a:gd name="connsiteY27" fmla="*/ 80332 h 80242"/>
                <a:gd name="connsiteX28" fmla="*/ 57022 w 91047"/>
                <a:gd name="connsiteY28" fmla="*/ 68463 h 8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047" h="80242">
                  <a:moveTo>
                    <a:pt x="57022" y="68463"/>
                  </a:moveTo>
                  <a:cubicBezTo>
                    <a:pt x="58970" y="75726"/>
                    <a:pt x="65170" y="80332"/>
                    <a:pt x="72787" y="80332"/>
                  </a:cubicBezTo>
                  <a:cubicBezTo>
                    <a:pt x="78987" y="80332"/>
                    <a:pt x="83061" y="76257"/>
                    <a:pt x="85895" y="70589"/>
                  </a:cubicBezTo>
                  <a:cubicBezTo>
                    <a:pt x="88906" y="64212"/>
                    <a:pt x="91209" y="53407"/>
                    <a:pt x="91209" y="53053"/>
                  </a:cubicBezTo>
                  <a:cubicBezTo>
                    <a:pt x="91209" y="51281"/>
                    <a:pt x="89615" y="51281"/>
                    <a:pt x="89083" y="51281"/>
                  </a:cubicBezTo>
                  <a:cubicBezTo>
                    <a:pt x="87312" y="51281"/>
                    <a:pt x="87135" y="51990"/>
                    <a:pt x="86604" y="54470"/>
                  </a:cubicBezTo>
                  <a:cubicBezTo>
                    <a:pt x="84124" y="64389"/>
                    <a:pt x="80758" y="76435"/>
                    <a:pt x="73318" y="76435"/>
                  </a:cubicBezTo>
                  <a:cubicBezTo>
                    <a:pt x="69599" y="76435"/>
                    <a:pt x="67827" y="74132"/>
                    <a:pt x="67827" y="68286"/>
                  </a:cubicBezTo>
                  <a:cubicBezTo>
                    <a:pt x="67827" y="64389"/>
                    <a:pt x="69953" y="56064"/>
                    <a:pt x="71370" y="49864"/>
                  </a:cubicBezTo>
                  <a:lnTo>
                    <a:pt x="76330" y="30734"/>
                  </a:lnTo>
                  <a:cubicBezTo>
                    <a:pt x="76861" y="28076"/>
                    <a:pt x="78632" y="21345"/>
                    <a:pt x="79341" y="18688"/>
                  </a:cubicBezTo>
                  <a:cubicBezTo>
                    <a:pt x="80227" y="14614"/>
                    <a:pt x="81998" y="7883"/>
                    <a:pt x="81998" y="6820"/>
                  </a:cubicBezTo>
                  <a:cubicBezTo>
                    <a:pt x="81998" y="3632"/>
                    <a:pt x="79518" y="2038"/>
                    <a:pt x="76861" y="2038"/>
                  </a:cubicBezTo>
                  <a:cubicBezTo>
                    <a:pt x="75975" y="2038"/>
                    <a:pt x="71370" y="2215"/>
                    <a:pt x="69953" y="8237"/>
                  </a:cubicBezTo>
                  <a:cubicBezTo>
                    <a:pt x="66587" y="21168"/>
                    <a:pt x="58793" y="52167"/>
                    <a:pt x="56668" y="61555"/>
                  </a:cubicBezTo>
                  <a:cubicBezTo>
                    <a:pt x="56490" y="62264"/>
                    <a:pt x="49405" y="76435"/>
                    <a:pt x="36474" y="76435"/>
                  </a:cubicBezTo>
                  <a:cubicBezTo>
                    <a:pt x="27263" y="76435"/>
                    <a:pt x="25492" y="68463"/>
                    <a:pt x="25492" y="61909"/>
                  </a:cubicBezTo>
                  <a:cubicBezTo>
                    <a:pt x="25492" y="51990"/>
                    <a:pt x="30452" y="37996"/>
                    <a:pt x="35057" y="25774"/>
                  </a:cubicBezTo>
                  <a:cubicBezTo>
                    <a:pt x="37183" y="20460"/>
                    <a:pt x="38068" y="17980"/>
                    <a:pt x="38068" y="14614"/>
                  </a:cubicBezTo>
                  <a:cubicBezTo>
                    <a:pt x="38068" y="6643"/>
                    <a:pt x="32400" y="89"/>
                    <a:pt x="23543" y="89"/>
                  </a:cubicBezTo>
                  <a:cubicBezTo>
                    <a:pt x="6715" y="89"/>
                    <a:pt x="161" y="25774"/>
                    <a:pt x="161" y="27368"/>
                  </a:cubicBezTo>
                  <a:cubicBezTo>
                    <a:pt x="161" y="29139"/>
                    <a:pt x="1933" y="29139"/>
                    <a:pt x="2287" y="29139"/>
                  </a:cubicBezTo>
                  <a:cubicBezTo>
                    <a:pt x="4058" y="29139"/>
                    <a:pt x="4235" y="28785"/>
                    <a:pt x="5121" y="25951"/>
                  </a:cubicBezTo>
                  <a:cubicBezTo>
                    <a:pt x="9550" y="10540"/>
                    <a:pt x="16281" y="3986"/>
                    <a:pt x="23012" y="3986"/>
                  </a:cubicBezTo>
                  <a:cubicBezTo>
                    <a:pt x="24606" y="3986"/>
                    <a:pt x="27440" y="4163"/>
                    <a:pt x="27440" y="9832"/>
                  </a:cubicBezTo>
                  <a:cubicBezTo>
                    <a:pt x="27440" y="14083"/>
                    <a:pt x="25492" y="19220"/>
                    <a:pt x="24429" y="21877"/>
                  </a:cubicBezTo>
                  <a:cubicBezTo>
                    <a:pt x="17875" y="39413"/>
                    <a:pt x="14155" y="50396"/>
                    <a:pt x="14155" y="59075"/>
                  </a:cubicBezTo>
                  <a:cubicBezTo>
                    <a:pt x="14155" y="75903"/>
                    <a:pt x="26377" y="80332"/>
                    <a:pt x="35943" y="80332"/>
                  </a:cubicBezTo>
                  <a:cubicBezTo>
                    <a:pt x="47634" y="80332"/>
                    <a:pt x="54011" y="72360"/>
                    <a:pt x="57022" y="68463"/>
                  </a:cubicBezTo>
                  <a:close/>
                </a:path>
              </a:pathLst>
            </a:custGeom>
            <a:solidFill>
              <a:srgbClr val="000000"/>
            </a:solidFill>
            <a:ln w="17732" cap="flat">
              <a:noFill/>
              <a:prstDash val="solid"/>
              <a:miter/>
            </a:ln>
          </p:spPr>
          <p:txBody>
            <a:bodyPr rtlCol="0" anchor="ctr"/>
            <a:lstStyle/>
            <a:p>
              <a:endParaRPr lang="zh-CN" altLang="en-US"/>
            </a:p>
          </p:txBody>
        </p:sp>
        <p:sp>
          <p:nvSpPr>
            <p:cNvPr id="16535" name="任意形状 16534">
              <a:extLst>
                <a:ext uri="{FF2B5EF4-FFF2-40B4-BE49-F238E27FC236}">
                  <a16:creationId xmlns:a16="http://schemas.microsoft.com/office/drawing/2014/main" id="{B3287775-2FA2-17B7-7069-69FB9BBB5E9E}"/>
                </a:ext>
              </a:extLst>
            </p:cNvPr>
            <p:cNvSpPr/>
            <p:nvPr>
              <p:custDataLst>
                <p:tags r:id="rId32"/>
              </p:custDataLst>
            </p:nvPr>
          </p:nvSpPr>
          <p:spPr>
            <a:xfrm>
              <a:off x="5569178" y="4058115"/>
              <a:ext cx="117795" cy="41449"/>
            </a:xfrm>
            <a:custGeom>
              <a:avLst/>
              <a:gdLst>
                <a:gd name="connsiteX0" fmla="*/ 111942 w 117795"/>
                <a:gd name="connsiteY0" fmla="*/ 7174 h 41449"/>
                <a:gd name="connsiteX1" fmla="*/ 117965 w 117795"/>
                <a:gd name="connsiteY1" fmla="*/ 3632 h 41449"/>
                <a:gd name="connsiteX2" fmla="*/ 112120 w 117795"/>
                <a:gd name="connsiteY2" fmla="*/ 89 h 41449"/>
                <a:gd name="connsiteX3" fmla="*/ 6015 w 117795"/>
                <a:gd name="connsiteY3" fmla="*/ 89 h 41449"/>
                <a:gd name="connsiteX4" fmla="*/ 170 w 117795"/>
                <a:gd name="connsiteY4" fmla="*/ 3632 h 41449"/>
                <a:gd name="connsiteX5" fmla="*/ 6192 w 117795"/>
                <a:gd name="connsiteY5" fmla="*/ 7174 h 41449"/>
                <a:gd name="connsiteX6" fmla="*/ 111942 w 117795"/>
                <a:gd name="connsiteY6" fmla="*/ 7174 h 41449"/>
                <a:gd name="connsiteX7" fmla="*/ 112120 w 117795"/>
                <a:gd name="connsiteY7" fmla="*/ 41539 h 41449"/>
                <a:gd name="connsiteX8" fmla="*/ 117965 w 117795"/>
                <a:gd name="connsiteY8" fmla="*/ 37996 h 41449"/>
                <a:gd name="connsiteX9" fmla="*/ 111942 w 117795"/>
                <a:gd name="connsiteY9" fmla="*/ 34453 h 41449"/>
                <a:gd name="connsiteX10" fmla="*/ 6192 w 117795"/>
                <a:gd name="connsiteY10" fmla="*/ 34453 h 41449"/>
                <a:gd name="connsiteX11" fmla="*/ 170 w 117795"/>
                <a:gd name="connsiteY11" fmla="*/ 37996 h 41449"/>
                <a:gd name="connsiteX12" fmla="*/ 6015 w 117795"/>
                <a:gd name="connsiteY12" fmla="*/ 41539 h 41449"/>
                <a:gd name="connsiteX13" fmla="*/ 112120 w 117795"/>
                <a:gd name="connsiteY13" fmla="*/ 41539 h 4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795" h="41449">
                  <a:moveTo>
                    <a:pt x="111942" y="7174"/>
                  </a:moveTo>
                  <a:cubicBezTo>
                    <a:pt x="114599" y="7174"/>
                    <a:pt x="117965" y="7174"/>
                    <a:pt x="117965" y="3632"/>
                  </a:cubicBezTo>
                  <a:cubicBezTo>
                    <a:pt x="117965" y="89"/>
                    <a:pt x="114599" y="89"/>
                    <a:pt x="112120" y="89"/>
                  </a:cubicBezTo>
                  <a:lnTo>
                    <a:pt x="6015" y="89"/>
                  </a:lnTo>
                  <a:cubicBezTo>
                    <a:pt x="3535" y="89"/>
                    <a:pt x="170" y="89"/>
                    <a:pt x="170" y="3632"/>
                  </a:cubicBezTo>
                  <a:cubicBezTo>
                    <a:pt x="170" y="7174"/>
                    <a:pt x="3535" y="7174"/>
                    <a:pt x="6192" y="7174"/>
                  </a:cubicBezTo>
                  <a:lnTo>
                    <a:pt x="111942" y="7174"/>
                  </a:lnTo>
                  <a:close/>
                  <a:moveTo>
                    <a:pt x="112120" y="41539"/>
                  </a:moveTo>
                  <a:cubicBezTo>
                    <a:pt x="114599" y="41539"/>
                    <a:pt x="117965" y="41539"/>
                    <a:pt x="117965" y="37996"/>
                  </a:cubicBezTo>
                  <a:cubicBezTo>
                    <a:pt x="117965" y="34453"/>
                    <a:pt x="114599" y="34453"/>
                    <a:pt x="111942" y="34453"/>
                  </a:cubicBezTo>
                  <a:lnTo>
                    <a:pt x="6192" y="34453"/>
                  </a:lnTo>
                  <a:cubicBezTo>
                    <a:pt x="3535" y="34453"/>
                    <a:pt x="170" y="34453"/>
                    <a:pt x="170" y="37996"/>
                  </a:cubicBezTo>
                  <a:cubicBezTo>
                    <a:pt x="170" y="41539"/>
                    <a:pt x="3535" y="41539"/>
                    <a:pt x="6015" y="41539"/>
                  </a:cubicBezTo>
                  <a:lnTo>
                    <a:pt x="112120" y="41539"/>
                  </a:lnTo>
                  <a:close/>
                </a:path>
              </a:pathLst>
            </a:custGeom>
            <a:solidFill>
              <a:srgbClr val="000000"/>
            </a:solidFill>
            <a:ln w="17732" cap="flat">
              <a:noFill/>
              <a:prstDash val="solid"/>
              <a:miter/>
            </a:ln>
          </p:spPr>
          <p:txBody>
            <a:bodyPr rtlCol="0" anchor="ctr"/>
            <a:lstStyle/>
            <a:p>
              <a:endParaRPr lang="zh-CN" altLang="en-US"/>
            </a:p>
          </p:txBody>
        </p:sp>
        <p:sp>
          <p:nvSpPr>
            <p:cNvPr id="16536" name="任意形状 16535">
              <a:extLst>
                <a:ext uri="{FF2B5EF4-FFF2-40B4-BE49-F238E27FC236}">
                  <a16:creationId xmlns:a16="http://schemas.microsoft.com/office/drawing/2014/main" id="{A502D82E-391A-19C9-21CA-2A028ED8FD55}"/>
                </a:ext>
              </a:extLst>
            </p:cNvPr>
            <p:cNvSpPr/>
            <p:nvPr>
              <p:custDataLst>
                <p:tags r:id="rId33"/>
              </p:custDataLst>
            </p:nvPr>
          </p:nvSpPr>
          <p:spPr>
            <a:xfrm>
              <a:off x="5753142" y="4005151"/>
              <a:ext cx="74574" cy="121869"/>
            </a:xfrm>
            <a:custGeom>
              <a:avLst/>
              <a:gdLst>
                <a:gd name="connsiteX0" fmla="*/ 74754 w 74574"/>
                <a:gd name="connsiteY0" fmla="*/ 61378 h 121869"/>
                <a:gd name="connsiteX1" fmla="*/ 67669 w 74574"/>
                <a:gd name="connsiteY1" fmla="*/ 19928 h 121869"/>
                <a:gd name="connsiteX2" fmla="*/ 37556 w 74574"/>
                <a:gd name="connsiteY2" fmla="*/ 89 h 121869"/>
                <a:gd name="connsiteX3" fmla="*/ 6734 w 74574"/>
                <a:gd name="connsiteY3" fmla="*/ 21168 h 121869"/>
                <a:gd name="connsiteX4" fmla="*/ 180 w 74574"/>
                <a:gd name="connsiteY4" fmla="*/ 61378 h 121869"/>
                <a:gd name="connsiteX5" fmla="*/ 8151 w 74574"/>
                <a:gd name="connsiteY5" fmla="*/ 104068 h 121869"/>
                <a:gd name="connsiteX6" fmla="*/ 37379 w 74574"/>
                <a:gd name="connsiteY6" fmla="*/ 121958 h 121869"/>
                <a:gd name="connsiteX7" fmla="*/ 68200 w 74574"/>
                <a:gd name="connsiteY7" fmla="*/ 101411 h 121869"/>
                <a:gd name="connsiteX8" fmla="*/ 74754 w 74574"/>
                <a:gd name="connsiteY8" fmla="*/ 61378 h 121869"/>
                <a:gd name="connsiteX9" fmla="*/ 37379 w 74574"/>
                <a:gd name="connsiteY9" fmla="*/ 118061 h 121869"/>
                <a:gd name="connsiteX10" fmla="*/ 16831 w 74574"/>
                <a:gd name="connsiteY10" fmla="*/ 96628 h 121869"/>
                <a:gd name="connsiteX11" fmla="*/ 14883 w 74574"/>
                <a:gd name="connsiteY11" fmla="*/ 59252 h 121869"/>
                <a:gd name="connsiteX12" fmla="*/ 16300 w 74574"/>
                <a:gd name="connsiteY12" fmla="*/ 26659 h 121869"/>
                <a:gd name="connsiteX13" fmla="*/ 37379 w 74574"/>
                <a:gd name="connsiteY13" fmla="*/ 3986 h 121869"/>
                <a:gd name="connsiteX14" fmla="*/ 58281 w 74574"/>
                <a:gd name="connsiteY14" fmla="*/ 24711 h 121869"/>
                <a:gd name="connsiteX15" fmla="*/ 60052 w 74574"/>
                <a:gd name="connsiteY15" fmla="*/ 59252 h 121869"/>
                <a:gd name="connsiteX16" fmla="*/ 58104 w 74574"/>
                <a:gd name="connsiteY16" fmla="*/ 95919 h 121869"/>
                <a:gd name="connsiteX17" fmla="*/ 37379 w 74574"/>
                <a:gd name="connsiteY17" fmla="*/ 118061 h 12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74" h="121869">
                  <a:moveTo>
                    <a:pt x="74754" y="61378"/>
                  </a:moveTo>
                  <a:cubicBezTo>
                    <a:pt x="74754" y="47207"/>
                    <a:pt x="73869" y="33036"/>
                    <a:pt x="67669" y="19928"/>
                  </a:cubicBezTo>
                  <a:cubicBezTo>
                    <a:pt x="59521" y="2923"/>
                    <a:pt x="44996" y="89"/>
                    <a:pt x="37556" y="89"/>
                  </a:cubicBezTo>
                  <a:cubicBezTo>
                    <a:pt x="26928" y="89"/>
                    <a:pt x="13997" y="4695"/>
                    <a:pt x="6734" y="21168"/>
                  </a:cubicBezTo>
                  <a:cubicBezTo>
                    <a:pt x="1066" y="33391"/>
                    <a:pt x="180" y="47207"/>
                    <a:pt x="180" y="61378"/>
                  </a:cubicBezTo>
                  <a:cubicBezTo>
                    <a:pt x="180" y="74663"/>
                    <a:pt x="889" y="90605"/>
                    <a:pt x="8151" y="104068"/>
                  </a:cubicBezTo>
                  <a:cubicBezTo>
                    <a:pt x="15768" y="118416"/>
                    <a:pt x="28699" y="121958"/>
                    <a:pt x="37379" y="121958"/>
                  </a:cubicBezTo>
                  <a:cubicBezTo>
                    <a:pt x="46944" y="121958"/>
                    <a:pt x="60406" y="118239"/>
                    <a:pt x="68200" y="101411"/>
                  </a:cubicBezTo>
                  <a:cubicBezTo>
                    <a:pt x="73869" y="89188"/>
                    <a:pt x="74754" y="75372"/>
                    <a:pt x="74754" y="61378"/>
                  </a:cubicBezTo>
                  <a:close/>
                  <a:moveTo>
                    <a:pt x="37379" y="118061"/>
                  </a:moveTo>
                  <a:cubicBezTo>
                    <a:pt x="30471" y="118061"/>
                    <a:pt x="20020" y="113633"/>
                    <a:pt x="16831" y="96628"/>
                  </a:cubicBezTo>
                  <a:cubicBezTo>
                    <a:pt x="14883" y="86000"/>
                    <a:pt x="14883" y="69703"/>
                    <a:pt x="14883" y="59252"/>
                  </a:cubicBezTo>
                  <a:cubicBezTo>
                    <a:pt x="14883" y="47916"/>
                    <a:pt x="14883" y="36225"/>
                    <a:pt x="16300" y="26659"/>
                  </a:cubicBezTo>
                  <a:cubicBezTo>
                    <a:pt x="19665" y="5580"/>
                    <a:pt x="32950" y="3986"/>
                    <a:pt x="37379" y="3986"/>
                  </a:cubicBezTo>
                  <a:cubicBezTo>
                    <a:pt x="43224" y="3986"/>
                    <a:pt x="54915" y="7174"/>
                    <a:pt x="58281" y="24711"/>
                  </a:cubicBezTo>
                  <a:cubicBezTo>
                    <a:pt x="60052" y="34631"/>
                    <a:pt x="60052" y="48093"/>
                    <a:pt x="60052" y="59252"/>
                  </a:cubicBezTo>
                  <a:cubicBezTo>
                    <a:pt x="60052" y="72538"/>
                    <a:pt x="60052" y="84583"/>
                    <a:pt x="58104" y="95919"/>
                  </a:cubicBezTo>
                  <a:cubicBezTo>
                    <a:pt x="55447" y="112747"/>
                    <a:pt x="45350" y="118061"/>
                    <a:pt x="37379" y="118061"/>
                  </a:cubicBezTo>
                  <a:close/>
                </a:path>
              </a:pathLst>
            </a:custGeom>
            <a:solidFill>
              <a:srgbClr val="000000"/>
            </a:solidFill>
            <a:ln w="17732" cap="flat">
              <a:noFill/>
              <a:prstDash val="solid"/>
              <a:miter/>
            </a:ln>
          </p:spPr>
          <p:txBody>
            <a:bodyPr rtlCol="0" anchor="ctr"/>
            <a:lstStyle/>
            <a:p>
              <a:endParaRPr lang="zh-CN" altLang="en-US"/>
            </a:p>
          </p:txBody>
        </p:sp>
        <p:sp>
          <p:nvSpPr>
            <p:cNvPr id="16537" name="任意形状 16536">
              <a:extLst>
                <a:ext uri="{FF2B5EF4-FFF2-40B4-BE49-F238E27FC236}">
                  <a16:creationId xmlns:a16="http://schemas.microsoft.com/office/drawing/2014/main" id="{2CF63DA2-4D43-A66C-64C6-FE7367139F5E}"/>
                </a:ext>
              </a:extLst>
            </p:cNvPr>
            <p:cNvSpPr/>
            <p:nvPr>
              <p:custDataLst>
                <p:tags r:id="rId34"/>
              </p:custDataLst>
            </p:nvPr>
          </p:nvSpPr>
          <p:spPr>
            <a:xfrm>
              <a:off x="5850036" y="4104347"/>
              <a:ext cx="20724" cy="52963"/>
            </a:xfrm>
            <a:custGeom>
              <a:avLst/>
              <a:gdLst>
                <a:gd name="connsiteX0" fmla="*/ 20910 w 20724"/>
                <a:gd name="connsiteY0" fmla="*/ 18688 h 52963"/>
                <a:gd name="connsiteX1" fmla="*/ 9574 w 20724"/>
                <a:gd name="connsiteY1" fmla="*/ 89 h 52963"/>
                <a:gd name="connsiteX2" fmla="*/ 185 w 20724"/>
                <a:gd name="connsiteY2" fmla="*/ 9477 h 52963"/>
                <a:gd name="connsiteX3" fmla="*/ 9574 w 20724"/>
                <a:gd name="connsiteY3" fmla="*/ 18865 h 52963"/>
                <a:gd name="connsiteX4" fmla="*/ 15773 w 20724"/>
                <a:gd name="connsiteY4" fmla="*/ 16563 h 52963"/>
                <a:gd name="connsiteX5" fmla="*/ 16659 w 20724"/>
                <a:gd name="connsiteY5" fmla="*/ 16031 h 52963"/>
                <a:gd name="connsiteX6" fmla="*/ 17013 w 20724"/>
                <a:gd name="connsiteY6" fmla="*/ 18688 h 52963"/>
                <a:gd name="connsiteX7" fmla="*/ 4968 w 20724"/>
                <a:gd name="connsiteY7" fmla="*/ 48270 h 52963"/>
                <a:gd name="connsiteX8" fmla="*/ 3019 w 20724"/>
                <a:gd name="connsiteY8" fmla="*/ 51104 h 52963"/>
                <a:gd name="connsiteX9" fmla="*/ 4791 w 20724"/>
                <a:gd name="connsiteY9" fmla="*/ 53053 h 52963"/>
                <a:gd name="connsiteX10" fmla="*/ 20910 w 20724"/>
                <a:gd name="connsiteY10" fmla="*/ 18688 h 5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24" h="52963">
                  <a:moveTo>
                    <a:pt x="20910" y="18688"/>
                  </a:moveTo>
                  <a:cubicBezTo>
                    <a:pt x="20910" y="6997"/>
                    <a:pt x="16482" y="89"/>
                    <a:pt x="9574" y="89"/>
                  </a:cubicBezTo>
                  <a:cubicBezTo>
                    <a:pt x="3728" y="89"/>
                    <a:pt x="185" y="4517"/>
                    <a:pt x="185" y="9477"/>
                  </a:cubicBezTo>
                  <a:cubicBezTo>
                    <a:pt x="185" y="14260"/>
                    <a:pt x="3728" y="18865"/>
                    <a:pt x="9574" y="18865"/>
                  </a:cubicBezTo>
                  <a:cubicBezTo>
                    <a:pt x="11699" y="18865"/>
                    <a:pt x="14002" y="18157"/>
                    <a:pt x="15773" y="16563"/>
                  </a:cubicBezTo>
                  <a:cubicBezTo>
                    <a:pt x="16305" y="16208"/>
                    <a:pt x="16482" y="16031"/>
                    <a:pt x="16659" y="16031"/>
                  </a:cubicBezTo>
                  <a:cubicBezTo>
                    <a:pt x="16836" y="16031"/>
                    <a:pt x="17013" y="16208"/>
                    <a:pt x="17013" y="18688"/>
                  </a:cubicBezTo>
                  <a:cubicBezTo>
                    <a:pt x="17013" y="31796"/>
                    <a:pt x="10813" y="42424"/>
                    <a:pt x="4968" y="48270"/>
                  </a:cubicBezTo>
                  <a:cubicBezTo>
                    <a:pt x="3019" y="50218"/>
                    <a:pt x="3019" y="50573"/>
                    <a:pt x="3019" y="51104"/>
                  </a:cubicBezTo>
                  <a:cubicBezTo>
                    <a:pt x="3019" y="52344"/>
                    <a:pt x="3905" y="53053"/>
                    <a:pt x="4791" y="53053"/>
                  </a:cubicBezTo>
                  <a:cubicBezTo>
                    <a:pt x="6739" y="53053"/>
                    <a:pt x="20910" y="39413"/>
                    <a:pt x="20910" y="18688"/>
                  </a:cubicBezTo>
                  <a:close/>
                </a:path>
              </a:pathLst>
            </a:custGeom>
            <a:solidFill>
              <a:srgbClr val="000000"/>
            </a:solidFill>
            <a:ln w="17732" cap="flat">
              <a:noFill/>
              <a:prstDash val="solid"/>
              <a:miter/>
            </a:ln>
          </p:spPr>
          <p:txBody>
            <a:bodyPr rtlCol="0" anchor="ctr"/>
            <a:lstStyle/>
            <a:p>
              <a:endParaRPr lang="zh-CN" altLang="en-US"/>
            </a:p>
          </p:txBody>
        </p:sp>
        <p:sp>
          <p:nvSpPr>
            <p:cNvPr id="16538" name="任意形状 16537">
              <a:extLst>
                <a:ext uri="{FF2B5EF4-FFF2-40B4-BE49-F238E27FC236}">
                  <a16:creationId xmlns:a16="http://schemas.microsoft.com/office/drawing/2014/main" id="{8B8805E7-0A32-AAAD-1845-F10D34D85BCD}"/>
                </a:ext>
              </a:extLst>
            </p:cNvPr>
            <p:cNvSpPr/>
            <p:nvPr>
              <p:custDataLst>
                <p:tags r:id="rId35"/>
              </p:custDataLst>
            </p:nvPr>
          </p:nvSpPr>
          <p:spPr>
            <a:xfrm>
              <a:off x="7506833" y="4044830"/>
              <a:ext cx="88213" cy="80242"/>
            </a:xfrm>
            <a:custGeom>
              <a:avLst/>
              <a:gdLst>
                <a:gd name="connsiteX0" fmla="*/ 54305 w 88213"/>
                <a:gd name="connsiteY0" fmla="*/ 24888 h 80242"/>
                <a:gd name="connsiteX1" fmla="*/ 71842 w 88213"/>
                <a:gd name="connsiteY1" fmla="*/ 3986 h 80242"/>
                <a:gd name="connsiteX2" fmla="*/ 80699 w 88213"/>
                <a:gd name="connsiteY2" fmla="*/ 6289 h 80242"/>
                <a:gd name="connsiteX3" fmla="*/ 72196 w 88213"/>
                <a:gd name="connsiteY3" fmla="*/ 15854 h 80242"/>
                <a:gd name="connsiteX4" fmla="*/ 78927 w 88213"/>
                <a:gd name="connsiteY4" fmla="*/ 22054 h 80242"/>
                <a:gd name="connsiteX5" fmla="*/ 88493 w 88213"/>
                <a:gd name="connsiteY5" fmla="*/ 11780 h 80242"/>
                <a:gd name="connsiteX6" fmla="*/ 72019 w 88213"/>
                <a:gd name="connsiteY6" fmla="*/ 89 h 80242"/>
                <a:gd name="connsiteX7" fmla="*/ 53420 w 88213"/>
                <a:gd name="connsiteY7" fmla="*/ 13551 h 80242"/>
                <a:gd name="connsiteX8" fmla="*/ 34289 w 88213"/>
                <a:gd name="connsiteY8" fmla="*/ 89 h 80242"/>
                <a:gd name="connsiteX9" fmla="*/ 5770 w 88213"/>
                <a:gd name="connsiteY9" fmla="*/ 27368 h 80242"/>
                <a:gd name="connsiteX10" fmla="*/ 7896 w 88213"/>
                <a:gd name="connsiteY10" fmla="*/ 29139 h 80242"/>
                <a:gd name="connsiteX11" fmla="*/ 10199 w 88213"/>
                <a:gd name="connsiteY11" fmla="*/ 27191 h 80242"/>
                <a:gd name="connsiteX12" fmla="*/ 33935 w 88213"/>
                <a:gd name="connsiteY12" fmla="*/ 3986 h 80242"/>
                <a:gd name="connsiteX13" fmla="*/ 43500 w 88213"/>
                <a:gd name="connsiteY13" fmla="*/ 15854 h 80242"/>
                <a:gd name="connsiteX14" fmla="*/ 33935 w 88213"/>
                <a:gd name="connsiteY14" fmla="*/ 58012 h 80242"/>
                <a:gd name="connsiteX15" fmla="*/ 17107 w 88213"/>
                <a:gd name="connsiteY15" fmla="*/ 76435 h 80242"/>
                <a:gd name="connsiteX16" fmla="*/ 8250 w 88213"/>
                <a:gd name="connsiteY16" fmla="*/ 74132 h 80242"/>
                <a:gd name="connsiteX17" fmla="*/ 16576 w 88213"/>
                <a:gd name="connsiteY17" fmla="*/ 64566 h 80242"/>
                <a:gd name="connsiteX18" fmla="*/ 10022 w 88213"/>
                <a:gd name="connsiteY18" fmla="*/ 58367 h 80242"/>
                <a:gd name="connsiteX19" fmla="*/ 279 w 88213"/>
                <a:gd name="connsiteY19" fmla="*/ 68641 h 80242"/>
                <a:gd name="connsiteX20" fmla="*/ 16930 w 88213"/>
                <a:gd name="connsiteY20" fmla="*/ 80332 h 80242"/>
                <a:gd name="connsiteX21" fmla="*/ 35529 w 88213"/>
                <a:gd name="connsiteY21" fmla="*/ 66869 h 80242"/>
                <a:gd name="connsiteX22" fmla="*/ 54660 w 88213"/>
                <a:gd name="connsiteY22" fmla="*/ 80332 h 80242"/>
                <a:gd name="connsiteX23" fmla="*/ 83001 w 88213"/>
                <a:gd name="connsiteY23" fmla="*/ 53053 h 80242"/>
                <a:gd name="connsiteX24" fmla="*/ 80876 w 88213"/>
                <a:gd name="connsiteY24" fmla="*/ 51281 h 80242"/>
                <a:gd name="connsiteX25" fmla="*/ 78573 w 88213"/>
                <a:gd name="connsiteY25" fmla="*/ 53230 h 80242"/>
                <a:gd name="connsiteX26" fmla="*/ 55014 w 88213"/>
                <a:gd name="connsiteY26" fmla="*/ 76435 h 80242"/>
                <a:gd name="connsiteX27" fmla="*/ 45272 w 88213"/>
                <a:gd name="connsiteY27" fmla="*/ 64744 h 80242"/>
                <a:gd name="connsiteX28" fmla="*/ 48283 w 88213"/>
                <a:gd name="connsiteY28" fmla="*/ 49156 h 80242"/>
                <a:gd name="connsiteX29" fmla="*/ 54305 w 88213"/>
                <a:gd name="connsiteY29" fmla="*/ 24888 h 8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8213" h="80242">
                  <a:moveTo>
                    <a:pt x="54305" y="24888"/>
                  </a:moveTo>
                  <a:cubicBezTo>
                    <a:pt x="55368" y="20283"/>
                    <a:pt x="59442" y="3986"/>
                    <a:pt x="71842" y="3986"/>
                  </a:cubicBezTo>
                  <a:cubicBezTo>
                    <a:pt x="72728" y="3986"/>
                    <a:pt x="76979" y="3986"/>
                    <a:pt x="80699" y="6289"/>
                  </a:cubicBezTo>
                  <a:cubicBezTo>
                    <a:pt x="75739" y="7174"/>
                    <a:pt x="72196" y="11603"/>
                    <a:pt x="72196" y="15854"/>
                  </a:cubicBezTo>
                  <a:cubicBezTo>
                    <a:pt x="72196" y="18688"/>
                    <a:pt x="74145" y="22054"/>
                    <a:pt x="78927" y="22054"/>
                  </a:cubicBezTo>
                  <a:cubicBezTo>
                    <a:pt x="82824" y="22054"/>
                    <a:pt x="88493" y="18865"/>
                    <a:pt x="88493" y="11780"/>
                  </a:cubicBezTo>
                  <a:cubicBezTo>
                    <a:pt x="88493" y="2569"/>
                    <a:pt x="78042" y="89"/>
                    <a:pt x="72019" y="89"/>
                  </a:cubicBezTo>
                  <a:cubicBezTo>
                    <a:pt x="61745" y="89"/>
                    <a:pt x="55545" y="9477"/>
                    <a:pt x="53420" y="13551"/>
                  </a:cubicBezTo>
                  <a:cubicBezTo>
                    <a:pt x="48991" y="1860"/>
                    <a:pt x="39426" y="89"/>
                    <a:pt x="34289" y="89"/>
                  </a:cubicBezTo>
                  <a:cubicBezTo>
                    <a:pt x="15867" y="89"/>
                    <a:pt x="5770" y="22940"/>
                    <a:pt x="5770" y="27368"/>
                  </a:cubicBezTo>
                  <a:cubicBezTo>
                    <a:pt x="5770" y="29139"/>
                    <a:pt x="7542" y="29139"/>
                    <a:pt x="7896" y="29139"/>
                  </a:cubicBezTo>
                  <a:cubicBezTo>
                    <a:pt x="9313" y="29139"/>
                    <a:pt x="9844" y="28785"/>
                    <a:pt x="10199" y="27191"/>
                  </a:cubicBezTo>
                  <a:cubicBezTo>
                    <a:pt x="16221" y="8414"/>
                    <a:pt x="27912" y="3986"/>
                    <a:pt x="33935" y="3986"/>
                  </a:cubicBezTo>
                  <a:cubicBezTo>
                    <a:pt x="37300" y="3986"/>
                    <a:pt x="43500" y="5580"/>
                    <a:pt x="43500" y="15854"/>
                  </a:cubicBezTo>
                  <a:cubicBezTo>
                    <a:pt x="43500" y="21345"/>
                    <a:pt x="40489" y="33213"/>
                    <a:pt x="33935" y="58012"/>
                  </a:cubicBezTo>
                  <a:cubicBezTo>
                    <a:pt x="31101" y="68995"/>
                    <a:pt x="24901" y="76435"/>
                    <a:pt x="17107" y="76435"/>
                  </a:cubicBezTo>
                  <a:cubicBezTo>
                    <a:pt x="16044" y="76435"/>
                    <a:pt x="11970" y="76435"/>
                    <a:pt x="8250" y="74132"/>
                  </a:cubicBezTo>
                  <a:cubicBezTo>
                    <a:pt x="12679" y="73246"/>
                    <a:pt x="16576" y="69526"/>
                    <a:pt x="16576" y="64566"/>
                  </a:cubicBezTo>
                  <a:cubicBezTo>
                    <a:pt x="16576" y="59784"/>
                    <a:pt x="12679" y="58367"/>
                    <a:pt x="10022" y="58367"/>
                  </a:cubicBezTo>
                  <a:cubicBezTo>
                    <a:pt x="4707" y="58367"/>
                    <a:pt x="279" y="62972"/>
                    <a:pt x="279" y="68641"/>
                  </a:cubicBezTo>
                  <a:cubicBezTo>
                    <a:pt x="279" y="76789"/>
                    <a:pt x="9136" y="80332"/>
                    <a:pt x="16930" y="80332"/>
                  </a:cubicBezTo>
                  <a:cubicBezTo>
                    <a:pt x="28621" y="80332"/>
                    <a:pt x="34998" y="67932"/>
                    <a:pt x="35529" y="66869"/>
                  </a:cubicBezTo>
                  <a:cubicBezTo>
                    <a:pt x="37655" y="73423"/>
                    <a:pt x="44032" y="80332"/>
                    <a:pt x="54660" y="80332"/>
                  </a:cubicBezTo>
                  <a:cubicBezTo>
                    <a:pt x="72905" y="80332"/>
                    <a:pt x="83001" y="57481"/>
                    <a:pt x="83001" y="53053"/>
                  </a:cubicBezTo>
                  <a:cubicBezTo>
                    <a:pt x="83001" y="51281"/>
                    <a:pt x="81407" y="51281"/>
                    <a:pt x="80876" y="51281"/>
                  </a:cubicBezTo>
                  <a:cubicBezTo>
                    <a:pt x="79282" y="51281"/>
                    <a:pt x="78927" y="51990"/>
                    <a:pt x="78573" y="53230"/>
                  </a:cubicBezTo>
                  <a:cubicBezTo>
                    <a:pt x="72728" y="72183"/>
                    <a:pt x="60682" y="76435"/>
                    <a:pt x="55014" y="76435"/>
                  </a:cubicBezTo>
                  <a:cubicBezTo>
                    <a:pt x="48106" y="76435"/>
                    <a:pt x="45272" y="70766"/>
                    <a:pt x="45272" y="64744"/>
                  </a:cubicBezTo>
                  <a:cubicBezTo>
                    <a:pt x="45272" y="60847"/>
                    <a:pt x="46334" y="56950"/>
                    <a:pt x="48283" y="49156"/>
                  </a:cubicBezTo>
                  <a:lnTo>
                    <a:pt x="54305" y="24888"/>
                  </a:lnTo>
                  <a:close/>
                </a:path>
              </a:pathLst>
            </a:custGeom>
            <a:solidFill>
              <a:srgbClr val="000000"/>
            </a:solidFill>
            <a:ln w="17732" cap="flat">
              <a:noFill/>
              <a:prstDash val="solid"/>
              <a:miter/>
            </a:ln>
          </p:spPr>
          <p:txBody>
            <a:bodyPr rtlCol="0" anchor="ctr"/>
            <a:lstStyle/>
            <a:p>
              <a:endParaRPr lang="zh-CN" altLang="en-US"/>
            </a:p>
          </p:txBody>
        </p:sp>
        <p:sp>
          <p:nvSpPr>
            <p:cNvPr id="16539" name="任意形状 16538">
              <a:extLst>
                <a:ext uri="{FF2B5EF4-FFF2-40B4-BE49-F238E27FC236}">
                  <a16:creationId xmlns:a16="http://schemas.microsoft.com/office/drawing/2014/main" id="{75B5D623-56DA-96D6-9943-8AFD963668A2}"/>
                </a:ext>
              </a:extLst>
            </p:cNvPr>
            <p:cNvSpPr/>
            <p:nvPr>
              <p:custDataLst>
                <p:tags r:id="rId36"/>
              </p:custDataLst>
            </p:nvPr>
          </p:nvSpPr>
          <p:spPr>
            <a:xfrm>
              <a:off x="7666840" y="4027470"/>
              <a:ext cx="88567" cy="102738"/>
            </a:xfrm>
            <a:custGeom>
              <a:avLst/>
              <a:gdLst>
                <a:gd name="connsiteX0" fmla="*/ 82656 w 88567"/>
                <a:gd name="connsiteY0" fmla="*/ 55001 h 102738"/>
                <a:gd name="connsiteX1" fmla="*/ 88855 w 88567"/>
                <a:gd name="connsiteY1" fmla="*/ 51458 h 102738"/>
                <a:gd name="connsiteX2" fmla="*/ 82656 w 88567"/>
                <a:gd name="connsiteY2" fmla="*/ 47916 h 102738"/>
                <a:gd name="connsiteX3" fmla="*/ 7550 w 88567"/>
                <a:gd name="connsiteY3" fmla="*/ 47916 h 102738"/>
                <a:gd name="connsiteX4" fmla="*/ 55022 w 88567"/>
                <a:gd name="connsiteY4" fmla="*/ 7174 h 102738"/>
                <a:gd name="connsiteX5" fmla="*/ 82656 w 88567"/>
                <a:gd name="connsiteY5" fmla="*/ 7174 h 102738"/>
                <a:gd name="connsiteX6" fmla="*/ 88855 w 88567"/>
                <a:gd name="connsiteY6" fmla="*/ 3632 h 102738"/>
                <a:gd name="connsiteX7" fmla="*/ 82656 w 88567"/>
                <a:gd name="connsiteY7" fmla="*/ 89 h 102738"/>
                <a:gd name="connsiteX8" fmla="*/ 54668 w 88567"/>
                <a:gd name="connsiteY8" fmla="*/ 89 h 102738"/>
                <a:gd name="connsiteX9" fmla="*/ 288 w 88567"/>
                <a:gd name="connsiteY9" fmla="*/ 51458 h 102738"/>
                <a:gd name="connsiteX10" fmla="*/ 54668 w 88567"/>
                <a:gd name="connsiteY10" fmla="*/ 102828 h 102738"/>
                <a:gd name="connsiteX11" fmla="*/ 82656 w 88567"/>
                <a:gd name="connsiteY11" fmla="*/ 102828 h 102738"/>
                <a:gd name="connsiteX12" fmla="*/ 88855 w 88567"/>
                <a:gd name="connsiteY12" fmla="*/ 99285 h 102738"/>
                <a:gd name="connsiteX13" fmla="*/ 82656 w 88567"/>
                <a:gd name="connsiteY13" fmla="*/ 95742 h 102738"/>
                <a:gd name="connsiteX14" fmla="*/ 55022 w 88567"/>
                <a:gd name="connsiteY14" fmla="*/ 95742 h 102738"/>
                <a:gd name="connsiteX15" fmla="*/ 7550 w 88567"/>
                <a:gd name="connsiteY15" fmla="*/ 55001 h 102738"/>
                <a:gd name="connsiteX16" fmla="*/ 82656 w 88567"/>
                <a:gd name="connsiteY16" fmla="*/ 55001 h 10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567" h="102738">
                  <a:moveTo>
                    <a:pt x="82656" y="55001"/>
                  </a:moveTo>
                  <a:cubicBezTo>
                    <a:pt x="85667" y="55001"/>
                    <a:pt x="88855" y="55001"/>
                    <a:pt x="88855" y="51458"/>
                  </a:cubicBezTo>
                  <a:cubicBezTo>
                    <a:pt x="88855" y="47916"/>
                    <a:pt x="85667" y="47916"/>
                    <a:pt x="82656" y="47916"/>
                  </a:cubicBezTo>
                  <a:lnTo>
                    <a:pt x="7550" y="47916"/>
                  </a:lnTo>
                  <a:cubicBezTo>
                    <a:pt x="9676" y="24179"/>
                    <a:pt x="30046" y="7174"/>
                    <a:pt x="55022" y="7174"/>
                  </a:cubicBezTo>
                  <a:lnTo>
                    <a:pt x="82656" y="7174"/>
                  </a:lnTo>
                  <a:cubicBezTo>
                    <a:pt x="85667" y="7174"/>
                    <a:pt x="88855" y="7174"/>
                    <a:pt x="88855" y="3632"/>
                  </a:cubicBezTo>
                  <a:cubicBezTo>
                    <a:pt x="88855" y="89"/>
                    <a:pt x="85667" y="89"/>
                    <a:pt x="82656" y="89"/>
                  </a:cubicBezTo>
                  <a:lnTo>
                    <a:pt x="54668" y="89"/>
                  </a:lnTo>
                  <a:cubicBezTo>
                    <a:pt x="24378" y="89"/>
                    <a:pt x="288" y="23117"/>
                    <a:pt x="288" y="51458"/>
                  </a:cubicBezTo>
                  <a:cubicBezTo>
                    <a:pt x="288" y="79800"/>
                    <a:pt x="24378" y="102828"/>
                    <a:pt x="54668" y="102828"/>
                  </a:cubicBezTo>
                  <a:lnTo>
                    <a:pt x="82656" y="102828"/>
                  </a:lnTo>
                  <a:cubicBezTo>
                    <a:pt x="85667" y="102828"/>
                    <a:pt x="88855" y="102828"/>
                    <a:pt x="88855" y="99285"/>
                  </a:cubicBezTo>
                  <a:cubicBezTo>
                    <a:pt x="88855" y="95742"/>
                    <a:pt x="85667" y="95742"/>
                    <a:pt x="82656" y="95742"/>
                  </a:cubicBezTo>
                  <a:lnTo>
                    <a:pt x="55022" y="95742"/>
                  </a:lnTo>
                  <a:cubicBezTo>
                    <a:pt x="30046" y="95742"/>
                    <a:pt x="9676" y="78737"/>
                    <a:pt x="7550" y="55001"/>
                  </a:cubicBezTo>
                  <a:lnTo>
                    <a:pt x="82656" y="55001"/>
                  </a:lnTo>
                  <a:close/>
                </a:path>
              </a:pathLst>
            </a:custGeom>
            <a:solidFill>
              <a:srgbClr val="000000"/>
            </a:solidFill>
            <a:ln w="17732" cap="flat">
              <a:noFill/>
              <a:prstDash val="solid"/>
              <a:miter/>
            </a:ln>
          </p:spPr>
          <p:txBody>
            <a:bodyPr rtlCol="0" anchor="ctr"/>
            <a:lstStyle/>
            <a:p>
              <a:endParaRPr lang="zh-CN" altLang="en-US"/>
            </a:p>
          </p:txBody>
        </p:sp>
        <p:sp>
          <p:nvSpPr>
            <p:cNvPr id="16540" name="任意形状 16539">
              <a:extLst>
                <a:ext uri="{FF2B5EF4-FFF2-40B4-BE49-F238E27FC236}">
                  <a16:creationId xmlns:a16="http://schemas.microsoft.com/office/drawing/2014/main" id="{7ADBE4D8-FAF9-BEFB-EB2A-D436ED5921E8}"/>
                </a:ext>
              </a:extLst>
            </p:cNvPr>
            <p:cNvSpPr/>
            <p:nvPr>
              <p:custDataLst>
                <p:tags r:id="rId37"/>
              </p:custDataLst>
            </p:nvPr>
          </p:nvSpPr>
          <p:spPr>
            <a:xfrm>
              <a:off x="7826517" y="3996295"/>
              <a:ext cx="93173" cy="130726"/>
            </a:xfrm>
            <a:custGeom>
              <a:avLst/>
              <a:gdLst>
                <a:gd name="connsiteX0" fmla="*/ 75225 w 93173"/>
                <a:gd name="connsiteY0" fmla="*/ 66869 h 130726"/>
                <a:gd name="connsiteX1" fmla="*/ 52375 w 93173"/>
                <a:gd name="connsiteY1" fmla="*/ 45967 h 130726"/>
                <a:gd name="connsiteX2" fmla="*/ 16239 w 93173"/>
                <a:gd name="connsiteY2" fmla="*/ 62618 h 130726"/>
                <a:gd name="connsiteX3" fmla="*/ 297 w 93173"/>
                <a:gd name="connsiteY3" fmla="*/ 99285 h 130726"/>
                <a:gd name="connsiteX4" fmla="*/ 32890 w 93173"/>
                <a:gd name="connsiteY4" fmla="*/ 130815 h 130726"/>
                <a:gd name="connsiteX5" fmla="*/ 93470 w 93173"/>
                <a:gd name="connsiteY5" fmla="*/ 45967 h 130726"/>
                <a:gd name="connsiteX6" fmla="*/ 55209 w 93173"/>
                <a:gd name="connsiteY6" fmla="*/ 89 h 130726"/>
                <a:gd name="connsiteX7" fmla="*/ 21376 w 93173"/>
                <a:gd name="connsiteY7" fmla="*/ 28076 h 130726"/>
                <a:gd name="connsiteX8" fmla="*/ 28107 w 93173"/>
                <a:gd name="connsiteY8" fmla="*/ 34276 h 130726"/>
                <a:gd name="connsiteX9" fmla="*/ 37673 w 93173"/>
                <a:gd name="connsiteY9" fmla="*/ 24888 h 130726"/>
                <a:gd name="connsiteX10" fmla="*/ 29347 w 93173"/>
                <a:gd name="connsiteY10" fmla="*/ 18688 h 130726"/>
                <a:gd name="connsiteX11" fmla="*/ 54855 w 93173"/>
                <a:gd name="connsiteY11" fmla="*/ 4517 h 130726"/>
                <a:gd name="connsiteX12" fmla="*/ 80185 w 93173"/>
                <a:gd name="connsiteY12" fmla="*/ 36579 h 130726"/>
                <a:gd name="connsiteX13" fmla="*/ 75402 w 93173"/>
                <a:gd name="connsiteY13" fmla="*/ 66869 h 130726"/>
                <a:gd name="connsiteX14" fmla="*/ 75225 w 93173"/>
                <a:gd name="connsiteY14" fmla="*/ 66869 h 130726"/>
                <a:gd name="connsiteX15" fmla="*/ 33421 w 93173"/>
                <a:gd name="connsiteY15" fmla="*/ 125855 h 130726"/>
                <a:gd name="connsiteX16" fmla="*/ 13936 w 93173"/>
                <a:gd name="connsiteY16" fmla="*/ 105839 h 130726"/>
                <a:gd name="connsiteX17" fmla="*/ 25627 w 93173"/>
                <a:gd name="connsiteY17" fmla="*/ 65629 h 130726"/>
                <a:gd name="connsiteX18" fmla="*/ 52375 w 93173"/>
                <a:gd name="connsiteY18" fmla="*/ 49864 h 130726"/>
                <a:gd name="connsiteX19" fmla="*/ 72037 w 93173"/>
                <a:gd name="connsiteY19" fmla="*/ 73246 h 130726"/>
                <a:gd name="connsiteX20" fmla="*/ 33421 w 93173"/>
                <a:gd name="connsiteY20" fmla="*/ 125855 h 1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173" h="130726">
                  <a:moveTo>
                    <a:pt x="75225" y="66869"/>
                  </a:moveTo>
                  <a:cubicBezTo>
                    <a:pt x="73454" y="55887"/>
                    <a:pt x="66191" y="45967"/>
                    <a:pt x="52375" y="45967"/>
                  </a:cubicBezTo>
                  <a:cubicBezTo>
                    <a:pt x="41570" y="45967"/>
                    <a:pt x="30056" y="48801"/>
                    <a:pt x="16239" y="62618"/>
                  </a:cubicBezTo>
                  <a:cubicBezTo>
                    <a:pt x="1537" y="77320"/>
                    <a:pt x="297" y="93794"/>
                    <a:pt x="297" y="99285"/>
                  </a:cubicBezTo>
                  <a:cubicBezTo>
                    <a:pt x="297" y="110267"/>
                    <a:pt x="8091" y="130815"/>
                    <a:pt x="32890" y="130815"/>
                  </a:cubicBezTo>
                  <a:cubicBezTo>
                    <a:pt x="75048" y="130815"/>
                    <a:pt x="93470" y="71298"/>
                    <a:pt x="93470" y="45967"/>
                  </a:cubicBezTo>
                  <a:cubicBezTo>
                    <a:pt x="93470" y="17803"/>
                    <a:pt x="76997" y="89"/>
                    <a:pt x="55209" y="89"/>
                  </a:cubicBezTo>
                  <a:cubicBezTo>
                    <a:pt x="29524" y="89"/>
                    <a:pt x="21376" y="23117"/>
                    <a:pt x="21376" y="28076"/>
                  </a:cubicBezTo>
                  <a:cubicBezTo>
                    <a:pt x="21376" y="30556"/>
                    <a:pt x="22793" y="34276"/>
                    <a:pt x="28107" y="34276"/>
                  </a:cubicBezTo>
                  <a:cubicBezTo>
                    <a:pt x="33953" y="34276"/>
                    <a:pt x="37673" y="28962"/>
                    <a:pt x="37673" y="24888"/>
                  </a:cubicBezTo>
                  <a:cubicBezTo>
                    <a:pt x="37673" y="18688"/>
                    <a:pt x="32181" y="18688"/>
                    <a:pt x="29347" y="18688"/>
                  </a:cubicBezTo>
                  <a:cubicBezTo>
                    <a:pt x="37141" y="5580"/>
                    <a:pt x="49718" y="4517"/>
                    <a:pt x="54855" y="4517"/>
                  </a:cubicBezTo>
                  <a:cubicBezTo>
                    <a:pt x="67786" y="4517"/>
                    <a:pt x="80185" y="13728"/>
                    <a:pt x="80185" y="36579"/>
                  </a:cubicBezTo>
                  <a:cubicBezTo>
                    <a:pt x="80185" y="43487"/>
                    <a:pt x="79122" y="52521"/>
                    <a:pt x="75402" y="66869"/>
                  </a:cubicBezTo>
                  <a:lnTo>
                    <a:pt x="75225" y="66869"/>
                  </a:lnTo>
                  <a:close/>
                  <a:moveTo>
                    <a:pt x="33421" y="125855"/>
                  </a:moveTo>
                  <a:cubicBezTo>
                    <a:pt x="13936" y="125855"/>
                    <a:pt x="13936" y="107610"/>
                    <a:pt x="13936" y="105839"/>
                  </a:cubicBezTo>
                  <a:cubicBezTo>
                    <a:pt x="13936" y="101056"/>
                    <a:pt x="18365" y="76257"/>
                    <a:pt x="25627" y="65629"/>
                  </a:cubicBezTo>
                  <a:cubicBezTo>
                    <a:pt x="32713" y="55533"/>
                    <a:pt x="41392" y="49864"/>
                    <a:pt x="52375" y="49864"/>
                  </a:cubicBezTo>
                  <a:cubicBezTo>
                    <a:pt x="71683" y="49864"/>
                    <a:pt x="72037" y="69703"/>
                    <a:pt x="72037" y="73246"/>
                  </a:cubicBezTo>
                  <a:cubicBezTo>
                    <a:pt x="72037" y="86000"/>
                    <a:pt x="60700" y="125855"/>
                    <a:pt x="33421" y="125855"/>
                  </a:cubicBezTo>
                  <a:close/>
                </a:path>
              </a:pathLst>
            </a:custGeom>
            <a:solidFill>
              <a:srgbClr val="000000"/>
            </a:solidFill>
            <a:ln w="17732" cap="flat">
              <a:noFill/>
              <a:prstDash val="solid"/>
              <a:miter/>
            </a:ln>
          </p:spPr>
          <p:txBody>
            <a:bodyPr rtlCol="0" anchor="ctr"/>
            <a:lstStyle/>
            <a:p>
              <a:endParaRPr lang="zh-CN" altLang="en-US"/>
            </a:p>
          </p:txBody>
        </p:sp>
        <p:sp>
          <p:nvSpPr>
            <p:cNvPr id="16541" name="任意形状 16540">
              <a:extLst>
                <a:ext uri="{FF2B5EF4-FFF2-40B4-BE49-F238E27FC236}">
                  <a16:creationId xmlns:a16="http://schemas.microsoft.com/office/drawing/2014/main" id="{89699C68-3029-3F2C-522E-5A90C5CBFB06}"/>
                </a:ext>
              </a:extLst>
            </p:cNvPr>
            <p:cNvSpPr/>
            <p:nvPr>
              <p:custDataLst>
                <p:tags r:id="rId38"/>
              </p:custDataLst>
            </p:nvPr>
          </p:nvSpPr>
          <p:spPr>
            <a:xfrm>
              <a:off x="7931108" y="3998243"/>
              <a:ext cx="112126" cy="124880"/>
            </a:xfrm>
            <a:custGeom>
              <a:avLst/>
              <a:gdLst>
                <a:gd name="connsiteX0" fmla="*/ 112430 w 112126"/>
                <a:gd name="connsiteY0" fmla="*/ 96274 h 124880"/>
                <a:gd name="connsiteX1" fmla="*/ 108001 w 112126"/>
                <a:gd name="connsiteY1" fmla="*/ 96274 h 124880"/>
                <a:gd name="connsiteX2" fmla="*/ 104813 w 112126"/>
                <a:gd name="connsiteY2" fmla="*/ 109205 h 124880"/>
                <a:gd name="connsiteX3" fmla="*/ 93122 w 112126"/>
                <a:gd name="connsiteY3" fmla="*/ 113456 h 124880"/>
                <a:gd name="connsiteX4" fmla="*/ 78951 w 112126"/>
                <a:gd name="connsiteY4" fmla="*/ 113456 h 124880"/>
                <a:gd name="connsiteX5" fmla="*/ 94716 w 112126"/>
                <a:gd name="connsiteY5" fmla="*/ 83343 h 124880"/>
                <a:gd name="connsiteX6" fmla="*/ 110304 w 112126"/>
                <a:gd name="connsiteY6" fmla="*/ 44550 h 124880"/>
                <a:gd name="connsiteX7" fmla="*/ 56455 w 112126"/>
                <a:gd name="connsiteY7" fmla="*/ 89 h 124880"/>
                <a:gd name="connsiteX8" fmla="*/ 2428 w 112126"/>
                <a:gd name="connsiteY8" fmla="*/ 44550 h 124880"/>
                <a:gd name="connsiteX9" fmla="*/ 18016 w 112126"/>
                <a:gd name="connsiteY9" fmla="*/ 83343 h 124880"/>
                <a:gd name="connsiteX10" fmla="*/ 33781 w 112126"/>
                <a:gd name="connsiteY10" fmla="*/ 113456 h 124880"/>
                <a:gd name="connsiteX11" fmla="*/ 19611 w 112126"/>
                <a:gd name="connsiteY11" fmla="*/ 113456 h 124880"/>
                <a:gd name="connsiteX12" fmla="*/ 7920 w 112126"/>
                <a:gd name="connsiteY12" fmla="*/ 109382 h 124880"/>
                <a:gd name="connsiteX13" fmla="*/ 4731 w 112126"/>
                <a:gd name="connsiteY13" fmla="*/ 96274 h 124880"/>
                <a:gd name="connsiteX14" fmla="*/ 303 w 112126"/>
                <a:gd name="connsiteY14" fmla="*/ 96274 h 124880"/>
                <a:gd name="connsiteX15" fmla="*/ 6148 w 112126"/>
                <a:gd name="connsiteY15" fmla="*/ 124970 h 124880"/>
                <a:gd name="connsiteX16" fmla="*/ 34490 w 112126"/>
                <a:gd name="connsiteY16" fmla="*/ 124970 h 124880"/>
                <a:gd name="connsiteX17" fmla="*/ 38918 w 112126"/>
                <a:gd name="connsiteY17" fmla="*/ 121250 h 124880"/>
                <a:gd name="connsiteX18" fmla="*/ 29353 w 112126"/>
                <a:gd name="connsiteY18" fmla="*/ 81926 h 124880"/>
                <a:gd name="connsiteX19" fmla="*/ 20673 w 112126"/>
                <a:gd name="connsiteY19" fmla="*/ 44373 h 124880"/>
                <a:gd name="connsiteX20" fmla="*/ 56278 w 112126"/>
                <a:gd name="connsiteY20" fmla="*/ 3986 h 124880"/>
                <a:gd name="connsiteX21" fmla="*/ 92059 w 112126"/>
                <a:gd name="connsiteY21" fmla="*/ 44373 h 124880"/>
                <a:gd name="connsiteX22" fmla="*/ 82139 w 112126"/>
                <a:gd name="connsiteY22" fmla="*/ 85646 h 124880"/>
                <a:gd name="connsiteX23" fmla="*/ 73814 w 112126"/>
                <a:gd name="connsiteY23" fmla="*/ 121250 h 124880"/>
                <a:gd name="connsiteX24" fmla="*/ 78420 w 112126"/>
                <a:gd name="connsiteY24" fmla="*/ 124970 h 124880"/>
                <a:gd name="connsiteX25" fmla="*/ 106584 w 112126"/>
                <a:gd name="connsiteY25" fmla="*/ 124970 h 124880"/>
                <a:gd name="connsiteX26" fmla="*/ 112430 w 112126"/>
                <a:gd name="connsiteY26" fmla="*/ 96274 h 12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126" h="124880">
                  <a:moveTo>
                    <a:pt x="112430" y="96274"/>
                  </a:moveTo>
                  <a:lnTo>
                    <a:pt x="108001" y="96274"/>
                  </a:lnTo>
                  <a:cubicBezTo>
                    <a:pt x="107116" y="100879"/>
                    <a:pt x="106407" y="104953"/>
                    <a:pt x="104813" y="109205"/>
                  </a:cubicBezTo>
                  <a:cubicBezTo>
                    <a:pt x="103927" y="112039"/>
                    <a:pt x="103396" y="113456"/>
                    <a:pt x="93122" y="113456"/>
                  </a:cubicBezTo>
                  <a:lnTo>
                    <a:pt x="78951" y="113456"/>
                  </a:lnTo>
                  <a:cubicBezTo>
                    <a:pt x="81254" y="103536"/>
                    <a:pt x="86745" y="95034"/>
                    <a:pt x="94716" y="83343"/>
                  </a:cubicBezTo>
                  <a:cubicBezTo>
                    <a:pt x="103042" y="70766"/>
                    <a:pt x="110304" y="58544"/>
                    <a:pt x="110304" y="44550"/>
                  </a:cubicBezTo>
                  <a:cubicBezTo>
                    <a:pt x="110304" y="19928"/>
                    <a:pt x="86391" y="89"/>
                    <a:pt x="56455" y="89"/>
                  </a:cubicBezTo>
                  <a:cubicBezTo>
                    <a:pt x="25987" y="89"/>
                    <a:pt x="2428" y="20283"/>
                    <a:pt x="2428" y="44550"/>
                  </a:cubicBezTo>
                  <a:cubicBezTo>
                    <a:pt x="2428" y="58544"/>
                    <a:pt x="9691" y="70766"/>
                    <a:pt x="18016" y="83343"/>
                  </a:cubicBezTo>
                  <a:cubicBezTo>
                    <a:pt x="25810" y="95034"/>
                    <a:pt x="31479" y="103536"/>
                    <a:pt x="33781" y="113456"/>
                  </a:cubicBezTo>
                  <a:lnTo>
                    <a:pt x="19611" y="113456"/>
                  </a:lnTo>
                  <a:cubicBezTo>
                    <a:pt x="9337" y="113456"/>
                    <a:pt x="8805" y="112039"/>
                    <a:pt x="7920" y="109382"/>
                  </a:cubicBezTo>
                  <a:cubicBezTo>
                    <a:pt x="6503" y="105308"/>
                    <a:pt x="5617" y="100702"/>
                    <a:pt x="4731" y="96274"/>
                  </a:cubicBezTo>
                  <a:lnTo>
                    <a:pt x="303" y="96274"/>
                  </a:lnTo>
                  <a:lnTo>
                    <a:pt x="6148" y="124970"/>
                  </a:lnTo>
                  <a:lnTo>
                    <a:pt x="34490" y="124970"/>
                  </a:lnTo>
                  <a:cubicBezTo>
                    <a:pt x="38387" y="124970"/>
                    <a:pt x="38918" y="124970"/>
                    <a:pt x="38918" y="121250"/>
                  </a:cubicBezTo>
                  <a:cubicBezTo>
                    <a:pt x="38918" y="108850"/>
                    <a:pt x="33427" y="93262"/>
                    <a:pt x="29353" y="81926"/>
                  </a:cubicBezTo>
                  <a:cubicBezTo>
                    <a:pt x="25633" y="71652"/>
                    <a:pt x="20673" y="57658"/>
                    <a:pt x="20673" y="44373"/>
                  </a:cubicBezTo>
                  <a:cubicBezTo>
                    <a:pt x="20673" y="16031"/>
                    <a:pt x="40158" y="3986"/>
                    <a:pt x="56278" y="3986"/>
                  </a:cubicBezTo>
                  <a:cubicBezTo>
                    <a:pt x="73283" y="3986"/>
                    <a:pt x="92059" y="16740"/>
                    <a:pt x="92059" y="44373"/>
                  </a:cubicBezTo>
                  <a:cubicBezTo>
                    <a:pt x="92059" y="57658"/>
                    <a:pt x="87276" y="71120"/>
                    <a:pt x="82139" y="85646"/>
                  </a:cubicBezTo>
                  <a:cubicBezTo>
                    <a:pt x="79482" y="93085"/>
                    <a:pt x="73814" y="109028"/>
                    <a:pt x="73814" y="121250"/>
                  </a:cubicBezTo>
                  <a:cubicBezTo>
                    <a:pt x="73814" y="124970"/>
                    <a:pt x="74346" y="124970"/>
                    <a:pt x="78420" y="124970"/>
                  </a:cubicBezTo>
                  <a:lnTo>
                    <a:pt x="106584" y="124970"/>
                  </a:lnTo>
                  <a:lnTo>
                    <a:pt x="112430" y="96274"/>
                  </a:lnTo>
                  <a:close/>
                </a:path>
              </a:pathLst>
            </a:custGeom>
            <a:solidFill>
              <a:srgbClr val="000000"/>
            </a:solidFill>
            <a:ln w="17732" cap="flat">
              <a:noFill/>
              <a:prstDash val="solid"/>
              <a:miter/>
            </a:ln>
          </p:spPr>
          <p:txBody>
            <a:bodyPr rtlCol="0" anchor="ctr"/>
            <a:lstStyle/>
            <a:p>
              <a:endParaRPr lang="zh-CN" altLang="en-US"/>
            </a:p>
          </p:txBody>
        </p:sp>
        <p:sp>
          <p:nvSpPr>
            <p:cNvPr id="16542" name="任意形状 16541">
              <a:extLst>
                <a:ext uri="{FF2B5EF4-FFF2-40B4-BE49-F238E27FC236}">
                  <a16:creationId xmlns:a16="http://schemas.microsoft.com/office/drawing/2014/main" id="{E8E180DA-F588-077A-E8DD-457B6F013612}"/>
                </a:ext>
              </a:extLst>
            </p:cNvPr>
            <p:cNvSpPr/>
            <p:nvPr>
              <p:custDataLst>
                <p:tags r:id="rId39"/>
              </p:custDataLst>
            </p:nvPr>
          </p:nvSpPr>
          <p:spPr>
            <a:xfrm>
              <a:off x="8066480" y="4104347"/>
              <a:ext cx="18776" cy="18776"/>
            </a:xfrm>
            <a:custGeom>
              <a:avLst/>
              <a:gdLst>
                <a:gd name="connsiteX0" fmla="*/ 19086 w 18776"/>
                <a:gd name="connsiteY0" fmla="*/ 9477 h 18776"/>
                <a:gd name="connsiteX1" fmla="*/ 9698 w 18776"/>
                <a:gd name="connsiteY1" fmla="*/ 89 h 18776"/>
                <a:gd name="connsiteX2" fmla="*/ 310 w 18776"/>
                <a:gd name="connsiteY2" fmla="*/ 9477 h 18776"/>
                <a:gd name="connsiteX3" fmla="*/ 9698 w 18776"/>
                <a:gd name="connsiteY3" fmla="*/ 18865 h 18776"/>
                <a:gd name="connsiteX4" fmla="*/ 19086 w 18776"/>
                <a:gd name="connsiteY4" fmla="*/ 9477 h 1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6" h="18776">
                  <a:moveTo>
                    <a:pt x="19086" y="9477"/>
                  </a:moveTo>
                  <a:cubicBezTo>
                    <a:pt x="19086" y="4340"/>
                    <a:pt x="14835" y="89"/>
                    <a:pt x="9698" y="89"/>
                  </a:cubicBezTo>
                  <a:cubicBezTo>
                    <a:pt x="4561" y="89"/>
                    <a:pt x="310" y="4340"/>
                    <a:pt x="310" y="9477"/>
                  </a:cubicBezTo>
                  <a:cubicBezTo>
                    <a:pt x="310" y="14614"/>
                    <a:pt x="4561" y="18865"/>
                    <a:pt x="9698" y="18865"/>
                  </a:cubicBezTo>
                  <a:cubicBezTo>
                    <a:pt x="14835" y="18865"/>
                    <a:pt x="19086" y="14614"/>
                    <a:pt x="19086" y="9477"/>
                  </a:cubicBezTo>
                  <a:close/>
                </a:path>
              </a:pathLst>
            </a:custGeom>
            <a:solidFill>
              <a:srgbClr val="000000"/>
            </a:solidFill>
            <a:ln w="17732" cap="flat">
              <a:noFill/>
              <a:prstDash val="solid"/>
              <a:miter/>
            </a:ln>
          </p:spPr>
          <p:txBody>
            <a:bodyPr rtlCol="0" anchor="ctr"/>
            <a:lstStyle/>
            <a:p>
              <a:endParaRPr lang="zh-CN" altLang="en-US"/>
            </a:p>
          </p:txBody>
        </p:sp>
      </p:grpSp>
      <p:sp>
        <p:nvSpPr>
          <p:cNvPr id="16544" name="文本框 16543">
            <a:extLst>
              <a:ext uri="{FF2B5EF4-FFF2-40B4-BE49-F238E27FC236}">
                <a16:creationId xmlns:a16="http://schemas.microsoft.com/office/drawing/2014/main" id="{09F52594-48C4-D8FD-A617-E12BA9D7554F}"/>
              </a:ext>
            </a:extLst>
          </p:cNvPr>
          <p:cNvSpPr txBox="1"/>
          <p:nvPr/>
        </p:nvSpPr>
        <p:spPr>
          <a:xfrm>
            <a:off x="252541" y="3038121"/>
            <a:ext cx="5150769" cy="400110"/>
          </a:xfrm>
          <a:prstGeom prst="rect">
            <a:avLst/>
          </a:prstGeom>
          <a:noFill/>
        </p:spPr>
        <p:txBody>
          <a:bodyPr wrap="none" rtlCol="0">
            <a:spAutoFit/>
          </a:bodyPr>
          <a:lstStyle/>
          <a:p>
            <a:pPr algn="l"/>
            <a:r>
              <a:rPr kumimoji="1" lang="zh-CN" altLang="en-US" sz="2000" b="1" dirty="0">
                <a:latin typeface="Microsoft YaHei" panose="020B0503020204020204" pitchFamily="34" charset="-122"/>
                <a:ea typeface="Microsoft YaHei" panose="020B0503020204020204" pitchFamily="34" charset="-122"/>
              </a:rPr>
              <a:t>有限差分法：在 </a:t>
            </a:r>
            <a:r>
              <a:rPr kumimoji="1" lang="en-US" altLang="zh-CN" sz="2000" b="1" dirty="0">
                <a:latin typeface="Microsoft YaHei" panose="020B0503020204020204" pitchFamily="34" charset="-122"/>
                <a:ea typeface="Microsoft YaHei" panose="020B0503020204020204" pitchFamily="34" charset="-122"/>
              </a:rPr>
              <a:t>x </a:t>
            </a:r>
            <a:r>
              <a:rPr kumimoji="1" lang="zh-CN" altLang="en-US" sz="2000" b="1" dirty="0">
                <a:latin typeface="Microsoft YaHei" panose="020B0503020204020204" pitchFamily="34" charset="-122"/>
                <a:ea typeface="Microsoft YaHei" panose="020B0503020204020204" pitchFamily="34" charset="-122"/>
              </a:rPr>
              <a:t>和 </a:t>
            </a:r>
            <a:r>
              <a:rPr kumimoji="1" lang="en-US" altLang="zh-CN" sz="2000" b="1" dirty="0">
                <a:latin typeface="Microsoft YaHei" panose="020B0503020204020204" pitchFamily="34" charset="-122"/>
                <a:ea typeface="Microsoft YaHei" panose="020B0503020204020204" pitchFamily="34" charset="-122"/>
              </a:rPr>
              <a:t>y </a:t>
            </a:r>
            <a:r>
              <a:rPr kumimoji="1" lang="zh-CN" altLang="en-US" sz="2000" b="1" dirty="0">
                <a:latin typeface="Microsoft YaHei" panose="020B0503020204020204" pitchFamily="34" charset="-122"/>
                <a:ea typeface="Microsoft YaHei" panose="020B0503020204020204" pitchFamily="34" charset="-122"/>
              </a:rPr>
              <a:t>两个维度上剖分网格</a:t>
            </a:r>
          </a:p>
        </p:txBody>
      </p:sp>
      <p:pic>
        <p:nvPicPr>
          <p:cNvPr id="16653" name="图片 16652">
            <a:extLst>
              <a:ext uri="{FF2B5EF4-FFF2-40B4-BE49-F238E27FC236}">
                <a16:creationId xmlns:a16="http://schemas.microsoft.com/office/drawing/2014/main" id="{D684CEE0-6F41-17FD-8427-12B2B2A805AA}"/>
              </a:ext>
            </a:extLst>
          </p:cNvPr>
          <p:cNvPicPr>
            <a:picLocks noChangeAspect="1"/>
          </p:cNvPicPr>
          <p:nvPr/>
        </p:nvPicPr>
        <p:blipFill>
          <a:blip r:embed="rId94"/>
          <a:stretch>
            <a:fillRect/>
          </a:stretch>
        </p:blipFill>
        <p:spPr>
          <a:xfrm>
            <a:off x="6441346" y="1038999"/>
            <a:ext cx="5750654" cy="2390001"/>
          </a:xfrm>
          <a:prstGeom prst="rect">
            <a:avLst/>
          </a:prstGeom>
        </p:spPr>
      </p:pic>
      <p:sp>
        <p:nvSpPr>
          <p:cNvPr id="2" name="文本框 1">
            <a:extLst>
              <a:ext uri="{FF2B5EF4-FFF2-40B4-BE49-F238E27FC236}">
                <a16:creationId xmlns:a16="http://schemas.microsoft.com/office/drawing/2014/main" id="{D08F3F18-E6CB-E5C2-F78E-177C513B7A92}"/>
              </a:ext>
            </a:extLst>
          </p:cNvPr>
          <p:cNvSpPr txBox="1"/>
          <p:nvPr/>
        </p:nvSpPr>
        <p:spPr>
          <a:xfrm>
            <a:off x="126998" y="6453238"/>
            <a:ext cx="6429965" cy="307777"/>
          </a:xfrm>
          <a:prstGeom prst="rect">
            <a:avLst/>
          </a:prstGeom>
          <a:noFill/>
        </p:spPr>
        <p:txBody>
          <a:bodyPr wrap="none" rtlCol="0">
            <a:spAutoFit/>
          </a:bodyPr>
          <a:lstStyle/>
          <a:p>
            <a:pPr algn="l"/>
            <a:r>
              <a:rPr kumimoji="1" lang="zh-CN" altLang="en" sz="1400" dirty="0">
                <a:solidFill>
                  <a:schemeClr val="bg1"/>
                </a:solidFill>
                <a:latin typeface="Times New Roman" panose="02020603050405020304" pitchFamily="18" charset="0"/>
                <a:cs typeface="Times New Roman" panose="02020603050405020304" pitchFamily="18" charset="0"/>
              </a:rPr>
              <a:t>图片</a:t>
            </a:r>
            <a:r>
              <a:rPr kumimoji="1" lang="zh-CN" altLang="en-US" sz="1400" dirty="0">
                <a:solidFill>
                  <a:schemeClr val="bg1"/>
                </a:solidFill>
                <a:latin typeface="Times New Roman" panose="02020603050405020304" pitchFamily="18" charset="0"/>
                <a:cs typeface="Times New Roman" panose="02020603050405020304" pitchFamily="18" charset="0"/>
              </a:rPr>
              <a:t>来源：</a:t>
            </a:r>
            <a:r>
              <a:rPr kumimoji="1" lang="en" altLang="zh-CN" sz="1400" dirty="0">
                <a:solidFill>
                  <a:schemeClr val="bg1"/>
                </a:solidFill>
                <a:latin typeface="Times New Roman" panose="02020603050405020304" pitchFamily="18" charset="0"/>
                <a:cs typeface="Times New Roman" panose="02020603050405020304" pitchFamily="18" charset="0"/>
              </a:rPr>
              <a:t>What is the Curse of Dimensionality in Machine Learning (with Example)</a:t>
            </a:r>
          </a:p>
        </p:txBody>
      </p:sp>
    </p:spTree>
    <p:extLst>
      <p:ext uri="{BB962C8B-B14F-4D97-AF65-F5344CB8AC3E}">
        <p14:creationId xmlns:p14="http://schemas.microsoft.com/office/powerpoint/2010/main" val="426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12D3-E974-771E-23AD-FACA3007C39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DBF056F-7565-6B0A-01D9-F89FE0F472A7}"/>
              </a:ext>
            </a:extLst>
          </p:cNvPr>
          <p:cNvSpPr>
            <a:spLocks noGrp="1"/>
          </p:cNvSpPr>
          <p:nvPr>
            <p:ph type="title"/>
          </p:nvPr>
        </p:nvSpPr>
        <p:spPr/>
        <p:txBody>
          <a:bodyPr/>
          <a:lstStyle/>
          <a:p>
            <a:r>
              <a:rPr lang="zh-CN" altLang="en-US" dirty="0"/>
              <a:t>维数灾难的例子：函数逼近</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8D2C3A2-F7C7-1AAC-9288-B365377D1FA4}"/>
                  </a:ext>
                </a:extLst>
              </p:cNvPr>
              <p:cNvSpPr txBox="1"/>
              <p:nvPr/>
            </p:nvSpPr>
            <p:spPr>
              <a:xfrm>
                <a:off x="257025" y="863962"/>
                <a:ext cx="11553733" cy="1422890"/>
              </a:xfrm>
              <a:prstGeom prst="rect">
                <a:avLst/>
              </a:prstGeom>
              <a:noFill/>
            </p:spPr>
            <p:txBody>
              <a:bodyPr wrap="square" rtlCol="0">
                <a:spAutoFit/>
              </a:bodyPr>
              <a:lstStyle/>
              <a:p>
                <a:pPr marL="342900" indent="-342900">
                  <a:lnSpc>
                    <a:spcPct val="150000"/>
                  </a:lnSpc>
                  <a:buFont typeface="Wingdings" pitchFamily="2" charset="2"/>
                  <a:buChar char="p"/>
                </a:pPr>
                <a:r>
                  <a:rPr lang="zh-CN" altLang="en-US" sz="2000" dirty="0">
                    <a:solidFill>
                      <a:srgbClr val="000000"/>
                    </a:solidFill>
                    <a:effectLst/>
                    <a:latin typeface="Microsoft YaHei" panose="020B0503020204020204" pitchFamily="34" charset="-122"/>
                    <a:ea typeface="Microsoft YaHei" panose="020B0503020204020204" pitchFamily="34" charset="-122"/>
                  </a:rPr>
                  <a:t>如果我们有一个目标函数</a:t>
                </a:r>
                <a14:m>
                  <m:oMath xmlns:m="http://schemas.openxmlformats.org/officeDocument/2006/math">
                    <m:r>
                      <a:rPr lang="en-US" altLang="zh-CN" sz="2000" b="0" i="0" smtClean="0">
                        <a:solidFill>
                          <a:srgbClr val="000000"/>
                        </a:solidFill>
                        <a:effectLst/>
                        <a:latin typeface="Cambria Math" panose="02040503050406030204" pitchFamily="18" charset="0"/>
                      </a:rPr>
                      <m:t> </m:t>
                    </m:r>
                    <m:sSup>
                      <m:sSupPr>
                        <m:ctrlPr>
                          <a:rPr lang="en-US" altLang="zh-CN" sz="2000" b="0" i="1" smtClean="0">
                            <a:solidFill>
                              <a:srgbClr val="000000"/>
                            </a:solidFill>
                            <a:effectLst/>
                            <a:latin typeface="Cambria Math" panose="02040503050406030204" pitchFamily="18" charset="0"/>
                          </a:rPr>
                        </m:ctrlPr>
                      </m:sSupPr>
                      <m:e>
                        <m:r>
                          <a:rPr lang="en-US" altLang="zh-CN" sz="2000" b="0" i="1" smtClean="0">
                            <a:solidFill>
                              <a:srgbClr val="000000"/>
                            </a:solidFill>
                            <a:effectLst/>
                            <a:latin typeface="Cambria Math" panose="02040503050406030204" pitchFamily="18" charset="0"/>
                          </a:rPr>
                          <m:t>𝑓</m:t>
                        </m:r>
                      </m:e>
                      <m:sup>
                        <m:r>
                          <a:rPr lang="en-US" altLang="zh-CN" sz="2000" b="0" i="1" smtClean="0">
                            <a:solidFill>
                              <a:srgbClr val="000000"/>
                            </a:solidFill>
                            <a:effectLst/>
                            <a:latin typeface="Cambria Math" panose="02040503050406030204" pitchFamily="18" charset="0"/>
                          </a:rPr>
                          <m:t>∗</m:t>
                        </m:r>
                      </m:sup>
                    </m:sSup>
                  </m:oMath>
                </a14:m>
                <a:r>
                  <a:rPr lang="zh-CN" altLang="en" sz="2000" dirty="0">
                    <a:solidFill>
                      <a:srgbClr val="000000"/>
                    </a:solidFill>
                    <a:effectLst/>
                    <a:latin typeface="Microsoft YaHei" panose="020B0503020204020204" pitchFamily="34" charset="-122"/>
                    <a:ea typeface="Microsoft YaHei" panose="020B0503020204020204" pitchFamily="34" charset="-122"/>
                  </a:rPr>
                  <a:t>，</a:t>
                </a:r>
                <a:r>
                  <a:rPr lang="zh-CN" altLang="en-US" sz="2000" dirty="0">
                    <a:solidFill>
                      <a:srgbClr val="000000"/>
                    </a:solidFill>
                    <a:effectLst/>
                    <a:latin typeface="Microsoft YaHei" panose="020B0503020204020204" pitchFamily="34" charset="-122"/>
                    <a:ea typeface="Microsoft YaHei" panose="020B0503020204020204" pitchFamily="34" charset="-122"/>
                  </a:rPr>
                  <a:t>并且我们通过采样 </a:t>
                </a:r>
                <a:r>
                  <a:rPr lang="en" altLang="zh-CN" sz="2000" dirty="0">
                    <a:solidFill>
                      <a:srgbClr val="000000"/>
                    </a:solidFill>
                    <a:effectLst/>
                    <a:latin typeface="Microsoft YaHei" panose="020B0503020204020204" pitchFamily="34" charset="-122"/>
                    <a:ea typeface="Microsoft YaHei" panose="020B0503020204020204" pitchFamily="34" charset="-122"/>
                  </a:rPr>
                  <a:t>n </a:t>
                </a:r>
                <a:r>
                  <a:rPr lang="zh-CN" altLang="en-US" sz="2000" dirty="0">
                    <a:solidFill>
                      <a:srgbClr val="000000"/>
                    </a:solidFill>
                    <a:effectLst/>
                    <a:latin typeface="Microsoft YaHei" panose="020B0503020204020204" pitchFamily="34" charset="-122"/>
                    <a:ea typeface="Microsoft YaHei" panose="020B0503020204020204" pitchFamily="34" charset="-122"/>
                  </a:rPr>
                  <a:t>个样本点来逼近它。</a:t>
                </a:r>
                <a:endParaRPr lang="en-US" altLang="zh-CN" sz="2000" dirty="0">
                  <a:solidFill>
                    <a:srgbClr val="000000"/>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p"/>
                </a:pPr>
                <a:r>
                  <a:rPr lang="zh-CN" altLang="en-US" sz="2000" dirty="0">
                    <a:solidFill>
                      <a:srgbClr val="000000"/>
                    </a:solidFill>
                    <a:effectLst/>
                    <a:latin typeface="Microsoft YaHei" panose="020B0503020204020204" pitchFamily="34" charset="-122"/>
                    <a:ea typeface="Microsoft YaHei" panose="020B0503020204020204" pitchFamily="34" charset="-122"/>
                  </a:rPr>
                  <a:t>那么在高维空间中，</a:t>
                </a:r>
                <a:r>
                  <a:rPr lang="zh-CN" altLang="en-US" sz="2000" b="1" dirty="0">
                    <a:solidFill>
                      <a:srgbClr val="B61516"/>
                    </a:solidFill>
                    <a:effectLst/>
                    <a:latin typeface="Microsoft YaHei" panose="020B0503020204020204" pitchFamily="34" charset="-122"/>
                    <a:ea typeface="Microsoft YaHei" panose="020B0503020204020204" pitchFamily="34" charset="-122"/>
                  </a:rPr>
                  <a:t>逼近误差 </a:t>
                </a:r>
                <a:r>
                  <a:rPr lang="el-GR" altLang="zh-CN" sz="2000" b="1" dirty="0">
                    <a:solidFill>
                      <a:srgbClr val="B61516"/>
                    </a:solidFill>
                    <a:effectLst/>
                    <a:latin typeface="Microsoft YaHei" panose="020B0503020204020204" pitchFamily="34" charset="-122"/>
                    <a:ea typeface="Microsoft YaHei" panose="020B0503020204020204" pitchFamily="34" charset="-122"/>
                  </a:rPr>
                  <a:t>ε</a:t>
                </a:r>
                <a:r>
                  <a:rPr lang="zh-CN" altLang="el-GR" sz="2000" b="1" dirty="0">
                    <a:solidFill>
                      <a:srgbClr val="B61516"/>
                    </a:solidFill>
                    <a:effectLst/>
                    <a:latin typeface="Microsoft YaHei" panose="020B0503020204020204" pitchFamily="34" charset="-122"/>
                    <a:ea typeface="Microsoft YaHei" panose="020B0503020204020204" pitchFamily="34" charset="-122"/>
                  </a:rPr>
                  <a:t>（</a:t>
                </a:r>
                <a:r>
                  <a:rPr lang="zh-CN" altLang="en-US" sz="2000" b="1" dirty="0">
                    <a:solidFill>
                      <a:srgbClr val="B61516"/>
                    </a:solidFill>
                    <a:effectLst/>
                    <a:latin typeface="Microsoft YaHei" panose="020B0503020204020204" pitchFamily="34" charset="-122"/>
                    <a:ea typeface="Microsoft YaHei" panose="020B0503020204020204" pitchFamily="34" charset="-122"/>
                  </a:rPr>
                  <a:t>即逼近函数和真实目标函数之间的差距）</a:t>
                </a:r>
                <a:r>
                  <a:rPr lang="zh-CN" altLang="en-US" sz="2000" dirty="0">
                    <a:solidFill>
                      <a:srgbClr val="000000"/>
                    </a:solidFill>
                    <a:effectLst/>
                    <a:latin typeface="Microsoft YaHei" panose="020B0503020204020204" pitchFamily="34" charset="-122"/>
                    <a:ea typeface="Microsoft YaHei" panose="020B0503020204020204" pitchFamily="34" charset="-122"/>
                  </a:rPr>
                  <a:t>大致遵循如下规律</a:t>
                </a:r>
                <a:r>
                  <a:rPr lang="en-US" altLang="zh-CN" sz="2000" dirty="0">
                    <a:solidFill>
                      <a:srgbClr val="000000"/>
                    </a:solidFill>
                    <a:effectLst/>
                    <a:latin typeface="Microsoft YaHei" panose="020B0503020204020204" pitchFamily="34" charset="-122"/>
                    <a:ea typeface="Microsoft YaHei" panose="020B0503020204020204" pitchFamily="34" charset="-122"/>
                  </a:rPr>
                  <a:t>(</a:t>
                </a:r>
                <a:r>
                  <a:rPr lang="en" altLang="zh-CN" sz="2000" dirty="0">
                    <a:solidFill>
                      <a:srgbClr val="000000"/>
                    </a:solidFill>
                    <a:effectLst/>
                    <a:latin typeface="Microsoft YaHei" panose="020B0503020204020204" pitchFamily="34" charset="-122"/>
                    <a:ea typeface="Microsoft YaHei" panose="020B0503020204020204" pitchFamily="34" charset="-122"/>
                  </a:rPr>
                  <a:t>DeVore 1998)</a:t>
                </a:r>
                <a:r>
                  <a:rPr lang="zh-CN" altLang="en" sz="2000" dirty="0">
                    <a:solidFill>
                      <a:srgbClr val="000000"/>
                    </a:solidFill>
                    <a:effectLst/>
                    <a:latin typeface="Microsoft YaHei" panose="020B0503020204020204" pitchFamily="34" charset="-122"/>
                    <a:ea typeface="Microsoft YaHei" panose="020B0503020204020204" pitchFamily="34" charset="-122"/>
                  </a:rPr>
                  <a:t>：</a:t>
                </a:r>
              </a:p>
            </p:txBody>
          </p:sp>
        </mc:Choice>
        <mc:Fallback xmlns="">
          <p:sp>
            <p:nvSpPr>
              <p:cNvPr id="6" name="文本框 5">
                <a:extLst>
                  <a:ext uri="{FF2B5EF4-FFF2-40B4-BE49-F238E27FC236}">
                    <a16:creationId xmlns:a16="http://schemas.microsoft.com/office/drawing/2014/main" id="{08D2C3A2-F7C7-1AAC-9288-B365377D1FA4}"/>
                  </a:ext>
                </a:extLst>
              </p:cNvPr>
              <p:cNvSpPr txBox="1">
                <a:spLocks noRot="1" noChangeAspect="1" noMove="1" noResize="1" noEditPoints="1" noAdjustHandles="1" noChangeArrowheads="1" noChangeShapeType="1" noTextEdit="1"/>
              </p:cNvSpPr>
              <p:nvPr/>
            </p:nvSpPr>
            <p:spPr>
              <a:xfrm>
                <a:off x="257025" y="863962"/>
                <a:ext cx="11553733" cy="1422890"/>
              </a:xfrm>
              <a:prstGeom prst="rect">
                <a:avLst/>
              </a:prstGeom>
              <a:blipFill>
                <a:blip r:embed="rId2"/>
                <a:stretch>
                  <a:fillRect l="-440" b="-714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F8D140F2-71D0-315C-D49D-10A66A85AEC8}"/>
              </a:ext>
            </a:extLst>
          </p:cNvPr>
          <p:cNvPicPr>
            <a:picLocks noChangeAspect="1"/>
          </p:cNvPicPr>
          <p:nvPr/>
        </p:nvPicPr>
        <p:blipFill>
          <a:blip r:embed="rId3"/>
          <a:stretch>
            <a:fillRect/>
          </a:stretch>
        </p:blipFill>
        <p:spPr>
          <a:xfrm>
            <a:off x="4361521" y="2053291"/>
            <a:ext cx="2491592" cy="1020652"/>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4308690-8700-145E-2D14-085A667EEB9C}"/>
                  </a:ext>
                </a:extLst>
              </p:cNvPr>
              <p:cNvSpPr txBox="1"/>
              <p:nvPr/>
            </p:nvSpPr>
            <p:spPr>
              <a:xfrm>
                <a:off x="376295" y="3429000"/>
                <a:ext cx="7651424" cy="1510798"/>
              </a:xfrm>
              <a:prstGeom prst="rect">
                <a:avLst/>
              </a:prstGeom>
              <a:noFill/>
            </p:spPr>
            <p:txBody>
              <a:bodyPr wrap="square" rtlCol="0">
                <a:spAutoFit/>
              </a:bodyPr>
              <a:lstStyle/>
              <a:p>
                <a:pPr marL="342900" indent="-342900">
                  <a:lnSpc>
                    <a:spcPct val="150000"/>
                  </a:lnSpc>
                  <a:buFont typeface="Wingdings" pitchFamily="2" charset="2"/>
                  <a:buChar char="p"/>
                </a:pPr>
                <a:r>
                  <a:rPr lang="en" altLang="zh-CN" sz="2000" b="1" dirty="0">
                    <a:solidFill>
                      <a:srgbClr val="000000"/>
                    </a:solidFill>
                    <a:effectLst/>
                    <a:latin typeface="Microsoft YaHei" panose="020B0503020204020204" pitchFamily="34" charset="-122"/>
                    <a:ea typeface="Microsoft YaHei" panose="020B0503020204020204" pitchFamily="34" charset="-122"/>
                  </a:rPr>
                  <a:t>s </a:t>
                </a:r>
                <a:r>
                  <a:rPr lang="zh-CN" altLang="en-US" sz="2000" b="1" dirty="0">
                    <a:solidFill>
                      <a:srgbClr val="000000"/>
                    </a:solidFill>
                    <a:effectLst/>
                    <a:latin typeface="Microsoft YaHei" panose="020B0503020204020204" pitchFamily="34" charset="-122"/>
                    <a:ea typeface="Microsoft YaHei" panose="020B0503020204020204" pitchFamily="34" charset="-122"/>
                  </a:rPr>
                  <a:t>是目标函数的光滑程度，</a:t>
                </a:r>
                <a:r>
                  <a:rPr lang="en" altLang="zh-CN" sz="2000" b="1" dirty="0">
                    <a:solidFill>
                      <a:srgbClr val="000000"/>
                    </a:solidFill>
                    <a:effectLst/>
                    <a:latin typeface="Microsoft YaHei" panose="020B0503020204020204" pitchFamily="34" charset="-122"/>
                    <a:ea typeface="Microsoft YaHei" panose="020B0503020204020204" pitchFamily="34" charset="-122"/>
                  </a:rPr>
                  <a:t>d </a:t>
                </a:r>
                <a:r>
                  <a:rPr lang="zh-CN" altLang="en-US" sz="2000" b="1" dirty="0">
                    <a:solidFill>
                      <a:srgbClr val="000000"/>
                    </a:solidFill>
                    <a:effectLst/>
                    <a:latin typeface="Microsoft YaHei" panose="020B0503020204020204" pitchFamily="34" charset="-122"/>
                    <a:ea typeface="Microsoft YaHei" panose="020B0503020204020204" pitchFamily="34" charset="-122"/>
                  </a:rPr>
                  <a:t>是数据的维度，</a:t>
                </a:r>
                <a:r>
                  <a:rPr lang="en" altLang="zh-CN" sz="2000" b="1" dirty="0">
                    <a:solidFill>
                      <a:srgbClr val="000000"/>
                    </a:solidFill>
                    <a:effectLst/>
                    <a:latin typeface="Microsoft YaHei" panose="020B0503020204020204" pitchFamily="34" charset="-122"/>
                    <a:ea typeface="Microsoft YaHei" panose="020B0503020204020204" pitchFamily="34" charset="-122"/>
                  </a:rPr>
                  <a:t>n </a:t>
                </a:r>
                <a:r>
                  <a:rPr lang="zh-CN" altLang="en-US" sz="2000" b="1" dirty="0">
                    <a:solidFill>
                      <a:srgbClr val="000000"/>
                    </a:solidFill>
                    <a:effectLst/>
                    <a:latin typeface="Microsoft YaHei" panose="020B0503020204020204" pitchFamily="34" charset="-122"/>
                    <a:ea typeface="Microsoft YaHei" panose="020B0503020204020204" pitchFamily="34" charset="-122"/>
                  </a:rPr>
                  <a:t>是样本数量</a:t>
                </a:r>
                <a:endParaRPr lang="en-US" altLang="zh-CN" sz="2000" b="1" dirty="0">
                  <a:solidFill>
                    <a:srgbClr val="000000"/>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p"/>
                </a:pPr>
                <a:r>
                  <a:rPr lang="zh-CN" altLang="en-US" sz="2000" dirty="0">
                    <a:solidFill>
                      <a:srgbClr val="000000"/>
                    </a:solidFill>
                    <a:effectLst/>
                    <a:latin typeface="Microsoft YaHei" panose="020B0503020204020204" pitchFamily="34" charset="-122"/>
                    <a:ea typeface="Microsoft YaHei" panose="020B0503020204020204" pitchFamily="34" charset="-122"/>
                  </a:rPr>
                  <a:t>随着维度</a:t>
                </a:r>
                <a:r>
                  <a:rPr lang="en-US" altLang="zh-CN" sz="2000" dirty="0">
                    <a:solidFill>
                      <a:srgbClr val="000000"/>
                    </a:solidFill>
                    <a:effectLst/>
                    <a:latin typeface="Microsoft YaHei" panose="020B0503020204020204" pitchFamily="34" charset="-122"/>
                    <a:ea typeface="Microsoft YaHei" panose="020B0503020204020204" pitchFamily="34" charset="-122"/>
                  </a:rPr>
                  <a:t> </a:t>
                </a:r>
                <a:r>
                  <a:rPr lang="en" altLang="zh-CN" sz="2000" dirty="0">
                    <a:solidFill>
                      <a:srgbClr val="000000"/>
                    </a:solidFill>
                    <a:effectLst/>
                    <a:latin typeface="Microsoft YaHei" panose="020B0503020204020204" pitchFamily="34" charset="-122"/>
                    <a:ea typeface="Microsoft YaHei" panose="020B0503020204020204" pitchFamily="34" charset="-122"/>
                  </a:rPr>
                  <a:t>d </a:t>
                </a:r>
                <a:r>
                  <a:rPr lang="zh-CN" altLang="en-US" sz="2000" dirty="0">
                    <a:solidFill>
                      <a:srgbClr val="000000"/>
                    </a:solidFill>
                    <a:effectLst/>
                    <a:latin typeface="Microsoft YaHei" panose="020B0503020204020204" pitchFamily="34" charset="-122"/>
                    <a:ea typeface="Microsoft YaHei" panose="020B0503020204020204" pitchFamily="34" charset="-122"/>
                  </a:rPr>
                  <a:t>的增加，样本数量 </a:t>
                </a:r>
                <a:r>
                  <a:rPr lang="en" altLang="zh-CN" sz="2000" dirty="0">
                    <a:solidFill>
                      <a:srgbClr val="000000"/>
                    </a:solidFill>
                    <a:effectLst/>
                    <a:latin typeface="Microsoft YaHei" panose="020B0503020204020204" pitchFamily="34" charset="-122"/>
                    <a:ea typeface="Microsoft YaHei" panose="020B0503020204020204" pitchFamily="34" charset="-122"/>
                  </a:rPr>
                  <a:t>n </a:t>
                </a:r>
                <a:r>
                  <a:rPr lang="zh-CN" altLang="en-US" sz="2000" dirty="0">
                    <a:solidFill>
                      <a:srgbClr val="000000"/>
                    </a:solidFill>
                    <a:effectLst/>
                    <a:latin typeface="Microsoft YaHei" panose="020B0503020204020204" pitchFamily="34" charset="-122"/>
                    <a:ea typeface="Microsoft YaHei" panose="020B0503020204020204" pitchFamily="34" charset="-122"/>
                  </a:rPr>
                  <a:t>必须指数增加，才能保持相同的逼近误差</a:t>
                </a:r>
                <a:r>
                  <a:rPr lang="en-US" altLang="zh-CN" sz="2000" dirty="0">
                    <a:solidFill>
                      <a:srgbClr val="000000"/>
                    </a:solidFill>
                    <a:effectLst/>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b="0" i="1" smtClean="0">
                        <a:solidFill>
                          <a:srgbClr val="C00000"/>
                        </a:solidFill>
                        <a:effectLst/>
                        <a:latin typeface="Cambria Math" panose="02040503050406030204" pitchFamily="18" charset="0"/>
                        <a:ea typeface="Microsoft YaHei" panose="020B0503020204020204" pitchFamily="34" charset="-122"/>
                      </a:rPr>
                      <m:t>𝑛</m:t>
                    </m:r>
                    <m:r>
                      <a:rPr lang="en-US" altLang="zh-CN" sz="2400" b="0" i="1" smtClean="0">
                        <a:solidFill>
                          <a:srgbClr val="C00000"/>
                        </a:solidFill>
                        <a:effectLst/>
                        <a:latin typeface="Cambria Math" panose="02040503050406030204" pitchFamily="18" charset="0"/>
                        <a:ea typeface="Microsoft YaHei" panose="020B0503020204020204" pitchFamily="34" charset="-122"/>
                      </a:rPr>
                      <m:t>≥</m:t>
                    </m:r>
                    <m:sSup>
                      <m:sSupPr>
                        <m:ctrlPr>
                          <a:rPr lang="en-US" altLang="zh-CN" sz="2400" b="0" i="1" smtClean="0">
                            <a:solidFill>
                              <a:srgbClr val="C00000"/>
                            </a:solidFill>
                            <a:effectLst/>
                            <a:latin typeface="Cambria Math" panose="02040503050406030204" pitchFamily="18" charset="0"/>
                            <a:ea typeface="Microsoft YaHei" panose="020B0503020204020204" pitchFamily="34" charset="-122"/>
                          </a:rPr>
                        </m:ctrlPr>
                      </m:sSupPr>
                      <m:e>
                        <m:r>
                          <a:rPr lang="en-US" altLang="zh-CN" sz="2400" b="0" i="1" smtClean="0">
                            <a:solidFill>
                              <a:srgbClr val="C00000"/>
                            </a:solidFill>
                            <a:effectLst/>
                            <a:latin typeface="Cambria Math" panose="02040503050406030204" pitchFamily="18" charset="0"/>
                            <a:ea typeface="Microsoft YaHei" panose="020B0503020204020204" pitchFamily="34" charset="-122"/>
                          </a:rPr>
                          <m:t>𝐶</m:t>
                        </m:r>
                      </m:e>
                      <m:sup>
                        <m:r>
                          <a:rPr lang="en-US" altLang="zh-CN" sz="2400" b="0" i="1" smtClean="0">
                            <a:solidFill>
                              <a:srgbClr val="C00000"/>
                            </a:solidFill>
                            <a:effectLst/>
                            <a:latin typeface="Cambria Math" panose="02040503050406030204" pitchFamily="18" charset="0"/>
                            <a:ea typeface="Microsoft YaHei" panose="020B0503020204020204" pitchFamily="34" charset="-122"/>
                          </a:rPr>
                          <m:t>𝑑</m:t>
                        </m:r>
                      </m:sup>
                    </m:sSup>
                  </m:oMath>
                </a14:m>
                <a:endParaRPr lang="zh-CN" altLang="en-US" sz="2000"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44308690-8700-145E-2D14-085A667EEB9C}"/>
                  </a:ext>
                </a:extLst>
              </p:cNvPr>
              <p:cNvSpPr txBox="1">
                <a:spLocks noRot="1" noChangeAspect="1" noMove="1" noResize="1" noEditPoints="1" noAdjustHandles="1" noChangeArrowheads="1" noChangeShapeType="1" noTextEdit="1"/>
              </p:cNvSpPr>
              <p:nvPr/>
            </p:nvSpPr>
            <p:spPr>
              <a:xfrm>
                <a:off x="376295" y="3429000"/>
                <a:ext cx="7651424" cy="1510798"/>
              </a:xfrm>
              <a:prstGeom prst="rect">
                <a:avLst/>
              </a:prstGeom>
              <a:blipFill>
                <a:blip r:embed="rId4"/>
                <a:stretch>
                  <a:fillRect l="-662" b="-5882"/>
                </a:stretch>
              </a:blipFill>
            </p:spPr>
            <p:txBody>
              <a:bodyPr/>
              <a:lstStyle/>
              <a:p>
                <a:r>
                  <a:rPr lang="zh-CN" altLang="en-US">
                    <a:noFill/>
                  </a:rPr>
                  <a:t> </a:t>
                </a:r>
              </a:p>
            </p:txBody>
          </p:sp>
        </mc:Fallback>
      </mc:AlternateContent>
      <p:pic>
        <p:nvPicPr>
          <p:cNvPr id="17410" name="Picture 2" descr="A Gentle Introduction To Approximation - MachineLearningMastery.com">
            <a:extLst>
              <a:ext uri="{FF2B5EF4-FFF2-40B4-BE49-F238E27FC236}">
                <a16:creationId xmlns:a16="http://schemas.microsoft.com/office/drawing/2014/main" id="{40694F1B-72D7-5833-A93D-7ECB1E42C39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1618" y="2017891"/>
            <a:ext cx="3991328" cy="299349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C5BCBD4-0635-89DF-E533-F0DA1CFE5AED}"/>
              </a:ext>
            </a:extLst>
          </p:cNvPr>
          <p:cNvSpPr txBox="1"/>
          <p:nvPr/>
        </p:nvSpPr>
        <p:spPr>
          <a:xfrm>
            <a:off x="118478" y="6422264"/>
            <a:ext cx="5676939" cy="307777"/>
          </a:xfrm>
          <a:prstGeom prst="rect">
            <a:avLst/>
          </a:prstGeom>
          <a:noFill/>
        </p:spPr>
        <p:txBody>
          <a:bodyPr wrap="none" rtlCol="0">
            <a:spAutoFit/>
          </a:bodyPr>
          <a:lstStyle/>
          <a:p>
            <a:r>
              <a:rPr lang="en" altLang="zh-CN" sz="1400" dirty="0">
                <a:solidFill>
                  <a:schemeClr val="bg1"/>
                </a:solidFill>
                <a:effectLst/>
                <a:latin typeface="Times New Roman" panose="02020603050405020304" pitchFamily="18" charset="0"/>
                <a:cs typeface="Times New Roman" panose="02020603050405020304" pitchFamily="18" charset="0"/>
              </a:rPr>
              <a:t>DeVore, R. A. (1998), ‘Nonlinear approximation’, Acta </a:t>
            </a:r>
            <a:r>
              <a:rPr lang="en" altLang="zh-CN" sz="1400" dirty="0" err="1">
                <a:solidFill>
                  <a:schemeClr val="bg1"/>
                </a:solidFill>
                <a:effectLst/>
                <a:latin typeface="Times New Roman" panose="02020603050405020304" pitchFamily="18" charset="0"/>
                <a:cs typeface="Times New Roman" panose="02020603050405020304" pitchFamily="18" charset="0"/>
              </a:rPr>
              <a:t>numerica</a:t>
            </a:r>
            <a:r>
              <a:rPr lang="en" altLang="zh-CN" sz="1400" dirty="0">
                <a:solidFill>
                  <a:schemeClr val="bg1"/>
                </a:solidFill>
                <a:effectLst/>
                <a:latin typeface="Times New Roman" panose="02020603050405020304" pitchFamily="18" charset="0"/>
                <a:cs typeface="Times New Roman" panose="02020603050405020304" pitchFamily="18" charset="0"/>
              </a:rPr>
              <a:t> 7, 51–150.</a:t>
            </a:r>
          </a:p>
        </p:txBody>
      </p:sp>
      <p:sp>
        <p:nvSpPr>
          <p:cNvPr id="13" name="椭圆形标注 12">
            <a:extLst>
              <a:ext uri="{FF2B5EF4-FFF2-40B4-BE49-F238E27FC236}">
                <a16:creationId xmlns:a16="http://schemas.microsoft.com/office/drawing/2014/main" id="{F9FE20C5-66D7-B943-B939-0F6AAECA3054}"/>
              </a:ext>
            </a:extLst>
          </p:cNvPr>
          <p:cNvSpPr/>
          <p:nvPr/>
        </p:nvSpPr>
        <p:spPr>
          <a:xfrm>
            <a:off x="4821382" y="5366445"/>
            <a:ext cx="6650181" cy="715502"/>
          </a:xfrm>
          <a:prstGeom prst="wedgeEllipseCallout">
            <a:avLst>
              <a:gd name="adj1" fmla="val -76300"/>
              <a:gd name="adj2" fmla="val -13046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C00000"/>
                </a:solidFill>
                <a:effectLst/>
                <a:latin typeface="Microsoft YaHei" panose="020B0503020204020204" pitchFamily="34" charset="-122"/>
                <a:ea typeface="Microsoft YaHei" panose="020B0503020204020204" pitchFamily="34" charset="-122"/>
              </a:rPr>
              <a:t>为了保持精度，</a:t>
            </a:r>
            <a:r>
              <a:rPr lang="zh-CN" altLang="en-US" b="1" dirty="0">
                <a:solidFill>
                  <a:srgbClr val="C00000"/>
                </a:solidFill>
                <a:latin typeface="Microsoft YaHei" panose="020B0503020204020204" pitchFamily="34" charset="-122"/>
                <a:ea typeface="Microsoft YaHei" panose="020B0503020204020204" pitchFamily="34" charset="-122"/>
              </a:rPr>
              <a:t>所需的样本数</a:t>
            </a:r>
            <a:r>
              <a:rPr lang="zh-CN" altLang="en-US" sz="1800" b="1" dirty="0">
                <a:solidFill>
                  <a:srgbClr val="C00000"/>
                </a:solidFill>
                <a:effectLst/>
                <a:latin typeface="Microsoft YaHei" panose="020B0503020204020204" pitchFamily="34" charset="-122"/>
                <a:ea typeface="Microsoft YaHei" panose="020B0503020204020204" pitchFamily="34" charset="-122"/>
              </a:rPr>
              <a:t>会随着空间维数 </a:t>
            </a:r>
            <a:r>
              <a:rPr lang="en" altLang="zh-CN" sz="1800" b="1" dirty="0">
                <a:solidFill>
                  <a:srgbClr val="C00000"/>
                </a:solidFill>
                <a:effectLst/>
                <a:latin typeface="Microsoft YaHei" panose="020B0503020204020204" pitchFamily="34" charset="-122"/>
                <a:ea typeface="Microsoft YaHei" panose="020B0503020204020204" pitchFamily="34" charset="-122"/>
              </a:rPr>
              <a:t>d </a:t>
            </a:r>
            <a:r>
              <a:rPr lang="zh-CN" altLang="en-US" sz="1800" b="1" dirty="0">
                <a:solidFill>
                  <a:srgbClr val="C00000"/>
                </a:solidFill>
                <a:effectLst/>
                <a:latin typeface="Microsoft YaHei" panose="020B0503020204020204" pitchFamily="34" charset="-122"/>
                <a:ea typeface="Microsoft YaHei" panose="020B0503020204020204" pitchFamily="34" charset="-122"/>
              </a:rPr>
              <a:t>呈指数增长</a:t>
            </a:r>
            <a:r>
              <a:rPr lang="en-US" altLang="zh-CN" sz="1800" b="1" dirty="0">
                <a:solidFill>
                  <a:srgbClr val="C00000"/>
                </a:solidFill>
                <a:effectLst/>
                <a:latin typeface="Microsoft YaHei" panose="020B0503020204020204" pitchFamily="34" charset="-122"/>
                <a:ea typeface="Microsoft YaHei" panose="020B0503020204020204" pitchFamily="34" charset="-122"/>
              </a:rPr>
              <a:t> ——</a:t>
            </a:r>
            <a:r>
              <a:rPr lang="zh-CN" altLang="en-US" sz="1800" b="1" dirty="0">
                <a:solidFill>
                  <a:srgbClr val="C00000"/>
                </a:solidFill>
                <a:effectLst/>
                <a:latin typeface="Microsoft YaHei" panose="020B0503020204020204" pitchFamily="34" charset="-122"/>
                <a:ea typeface="Microsoft YaHei" panose="020B0503020204020204" pitchFamily="34" charset="-122"/>
              </a:rPr>
              <a:t>维数灾难！</a:t>
            </a:r>
            <a:endParaRPr lang="zh-CN" altLang="en-US" b="1" dirty="0">
              <a:solidFill>
                <a:srgbClr val="C00000"/>
              </a:solidFill>
              <a:effectLst/>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0F418E9-2606-BBB6-93F6-911551292155}"/>
              </a:ext>
            </a:extLst>
          </p:cNvPr>
          <p:cNvSpPr txBox="1"/>
          <p:nvPr/>
        </p:nvSpPr>
        <p:spPr>
          <a:xfrm>
            <a:off x="5795417" y="6437652"/>
            <a:ext cx="4529510" cy="276999"/>
          </a:xfrm>
          <a:prstGeom prst="rect">
            <a:avLst/>
          </a:prstGeom>
          <a:noFill/>
        </p:spPr>
        <p:txBody>
          <a:bodyPr wrap="none" rtlCol="0">
            <a:spAutoFit/>
          </a:bodyPr>
          <a:lstStyle/>
          <a:p>
            <a:pPr algn="l"/>
            <a:r>
              <a:rPr kumimoji="1" lang="zh-CN" altLang="en" sz="1200" dirty="0">
                <a:solidFill>
                  <a:schemeClr val="bg1"/>
                </a:solidFill>
                <a:latin typeface="Times New Roman" panose="02020603050405020304" pitchFamily="18" charset="0"/>
                <a:cs typeface="Times New Roman" panose="02020603050405020304" pitchFamily="18" charset="0"/>
              </a:rPr>
              <a:t>图片</a:t>
            </a:r>
            <a:r>
              <a:rPr kumimoji="1" lang="zh-CN" altLang="en-US" sz="1200" dirty="0">
                <a:solidFill>
                  <a:schemeClr val="bg1"/>
                </a:solidFill>
                <a:latin typeface="Times New Roman" panose="02020603050405020304" pitchFamily="18" charset="0"/>
                <a:cs typeface="Times New Roman" panose="02020603050405020304" pitchFamily="18" charset="0"/>
              </a:rPr>
              <a:t>来源：</a:t>
            </a:r>
            <a:r>
              <a:rPr kumimoji="1" lang="en" altLang="zh-CN" sz="1200" dirty="0">
                <a:solidFill>
                  <a:schemeClr val="bg1"/>
                </a:solidFill>
                <a:latin typeface="Times New Roman" panose="02020603050405020304" pitchFamily="18" charset="0"/>
                <a:cs typeface="Times New Roman" panose="02020603050405020304" pitchFamily="18" charset="0"/>
              </a:rPr>
              <a:t>Neural Networks are Function Approximation Algorithms</a:t>
            </a:r>
          </a:p>
        </p:txBody>
      </p:sp>
      <p:sp>
        <p:nvSpPr>
          <p:cNvPr id="5" name="文本框 4">
            <a:extLst>
              <a:ext uri="{FF2B5EF4-FFF2-40B4-BE49-F238E27FC236}">
                <a16:creationId xmlns:a16="http://schemas.microsoft.com/office/drawing/2014/main" id="{1B2106C6-444C-4EEB-6F51-880D9E14434F}"/>
              </a:ext>
            </a:extLst>
          </p:cNvPr>
          <p:cNvSpPr txBox="1"/>
          <p:nvPr/>
        </p:nvSpPr>
        <p:spPr>
          <a:xfrm>
            <a:off x="9194800" y="2641910"/>
            <a:ext cx="2019300" cy="369332"/>
          </a:xfrm>
          <a:prstGeom prst="rect">
            <a:avLst/>
          </a:prstGeom>
          <a:noFill/>
        </p:spPr>
        <p:txBody>
          <a:bodyPr wrap="square">
            <a:spAutoFit/>
          </a:bodyPr>
          <a:lstStyle/>
          <a:p>
            <a:r>
              <a:rPr lang="zh-CN" altLang="en-US" sz="1800" dirty="0">
                <a:solidFill>
                  <a:srgbClr val="000000"/>
                </a:solidFill>
                <a:effectLst/>
                <a:latin typeface="Microsoft YaHei" panose="020B0503020204020204" pitchFamily="34" charset="-122"/>
                <a:ea typeface="Microsoft YaHei" panose="020B0503020204020204" pitchFamily="34" charset="-122"/>
              </a:rPr>
              <a:t>一维逼近的例子</a:t>
            </a:r>
            <a:endParaRPr lang="zh-CN" altLang="en-US" dirty="0"/>
          </a:p>
        </p:txBody>
      </p:sp>
    </p:spTree>
    <p:extLst>
      <p:ext uri="{BB962C8B-B14F-4D97-AF65-F5344CB8AC3E}">
        <p14:creationId xmlns:p14="http://schemas.microsoft.com/office/powerpoint/2010/main" val="3365602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ACB48-8090-8869-9970-F21FC719AEF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AA9EA78-8B53-D2B8-E637-1A822C97FD56}"/>
              </a:ext>
            </a:extLst>
          </p:cNvPr>
          <p:cNvSpPr>
            <a:spLocks noGrp="1"/>
          </p:cNvSpPr>
          <p:nvPr>
            <p:ph type="title"/>
          </p:nvPr>
        </p:nvSpPr>
        <p:spPr>
          <a:xfrm>
            <a:off x="143935" y="144826"/>
            <a:ext cx="2576687" cy="337358"/>
          </a:xfrm>
        </p:spPr>
        <p:txBody>
          <a:bodyPr/>
          <a:lstStyle/>
          <a:p>
            <a:r>
              <a:rPr lang="zh-CN" altLang="en-US" sz="2800"/>
              <a:t>目录</a:t>
            </a:r>
          </a:p>
        </p:txBody>
      </p:sp>
      <p:sp>
        <p:nvSpPr>
          <p:cNvPr id="3" name="文本框 2">
            <a:extLst>
              <a:ext uri="{FF2B5EF4-FFF2-40B4-BE49-F238E27FC236}">
                <a16:creationId xmlns:a16="http://schemas.microsoft.com/office/drawing/2014/main" id="{D9395055-4D9D-51ED-49BA-24175E352C12}"/>
              </a:ext>
            </a:extLst>
          </p:cNvPr>
          <p:cNvSpPr txBox="1"/>
          <p:nvPr/>
        </p:nvSpPr>
        <p:spPr>
          <a:xfrm>
            <a:off x="3855154" y="1399967"/>
            <a:ext cx="3416320"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一、高维空间的特点</a:t>
            </a:r>
          </a:p>
        </p:txBody>
      </p:sp>
      <p:sp>
        <p:nvSpPr>
          <p:cNvPr id="4" name="文本框 3">
            <a:extLst>
              <a:ext uri="{FF2B5EF4-FFF2-40B4-BE49-F238E27FC236}">
                <a16:creationId xmlns:a16="http://schemas.microsoft.com/office/drawing/2014/main" id="{22DB6A1B-E96A-BE99-74EA-FCA65037628B}"/>
              </a:ext>
            </a:extLst>
          </p:cNvPr>
          <p:cNvSpPr txBox="1"/>
          <p:nvPr/>
        </p:nvSpPr>
        <p:spPr>
          <a:xfrm>
            <a:off x="3855154" y="2362073"/>
            <a:ext cx="3416320"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二、维数灾难的例子</a:t>
            </a:r>
          </a:p>
        </p:txBody>
      </p:sp>
      <p:sp>
        <p:nvSpPr>
          <p:cNvPr id="5" name="文本框 4">
            <a:extLst>
              <a:ext uri="{FF2B5EF4-FFF2-40B4-BE49-F238E27FC236}">
                <a16:creationId xmlns:a16="http://schemas.microsoft.com/office/drawing/2014/main" id="{30EC49C4-A0BB-88A6-1D63-9E99C181E1AA}"/>
              </a:ext>
            </a:extLst>
          </p:cNvPr>
          <p:cNvSpPr txBox="1"/>
          <p:nvPr/>
        </p:nvSpPr>
        <p:spPr>
          <a:xfrm>
            <a:off x="3855154" y="3324179"/>
            <a:ext cx="4134465"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三、克服维数灾难的方法</a:t>
            </a:r>
          </a:p>
        </p:txBody>
      </p:sp>
      <p:sp>
        <p:nvSpPr>
          <p:cNvPr id="6" name="文本框 5">
            <a:extLst>
              <a:ext uri="{FF2B5EF4-FFF2-40B4-BE49-F238E27FC236}">
                <a16:creationId xmlns:a16="http://schemas.microsoft.com/office/drawing/2014/main" id="{D046C7E8-FA15-A4CB-9E32-01EC9314D1FA}"/>
              </a:ext>
            </a:extLst>
          </p:cNvPr>
          <p:cNvSpPr txBox="1"/>
          <p:nvPr/>
        </p:nvSpPr>
        <p:spPr>
          <a:xfrm>
            <a:off x="3855153" y="4286286"/>
            <a:ext cx="2427268"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四、内容小结</a:t>
            </a:r>
          </a:p>
        </p:txBody>
      </p:sp>
    </p:spTree>
    <p:extLst>
      <p:ext uri="{BB962C8B-B14F-4D97-AF65-F5344CB8AC3E}">
        <p14:creationId xmlns:p14="http://schemas.microsoft.com/office/powerpoint/2010/main" val="3568055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B233A-9913-657C-D78E-85ABF2B5DE0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28E9BCB-F11F-DBE0-D9A8-4A19281E50A1}"/>
              </a:ext>
            </a:extLst>
          </p:cNvPr>
          <p:cNvSpPr>
            <a:spLocks noGrp="1"/>
          </p:cNvSpPr>
          <p:nvPr>
            <p:ph type="title"/>
          </p:nvPr>
        </p:nvSpPr>
        <p:spPr/>
        <p:txBody>
          <a:bodyPr/>
          <a:lstStyle/>
          <a:p>
            <a:r>
              <a:rPr lang="zh-CN" altLang="en-US" dirty="0"/>
              <a:t>克服维数灾难的方法</a:t>
            </a:r>
            <a:r>
              <a:rPr lang="en-US" altLang="zh-CN" dirty="0"/>
              <a:t>—</a:t>
            </a:r>
            <a:r>
              <a:rPr lang="zh-CN" altLang="en-US" dirty="0"/>
              <a:t>蒙特卡洛采样</a:t>
            </a:r>
          </a:p>
        </p:txBody>
      </p:sp>
      <p:pic>
        <p:nvPicPr>
          <p:cNvPr id="2" name="图片 1">
            <a:extLst>
              <a:ext uri="{FF2B5EF4-FFF2-40B4-BE49-F238E27FC236}">
                <a16:creationId xmlns:a16="http://schemas.microsoft.com/office/drawing/2014/main" id="{8EE4B7D5-C53B-F13F-0D0B-73F7D61B6C8F}"/>
              </a:ext>
            </a:extLst>
          </p:cNvPr>
          <p:cNvPicPr>
            <a:picLocks noChangeAspect="1"/>
          </p:cNvPicPr>
          <p:nvPr/>
        </p:nvPicPr>
        <p:blipFill>
          <a:blip r:embed="rId2"/>
          <a:stretch>
            <a:fillRect/>
          </a:stretch>
        </p:blipFill>
        <p:spPr>
          <a:xfrm>
            <a:off x="3159816" y="875024"/>
            <a:ext cx="3619500" cy="1130300"/>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4B7F60E-8845-692A-B978-597A0048751E}"/>
                  </a:ext>
                </a:extLst>
              </p:cNvPr>
              <p:cNvSpPr txBox="1"/>
              <p:nvPr/>
            </p:nvSpPr>
            <p:spPr>
              <a:xfrm>
                <a:off x="452658" y="1953178"/>
                <a:ext cx="10622297" cy="88184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用均匀采样的</a:t>
                </a:r>
                <a:r>
                  <a:rPr lang="zh-CN" altLang="en-US" sz="1800" b="1" dirty="0">
                    <a:solidFill>
                      <a:srgbClr val="000000"/>
                    </a:solidFill>
                    <a:effectLst/>
                    <a:latin typeface="Microsoft YaHei" panose="020B0503020204020204" pitchFamily="34" charset="-122"/>
                    <a:ea typeface="Microsoft YaHei" panose="020B0503020204020204" pitchFamily="34" charset="-122"/>
                  </a:rPr>
                  <a:t>蒙特卡洛方法</a:t>
                </a:r>
                <a:r>
                  <a:rPr lang="zh-CN" altLang="en-US" sz="1800" dirty="0">
                    <a:solidFill>
                      <a:srgbClr val="000000"/>
                    </a:solidFill>
                    <a:effectLst/>
                    <a:latin typeface="Microsoft YaHei" panose="020B0503020204020204" pitchFamily="34" charset="-122"/>
                    <a:ea typeface="Microsoft YaHei" panose="020B0503020204020204" pitchFamily="34" charset="-122"/>
                  </a:rPr>
                  <a:t>来估计这个积分，即从 </a:t>
                </a:r>
                <a14:m>
                  <m:oMath xmlns:m="http://schemas.openxmlformats.org/officeDocument/2006/math">
                    <m:sSup>
                      <m:sSupPr>
                        <m:ctrlPr>
                          <a:rPr lang="en-US" altLang="zh-CN" sz="1800" b="0" i="1" smtClean="0">
                            <a:solidFill>
                              <a:srgbClr val="000000"/>
                            </a:solidFill>
                            <a:effectLst/>
                            <a:latin typeface="Cambria Math" panose="02040503050406030204" pitchFamily="18" charset="0"/>
                            <a:ea typeface="Microsoft YaHei" panose="020B0503020204020204" pitchFamily="34" charset="-122"/>
                          </a:rPr>
                        </m:ctrlPr>
                      </m:sSupPr>
                      <m:e>
                        <m:d>
                          <m:dPr>
                            <m:begChr m:val="["/>
                            <m:endChr m:val="]"/>
                            <m:ctrlPr>
                              <a:rPr lang="en-US" altLang="zh-CN" sz="1800" b="0" i="1" smtClean="0">
                                <a:solidFill>
                                  <a:srgbClr val="000000"/>
                                </a:solidFill>
                                <a:effectLst/>
                                <a:latin typeface="Cambria Math" panose="02040503050406030204" pitchFamily="18" charset="0"/>
                                <a:ea typeface="Microsoft YaHei" panose="020B0503020204020204" pitchFamily="34" charset="-122"/>
                              </a:rPr>
                            </m:ctrlPr>
                          </m:dPr>
                          <m:e>
                            <m:r>
                              <a:rPr lang="en-US" altLang="zh-CN" sz="1800" b="0" i="1" smtClean="0">
                                <a:solidFill>
                                  <a:srgbClr val="000000"/>
                                </a:solidFill>
                                <a:effectLst/>
                                <a:latin typeface="Cambria Math" panose="02040503050406030204" pitchFamily="18" charset="0"/>
                                <a:ea typeface="Microsoft YaHei" panose="020B0503020204020204" pitchFamily="34" charset="-122"/>
                              </a:rPr>
                              <m:t>0, 1</m:t>
                            </m:r>
                          </m:e>
                        </m:d>
                      </m:e>
                      <m:sup>
                        <m:r>
                          <a:rPr lang="en-US" altLang="zh-CN" sz="1800" b="0" i="1" smtClean="0">
                            <a:solidFill>
                              <a:srgbClr val="000000"/>
                            </a:solidFill>
                            <a:effectLst/>
                            <a:latin typeface="Cambria Math" panose="02040503050406030204" pitchFamily="18" charset="0"/>
                            <a:ea typeface="Microsoft YaHei" panose="020B0503020204020204" pitchFamily="34" charset="-122"/>
                          </a:rPr>
                          <m:t>𝑑</m:t>
                        </m:r>
                      </m:sup>
                    </m:sSup>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中</a:t>
                </a:r>
                <a:r>
                  <a:rPr lang="zh-CN" altLang="en-US" sz="1800" b="1" dirty="0">
                    <a:solidFill>
                      <a:srgbClr val="000000"/>
                    </a:solidFill>
                    <a:effectLst/>
                    <a:latin typeface="Microsoft YaHei" panose="020B0503020204020204" pitchFamily="34" charset="-122"/>
                    <a:ea typeface="Microsoft YaHei" panose="020B0503020204020204" pitchFamily="34" charset="-122"/>
                  </a:rPr>
                  <a:t>独立地随机</a:t>
                </a:r>
                <a:r>
                  <a:rPr lang="zh-CN" altLang="en-US" sz="1800" dirty="0">
                    <a:solidFill>
                      <a:srgbClr val="000000"/>
                    </a:solidFill>
                    <a:effectLst/>
                    <a:latin typeface="Microsoft YaHei" panose="020B0503020204020204" pitchFamily="34" charset="-122"/>
                    <a:ea typeface="Microsoft YaHei" panose="020B0503020204020204" pitchFamily="34" charset="-122"/>
                  </a:rPr>
                  <a:t>抽取 </a:t>
                </a:r>
                <a:r>
                  <a:rPr lang="en" altLang="zh-CN" sz="1800" dirty="0">
                    <a:solidFill>
                      <a:srgbClr val="000000"/>
                    </a:solidFill>
                    <a:effectLst/>
                    <a:latin typeface="Microsoft YaHei" panose="020B0503020204020204" pitchFamily="34" charset="-122"/>
                    <a:ea typeface="Microsoft YaHei" panose="020B0503020204020204" pitchFamily="34" charset="-122"/>
                  </a:rPr>
                  <a:t>n </a:t>
                </a:r>
                <a:r>
                  <a:rPr lang="zh-CN" altLang="en-US" sz="1800" dirty="0">
                    <a:solidFill>
                      <a:srgbClr val="000000"/>
                    </a:solidFill>
                    <a:effectLst/>
                    <a:latin typeface="Microsoft YaHei" panose="020B0503020204020204" pitchFamily="34" charset="-122"/>
                    <a:ea typeface="Microsoft YaHei" panose="020B0503020204020204" pitchFamily="34" charset="-122"/>
                  </a:rPr>
                  <a:t>个样本点</a:t>
                </a:r>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 sz="1800" dirty="0">
                    <a:solidFill>
                      <a:srgbClr val="000000"/>
                    </a:solidFill>
                    <a:effectLst/>
                    <a:latin typeface="Microsoft YaHei" panose="020B0503020204020204" pitchFamily="34" charset="-122"/>
                    <a:ea typeface="Microsoft YaHei" panose="020B0503020204020204" pitchFamily="34" charset="-122"/>
                  </a:rPr>
                  <a:t>，</a:t>
                </a:r>
                <a:r>
                  <a:rPr lang="zh-CN" altLang="en-US" sz="1800" dirty="0">
                    <a:solidFill>
                      <a:srgbClr val="000000"/>
                    </a:solidFill>
                    <a:effectLst/>
                    <a:latin typeface="Microsoft YaHei" panose="020B0503020204020204" pitchFamily="34" charset="-122"/>
                    <a:ea typeface="Microsoft YaHei" panose="020B0503020204020204" pitchFamily="34" charset="-122"/>
                  </a:rPr>
                  <a:t>然后用样本均值来近似积分</a:t>
                </a:r>
                <a:r>
                  <a:rPr lang="en-US" altLang="zh-CN" sz="1800" dirty="0">
                    <a:solidFill>
                      <a:srgbClr val="000000"/>
                    </a:solidFill>
                    <a:effectLst/>
                    <a:latin typeface="Microsoft YaHei" panose="020B0503020204020204" pitchFamily="34" charset="-122"/>
                    <a:ea typeface="Microsoft YaHei" panose="020B0503020204020204" pitchFamily="34" charset="-122"/>
                  </a:rPr>
                  <a:t>: </a:t>
                </a:r>
                <a:endParaRPr lang="zh-CN" altLang="en-US"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44B7F60E-8845-692A-B978-597A0048751E}"/>
                  </a:ext>
                </a:extLst>
              </p:cNvPr>
              <p:cNvSpPr txBox="1">
                <a:spLocks noRot="1" noChangeAspect="1" noMove="1" noResize="1" noEditPoints="1" noAdjustHandles="1" noChangeArrowheads="1" noChangeShapeType="1" noTextEdit="1"/>
              </p:cNvSpPr>
              <p:nvPr/>
            </p:nvSpPr>
            <p:spPr>
              <a:xfrm>
                <a:off x="452658" y="1953178"/>
                <a:ext cx="10622297" cy="881844"/>
              </a:xfrm>
              <a:prstGeom prst="rect">
                <a:avLst/>
              </a:prstGeom>
              <a:blipFill>
                <a:blip r:embed="rId3"/>
                <a:stretch>
                  <a:fillRect l="-358" b="-84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98A2807-9CF1-008E-C22D-3CD8E85B1341}"/>
              </a:ext>
            </a:extLst>
          </p:cNvPr>
          <p:cNvPicPr>
            <a:picLocks noChangeAspect="1"/>
          </p:cNvPicPr>
          <p:nvPr/>
        </p:nvPicPr>
        <p:blipFill>
          <a:blip r:embed="rId4"/>
          <a:stretch>
            <a:fillRect/>
          </a:stretch>
        </p:blipFill>
        <p:spPr>
          <a:xfrm>
            <a:off x="3553516" y="2690438"/>
            <a:ext cx="2832100" cy="10668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FEB02C9-F215-5EEA-48F0-5688211F27E5}"/>
                  </a:ext>
                </a:extLst>
              </p:cNvPr>
              <p:cNvSpPr txBox="1"/>
              <p:nvPr/>
            </p:nvSpPr>
            <p:spPr>
              <a:xfrm>
                <a:off x="554934" y="3828620"/>
                <a:ext cx="2598596" cy="406971"/>
              </a:xfrm>
              <a:prstGeom prst="rect">
                <a:avLst/>
              </a:prstGeom>
              <a:noFill/>
            </p:spPr>
            <p:txBody>
              <a:bodyPr wrap="none" rtlCol="0">
                <a:spAutoFit/>
              </a:bodyPr>
              <a:lstStyle/>
              <a:p>
                <a:pPr>
                  <a:lnSpc>
                    <a:spcPct val="125000"/>
                  </a:lnSpc>
                </a:pPr>
                <a14:m>
                  <m:oMath xmlns:m="http://schemas.openxmlformats.org/officeDocument/2006/math">
                    <m:sSub>
                      <m:sSubPr>
                        <m:ctrlPr>
                          <a:rPr lang="en-US" altLang="zh-CN" sz="1800" b="0" i="1" smtClean="0">
                            <a:solidFill>
                              <a:srgbClr val="000000"/>
                            </a:solidFill>
                            <a:effectLst/>
                            <a:latin typeface="Cambria Math" panose="02040503050406030204" pitchFamily="18" charset="0"/>
                            <a:ea typeface="Microsoft YaHei" panose="020B0503020204020204" pitchFamily="34" charset="-122"/>
                          </a:rPr>
                        </m:ctrlPr>
                      </m:sSubPr>
                      <m:e>
                        <m:r>
                          <a:rPr lang="en-US" altLang="zh-CN" sz="1800" b="0" i="1" smtClean="0">
                            <a:solidFill>
                              <a:srgbClr val="000000"/>
                            </a:solidFill>
                            <a:effectLst/>
                            <a:latin typeface="Cambria Math" panose="02040503050406030204" pitchFamily="18" charset="0"/>
                            <a:ea typeface="Microsoft YaHei" panose="020B0503020204020204" pitchFamily="34" charset="-122"/>
                          </a:rPr>
                          <m:t>𝐼</m:t>
                        </m:r>
                      </m:e>
                      <m:sub>
                        <m:r>
                          <a:rPr lang="en-US" altLang="zh-CN" sz="1800" b="0" i="1" smtClean="0">
                            <a:solidFill>
                              <a:srgbClr val="000000"/>
                            </a:solidFill>
                            <a:effectLst/>
                            <a:latin typeface="Cambria Math" panose="02040503050406030204" pitchFamily="18" charset="0"/>
                            <a:ea typeface="Microsoft YaHei" panose="020B0503020204020204" pitchFamily="34" charset="-122"/>
                          </a:rPr>
                          <m:t>𝑛</m:t>
                        </m:r>
                      </m:sub>
                    </m:sSub>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是 </a:t>
                </a:r>
                <a14:m>
                  <m:oMath xmlns:m="http://schemas.openxmlformats.org/officeDocument/2006/math">
                    <m:r>
                      <a:rPr lang="en-US" altLang="zh-CN" sz="1800" b="0" i="1" smtClean="0">
                        <a:solidFill>
                          <a:srgbClr val="000000"/>
                        </a:solidFill>
                        <a:effectLst/>
                        <a:latin typeface="Cambria Math" panose="02040503050406030204" pitchFamily="18" charset="0"/>
                        <a:ea typeface="Microsoft YaHei" panose="020B0503020204020204" pitchFamily="34" charset="-122"/>
                      </a:rPr>
                      <m:t>𝐼</m:t>
                    </m:r>
                  </m:oMath>
                </a14:m>
                <a:r>
                  <a:rPr lang="en"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的无偏估计，即 </a:t>
                </a:r>
                <a:endParaRPr lang="zh-CN" altLang="en-US"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EFEB02C9-F215-5EEA-48F0-5688211F27E5}"/>
                  </a:ext>
                </a:extLst>
              </p:cNvPr>
              <p:cNvSpPr txBox="1">
                <a:spLocks noRot="1" noChangeAspect="1" noMove="1" noResize="1" noEditPoints="1" noAdjustHandles="1" noChangeArrowheads="1" noChangeShapeType="1" noTextEdit="1"/>
              </p:cNvSpPr>
              <p:nvPr/>
            </p:nvSpPr>
            <p:spPr>
              <a:xfrm>
                <a:off x="554934" y="3828620"/>
                <a:ext cx="2598596" cy="406971"/>
              </a:xfrm>
              <a:prstGeom prst="rect">
                <a:avLst/>
              </a:prstGeom>
              <a:blipFill>
                <a:blip r:embed="rId5"/>
                <a:stretch>
                  <a:fillRect b="-2121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91234233-05EB-FBE3-84BC-16A8FDE60C48}"/>
              </a:ext>
            </a:extLst>
          </p:cNvPr>
          <p:cNvPicPr>
            <a:picLocks noChangeAspect="1"/>
          </p:cNvPicPr>
          <p:nvPr/>
        </p:nvPicPr>
        <p:blipFill>
          <a:blip r:embed="rId6"/>
          <a:stretch>
            <a:fillRect/>
          </a:stretch>
        </p:blipFill>
        <p:spPr>
          <a:xfrm>
            <a:off x="3035100" y="3764550"/>
            <a:ext cx="1371600" cy="533400"/>
          </a:xfrm>
          <a:prstGeom prst="rect">
            <a:avLst/>
          </a:prstGeom>
        </p:spPr>
      </p:pic>
      <p:pic>
        <p:nvPicPr>
          <p:cNvPr id="13" name="图片 12">
            <a:extLst>
              <a:ext uri="{FF2B5EF4-FFF2-40B4-BE49-F238E27FC236}">
                <a16:creationId xmlns:a16="http://schemas.microsoft.com/office/drawing/2014/main" id="{1EE4E636-D322-10CC-79DE-0D8A33565B0D}"/>
              </a:ext>
            </a:extLst>
          </p:cNvPr>
          <p:cNvPicPr>
            <a:picLocks noChangeAspect="1"/>
          </p:cNvPicPr>
          <p:nvPr/>
        </p:nvPicPr>
        <p:blipFill>
          <a:blip r:embed="rId7"/>
          <a:stretch>
            <a:fillRect/>
          </a:stretch>
        </p:blipFill>
        <p:spPr>
          <a:xfrm>
            <a:off x="6096000" y="3593100"/>
            <a:ext cx="2857500" cy="876300"/>
          </a:xfrm>
          <a:prstGeom prst="rect">
            <a:avLst/>
          </a:prstGeom>
        </p:spPr>
      </p:pic>
      <p:pic>
        <p:nvPicPr>
          <p:cNvPr id="14" name="图片 13">
            <a:extLst>
              <a:ext uri="{FF2B5EF4-FFF2-40B4-BE49-F238E27FC236}">
                <a16:creationId xmlns:a16="http://schemas.microsoft.com/office/drawing/2014/main" id="{78BAE3A7-9E67-B8A6-9394-310EBDE41BD3}"/>
              </a:ext>
            </a:extLst>
          </p:cNvPr>
          <p:cNvPicPr>
            <a:picLocks noChangeAspect="1"/>
          </p:cNvPicPr>
          <p:nvPr/>
        </p:nvPicPr>
        <p:blipFill>
          <a:blip r:embed="rId8"/>
          <a:stretch>
            <a:fillRect/>
          </a:stretch>
        </p:blipFill>
        <p:spPr>
          <a:xfrm>
            <a:off x="3553516" y="4478474"/>
            <a:ext cx="3581400" cy="838200"/>
          </a:xfrm>
          <a:prstGeom prst="rect">
            <a:avLst/>
          </a:prstGeom>
        </p:spPr>
      </p:pic>
      <p:sp>
        <p:nvSpPr>
          <p:cNvPr id="15" name="文本框 14">
            <a:extLst>
              <a:ext uri="{FF2B5EF4-FFF2-40B4-BE49-F238E27FC236}">
                <a16:creationId xmlns:a16="http://schemas.microsoft.com/office/drawing/2014/main" id="{56404DDA-3658-5FF5-BE7C-4EFE2FA19DAC}"/>
              </a:ext>
            </a:extLst>
          </p:cNvPr>
          <p:cNvSpPr txBox="1"/>
          <p:nvPr/>
        </p:nvSpPr>
        <p:spPr>
          <a:xfrm>
            <a:off x="452658" y="5228190"/>
            <a:ext cx="9667256" cy="458908"/>
          </a:xfrm>
          <a:prstGeom prst="rect">
            <a:avLst/>
          </a:prstGeom>
          <a:noFill/>
        </p:spPr>
        <p:txBody>
          <a:bodyPr wrap="square" rtlCol="0">
            <a:spAutoFit/>
          </a:bodyPr>
          <a:lstStyle/>
          <a:p>
            <a:pPr>
              <a:lnSpc>
                <a:spcPct val="150000"/>
              </a:lnSpc>
            </a:pPr>
            <a:r>
              <a:rPr lang="zh-CN" altLang="en-US" sz="1800" b="1" dirty="0">
                <a:solidFill>
                  <a:srgbClr val="B61516"/>
                </a:solidFill>
                <a:effectLst/>
                <a:latin typeface="Microsoft YaHei" panose="020B0503020204020204" pitchFamily="34" charset="-122"/>
                <a:ea typeface="Microsoft YaHei" panose="020B0503020204020204" pitchFamily="34" charset="-122"/>
              </a:rPr>
              <a:t>误差仅依赖于样本数 </a:t>
            </a:r>
            <a:r>
              <a:rPr lang="en" altLang="zh-CN" sz="1800" b="1" dirty="0">
                <a:solidFill>
                  <a:srgbClr val="B61516"/>
                </a:solidFill>
                <a:effectLst/>
                <a:latin typeface="Microsoft YaHei" panose="020B0503020204020204" pitchFamily="34" charset="-122"/>
                <a:ea typeface="Microsoft YaHei" panose="020B0503020204020204" pitchFamily="34" charset="-122"/>
              </a:rPr>
              <a:t>n </a:t>
            </a:r>
            <a:r>
              <a:rPr lang="zh-CN" altLang="en-US" sz="1800" b="1" dirty="0">
                <a:solidFill>
                  <a:srgbClr val="B61516"/>
                </a:solidFill>
                <a:effectLst/>
                <a:latin typeface="Microsoft YaHei" panose="020B0503020204020204" pitchFamily="34" charset="-122"/>
                <a:ea typeface="Microsoft YaHei" panose="020B0503020204020204" pitchFamily="34" charset="-122"/>
              </a:rPr>
              <a:t>和被积函数的方差，而与维数 </a:t>
            </a:r>
            <a:r>
              <a:rPr lang="en" altLang="zh-CN" sz="1800" b="1" dirty="0">
                <a:solidFill>
                  <a:srgbClr val="B61516"/>
                </a:solidFill>
                <a:effectLst/>
                <a:latin typeface="Microsoft YaHei" panose="020B0503020204020204" pitchFamily="34" charset="-122"/>
                <a:ea typeface="Microsoft YaHei" panose="020B0503020204020204" pitchFamily="34" charset="-122"/>
              </a:rPr>
              <a:t>d </a:t>
            </a:r>
            <a:r>
              <a:rPr lang="zh-CN" altLang="en-US" sz="1800" b="1" dirty="0">
                <a:solidFill>
                  <a:srgbClr val="B61516"/>
                </a:solidFill>
                <a:effectLst/>
                <a:latin typeface="Microsoft YaHei" panose="020B0503020204020204" pitchFamily="34" charset="-122"/>
                <a:ea typeface="Microsoft YaHei" panose="020B0503020204020204" pitchFamily="34" charset="-122"/>
              </a:rPr>
              <a:t>无关</a:t>
            </a:r>
            <a:r>
              <a:rPr lang="en-US" altLang="zh-CN" sz="1800" b="1" dirty="0">
                <a:solidFill>
                  <a:srgbClr val="B61516"/>
                </a:solidFill>
                <a:effectLst/>
                <a:latin typeface="Microsoft YaHei" panose="020B0503020204020204" pitchFamily="34" charset="-122"/>
                <a:ea typeface="Microsoft YaHei" panose="020B0503020204020204" pitchFamily="34" charset="-122"/>
              </a:rPr>
              <a:t>——</a:t>
            </a:r>
            <a:r>
              <a:rPr lang="zh-CN" altLang="en-US" sz="1800" b="1" dirty="0">
                <a:solidFill>
                  <a:srgbClr val="B61516"/>
                </a:solidFill>
                <a:effectLst/>
                <a:latin typeface="Microsoft YaHei" panose="020B0503020204020204" pitchFamily="34" charset="-122"/>
                <a:ea typeface="Microsoft YaHei" panose="020B0503020204020204" pitchFamily="34" charset="-122"/>
              </a:rPr>
              <a:t>克服维数灾难！</a:t>
            </a:r>
            <a:endParaRPr lang="en-US" altLang="zh-CN" b="1" dirty="0">
              <a:solidFill>
                <a:srgbClr val="B61516"/>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B5D06532-09B3-0D5D-8BAA-D4B3DFBF7D9A}"/>
              </a:ext>
            </a:extLst>
          </p:cNvPr>
          <p:cNvSpPr txBox="1"/>
          <p:nvPr/>
        </p:nvSpPr>
        <p:spPr>
          <a:xfrm>
            <a:off x="5558868" y="3803947"/>
            <a:ext cx="646331" cy="411651"/>
          </a:xfrm>
          <a:prstGeom prst="rect">
            <a:avLst/>
          </a:prstGeom>
          <a:noFill/>
        </p:spPr>
        <p:txBody>
          <a:bodyPr wrap="none" rtlCol="0">
            <a:spAutoFit/>
          </a:bodyPr>
          <a:lstStyle/>
          <a:p>
            <a:pPr algn="l">
              <a:lnSpc>
                <a:spcPct val="125000"/>
              </a:lnSpc>
            </a:pPr>
            <a:r>
              <a:rPr kumimoji="1" lang="zh-CN" altLang="en-US" dirty="0">
                <a:solidFill>
                  <a:srgbClr val="000000"/>
                </a:solidFill>
                <a:ea typeface="Microsoft YaHei" panose="020B0503020204020204" pitchFamily="34" charset="-122"/>
              </a:rPr>
              <a:t>方差</a:t>
            </a:r>
          </a:p>
        </p:txBody>
      </p:sp>
      <p:sp>
        <p:nvSpPr>
          <p:cNvPr id="17" name="文本框 16">
            <a:extLst>
              <a:ext uri="{FF2B5EF4-FFF2-40B4-BE49-F238E27FC236}">
                <a16:creationId xmlns:a16="http://schemas.microsoft.com/office/drawing/2014/main" id="{CD7366A3-349E-41C4-8CD4-170511FFD32F}"/>
              </a:ext>
            </a:extLst>
          </p:cNvPr>
          <p:cNvSpPr txBox="1"/>
          <p:nvPr/>
        </p:nvSpPr>
        <p:spPr>
          <a:xfrm>
            <a:off x="452658" y="4714039"/>
            <a:ext cx="2954655" cy="411651"/>
          </a:xfrm>
          <a:prstGeom prst="rect">
            <a:avLst/>
          </a:prstGeom>
          <a:noFill/>
        </p:spPr>
        <p:txBody>
          <a:bodyPr wrap="none" rtlCol="0">
            <a:spAutoFit/>
          </a:bodyPr>
          <a:lstStyle/>
          <a:p>
            <a:pPr algn="l">
              <a:lnSpc>
                <a:spcPct val="125000"/>
              </a:lnSpc>
            </a:pPr>
            <a:r>
              <a:rPr kumimoji="1" lang="zh-CN" altLang="en-US" dirty="0">
                <a:solidFill>
                  <a:srgbClr val="000000"/>
                </a:solidFill>
                <a:ea typeface="Microsoft YaHei" panose="020B0503020204020204" pitchFamily="34" charset="-122"/>
              </a:rPr>
              <a:t>蒙特卡洛得到的</a:t>
            </a:r>
            <a:r>
              <a:rPr kumimoji="1" lang="zh-CN" altLang="en-US" b="1" dirty="0">
                <a:solidFill>
                  <a:srgbClr val="000000"/>
                </a:solidFill>
                <a:ea typeface="Microsoft YaHei" panose="020B0503020204020204" pitchFamily="34" charset="-122"/>
              </a:rPr>
              <a:t>误差估计：</a:t>
            </a:r>
          </a:p>
        </p:txBody>
      </p:sp>
      <mc:AlternateContent xmlns:mc="http://schemas.openxmlformats.org/markup-compatibility/2006" xmlns:a14="http://schemas.microsoft.com/office/drawing/2010/main">
        <mc:Choice Requires="a14">
          <p:sp>
            <p:nvSpPr>
              <p:cNvPr id="18" name="椭圆形标注 17">
                <a:extLst>
                  <a:ext uri="{FF2B5EF4-FFF2-40B4-BE49-F238E27FC236}">
                    <a16:creationId xmlns:a16="http://schemas.microsoft.com/office/drawing/2014/main" id="{C26DB0B7-6352-0B32-58FF-A0B52E28FECD}"/>
                  </a:ext>
                </a:extLst>
              </p:cNvPr>
              <p:cNvSpPr/>
              <p:nvPr/>
            </p:nvSpPr>
            <p:spPr>
              <a:xfrm>
                <a:off x="8440615" y="4022979"/>
                <a:ext cx="3751386" cy="1302769"/>
              </a:xfrm>
              <a:prstGeom prst="wedgeEllipseCallout">
                <a:avLst>
                  <a:gd name="adj1" fmla="val -94793"/>
                  <a:gd name="adj2" fmla="val 12506"/>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C00000"/>
                    </a:solidFill>
                    <a:effectLst/>
                    <a:latin typeface="Microsoft YaHei" panose="020B0503020204020204" pitchFamily="34" charset="-122"/>
                    <a:ea typeface="Microsoft YaHei" panose="020B0503020204020204" pitchFamily="34" charset="-122"/>
                  </a:rPr>
                  <a:t>不管问题的维数有多高，蒙特卡洛方法都</a:t>
                </a:r>
                <a:r>
                  <a:rPr lang="zh-CN" altLang="en-US" b="1" dirty="0">
                    <a:solidFill>
                      <a:srgbClr val="C00000"/>
                    </a:solidFill>
                    <a:latin typeface="Microsoft YaHei" panose="020B0503020204020204" pitchFamily="34" charset="-122"/>
                    <a:ea typeface="Microsoft YaHei" panose="020B0503020204020204" pitchFamily="34" charset="-122"/>
                  </a:rPr>
                  <a:t>有</a:t>
                </a:r>
                <a:r>
                  <a:rPr lang="zh-CN" altLang="en-US" sz="1800" b="1" dirty="0">
                    <a:solidFill>
                      <a:srgbClr val="C00000"/>
                    </a:solidFill>
                    <a:effectLst/>
                    <a:latin typeface="Microsoft YaHei" panose="020B0503020204020204" pitchFamily="34" charset="-122"/>
                    <a:ea typeface="Microsoft YaHei" panose="020B0503020204020204" pitchFamily="34" charset="-122"/>
                  </a:rPr>
                  <a:t> </a:t>
                </a:r>
                <a14:m>
                  <m:oMath xmlns:m="http://schemas.openxmlformats.org/officeDocument/2006/math">
                    <m:r>
                      <a:rPr lang="en" altLang="zh-CN" sz="1800" b="1" i="1" dirty="0" smtClean="0">
                        <a:solidFill>
                          <a:srgbClr val="C00000"/>
                        </a:solidFill>
                        <a:effectLst/>
                        <a:latin typeface="Cambria Math" panose="02040503050406030204" pitchFamily="18" charset="0"/>
                        <a:ea typeface="Microsoft YaHei" panose="020B0503020204020204" pitchFamily="34" charset="-122"/>
                      </a:rPr>
                      <m:t>𝑶</m:t>
                    </m:r>
                    <m:r>
                      <a:rPr lang="en" altLang="zh-CN" sz="1800" b="1" i="1" dirty="0" smtClean="0">
                        <a:solidFill>
                          <a:srgbClr val="C00000"/>
                        </a:solidFill>
                        <a:effectLst/>
                        <a:latin typeface="Cambria Math" panose="02040503050406030204" pitchFamily="18" charset="0"/>
                        <a:ea typeface="Microsoft YaHei" panose="020B0503020204020204" pitchFamily="34" charset="-122"/>
                      </a:rPr>
                      <m:t>(</m:t>
                    </m:r>
                    <m:sSup>
                      <m:sSupPr>
                        <m:ctrlPr>
                          <a:rPr lang="en-US" altLang="zh-CN" sz="1800" b="1" i="1" dirty="0" smtClean="0">
                            <a:solidFill>
                              <a:srgbClr val="C00000"/>
                            </a:solidFill>
                            <a:effectLst/>
                            <a:latin typeface="Cambria Math" panose="02040503050406030204" pitchFamily="18" charset="0"/>
                            <a:ea typeface="Microsoft YaHei" panose="020B0503020204020204" pitchFamily="34" charset="-122"/>
                          </a:rPr>
                        </m:ctrlPr>
                      </m:sSupPr>
                      <m:e>
                        <m:r>
                          <a:rPr lang="en-US" altLang="zh-CN" sz="1800" b="1" i="1" dirty="0" smtClean="0">
                            <a:solidFill>
                              <a:srgbClr val="C00000"/>
                            </a:solidFill>
                            <a:effectLst/>
                            <a:latin typeface="Cambria Math" panose="02040503050406030204" pitchFamily="18" charset="0"/>
                            <a:ea typeface="Microsoft YaHei" panose="020B0503020204020204" pitchFamily="34" charset="-122"/>
                          </a:rPr>
                          <m:t>𝒏</m:t>
                        </m:r>
                      </m:e>
                      <m:sup>
                        <m:r>
                          <a:rPr lang="en-US" altLang="zh-CN" sz="1800" b="1" i="1" dirty="0" smtClean="0">
                            <a:solidFill>
                              <a:srgbClr val="C00000"/>
                            </a:solidFill>
                            <a:effectLst/>
                            <a:latin typeface="Cambria Math" panose="02040503050406030204" pitchFamily="18" charset="0"/>
                            <a:ea typeface="Microsoft YaHei" panose="020B0503020204020204" pitchFamily="34" charset="-122"/>
                          </a:rPr>
                          <m:t>−</m:t>
                        </m:r>
                        <m:f>
                          <m:fPr>
                            <m:ctrlPr>
                              <a:rPr lang="en-US" altLang="zh-CN" sz="1800" b="1" i="1" dirty="0" smtClean="0">
                                <a:solidFill>
                                  <a:srgbClr val="C00000"/>
                                </a:solidFill>
                                <a:effectLst/>
                                <a:latin typeface="Cambria Math" panose="02040503050406030204" pitchFamily="18" charset="0"/>
                                <a:ea typeface="Microsoft YaHei" panose="020B0503020204020204" pitchFamily="34" charset="-122"/>
                              </a:rPr>
                            </m:ctrlPr>
                          </m:fPr>
                          <m:num>
                            <m:r>
                              <a:rPr lang="en-US" altLang="zh-CN" sz="1800" b="1" i="1" dirty="0" smtClean="0">
                                <a:solidFill>
                                  <a:srgbClr val="C00000"/>
                                </a:solidFill>
                                <a:effectLst/>
                                <a:latin typeface="Cambria Math" panose="02040503050406030204" pitchFamily="18" charset="0"/>
                                <a:ea typeface="Microsoft YaHei" panose="020B0503020204020204" pitchFamily="34" charset="-122"/>
                              </a:rPr>
                              <m:t>𝟏</m:t>
                            </m:r>
                          </m:num>
                          <m:den>
                            <m:r>
                              <a:rPr lang="en-US" altLang="zh-CN" sz="1800" b="1" i="1" dirty="0" smtClean="0">
                                <a:solidFill>
                                  <a:srgbClr val="C00000"/>
                                </a:solidFill>
                                <a:effectLst/>
                                <a:latin typeface="Cambria Math" panose="02040503050406030204" pitchFamily="18" charset="0"/>
                                <a:ea typeface="Microsoft YaHei" panose="020B0503020204020204" pitchFamily="34" charset="-122"/>
                              </a:rPr>
                              <m:t>𝟐</m:t>
                            </m:r>
                          </m:den>
                        </m:f>
                      </m:sup>
                    </m:sSup>
                    <m:r>
                      <a:rPr lang="en" altLang="zh-CN" sz="1800" b="1" i="1" dirty="0" smtClean="0">
                        <a:solidFill>
                          <a:srgbClr val="C00000"/>
                        </a:solidFill>
                        <a:effectLst/>
                        <a:latin typeface="Cambria Math" panose="02040503050406030204" pitchFamily="18" charset="0"/>
                        <a:ea typeface="Microsoft YaHei" panose="020B0503020204020204" pitchFamily="34" charset="-122"/>
                      </a:rPr>
                      <m:t>)</m:t>
                    </m:r>
                  </m:oMath>
                </a14:m>
                <a:r>
                  <a:rPr lang="en" altLang="zh-CN" sz="1800" b="1" dirty="0">
                    <a:solidFill>
                      <a:srgbClr val="C00000"/>
                    </a:solidFill>
                    <a:effectLst/>
                    <a:latin typeface="Microsoft YaHei" panose="020B0503020204020204" pitchFamily="34" charset="-122"/>
                    <a:ea typeface="Microsoft YaHei" panose="020B0503020204020204" pitchFamily="34" charset="-122"/>
                  </a:rPr>
                  <a:t> </a:t>
                </a:r>
                <a:r>
                  <a:rPr lang="zh-CN" altLang="en-US" sz="1800" b="1" dirty="0">
                    <a:solidFill>
                      <a:srgbClr val="C00000"/>
                    </a:solidFill>
                    <a:effectLst/>
                    <a:latin typeface="Microsoft YaHei" panose="020B0503020204020204" pitchFamily="34" charset="-122"/>
                    <a:ea typeface="Microsoft YaHei" panose="020B0503020204020204" pitchFamily="34" charset="-122"/>
                  </a:rPr>
                  <a:t>的收敛速度</a:t>
                </a:r>
                <a:endParaRPr lang="zh-CN" altLang="en-US" b="1" dirty="0">
                  <a:solidFill>
                    <a:srgbClr val="C00000"/>
                  </a:solidFill>
                  <a:effectLst/>
                  <a:latin typeface="Microsoft YaHei" panose="020B0503020204020204" pitchFamily="34" charset="-122"/>
                  <a:ea typeface="Microsoft YaHei" panose="020B0503020204020204" pitchFamily="34" charset="-122"/>
                </a:endParaRPr>
              </a:p>
            </p:txBody>
          </p:sp>
        </mc:Choice>
        <mc:Fallback xmlns="">
          <p:sp>
            <p:nvSpPr>
              <p:cNvPr id="18" name="椭圆形标注 17">
                <a:extLst>
                  <a:ext uri="{FF2B5EF4-FFF2-40B4-BE49-F238E27FC236}">
                    <a16:creationId xmlns:a16="http://schemas.microsoft.com/office/drawing/2014/main" id="{C26DB0B7-6352-0B32-58FF-A0B52E28FECD}"/>
                  </a:ext>
                </a:extLst>
              </p:cNvPr>
              <p:cNvSpPr>
                <a:spLocks noRot="1" noChangeAspect="1" noMove="1" noResize="1" noEditPoints="1" noAdjustHandles="1" noChangeArrowheads="1" noChangeShapeType="1" noTextEdit="1"/>
              </p:cNvSpPr>
              <p:nvPr/>
            </p:nvSpPr>
            <p:spPr>
              <a:xfrm>
                <a:off x="8440615" y="4022979"/>
                <a:ext cx="3751386" cy="1302769"/>
              </a:xfrm>
              <a:prstGeom prst="wedgeEllipseCallout">
                <a:avLst>
                  <a:gd name="adj1" fmla="val -94793"/>
                  <a:gd name="adj2" fmla="val 12506"/>
                </a:avLst>
              </a:prstGeom>
              <a:blipFill>
                <a:blip r:embed="rId9"/>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776873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D7D2A-FB2B-B7BE-12B7-24307DB18D5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5AE1426-0664-8D56-C8C0-05C850FD5831}"/>
              </a:ext>
            </a:extLst>
          </p:cNvPr>
          <p:cNvSpPr>
            <a:spLocks noGrp="1"/>
          </p:cNvSpPr>
          <p:nvPr>
            <p:ph type="title"/>
          </p:nvPr>
        </p:nvSpPr>
        <p:spPr/>
        <p:txBody>
          <a:bodyPr/>
          <a:lstStyle/>
          <a:p>
            <a:r>
              <a:rPr lang="zh-CN" altLang="en-US" dirty="0"/>
              <a:t>克服维数灾难的方法</a:t>
            </a:r>
            <a:r>
              <a:rPr lang="en-US" altLang="zh-CN" dirty="0"/>
              <a:t>—</a:t>
            </a:r>
            <a:r>
              <a:rPr lang="zh-CN" altLang="en-US" dirty="0"/>
              <a:t>神经网络</a:t>
            </a:r>
          </a:p>
        </p:txBody>
      </p:sp>
      <p:sp>
        <p:nvSpPr>
          <p:cNvPr id="6" name="文本框 5">
            <a:extLst>
              <a:ext uri="{FF2B5EF4-FFF2-40B4-BE49-F238E27FC236}">
                <a16:creationId xmlns:a16="http://schemas.microsoft.com/office/drawing/2014/main" id="{B136839E-83C7-B824-163E-F2E8A4E45E94}"/>
              </a:ext>
            </a:extLst>
          </p:cNvPr>
          <p:cNvSpPr txBox="1"/>
          <p:nvPr/>
        </p:nvSpPr>
        <p:spPr>
          <a:xfrm>
            <a:off x="199901" y="950026"/>
            <a:ext cx="11792198" cy="1884555"/>
          </a:xfrm>
          <a:prstGeom prst="rect">
            <a:avLst/>
          </a:prstGeom>
          <a:noFill/>
        </p:spPr>
        <p:txBody>
          <a:bodyPr wrap="square" rtlCol="0">
            <a:spAutoFit/>
          </a:bodyPr>
          <a:lstStyle/>
          <a:p>
            <a:pPr marL="342900" indent="-342900">
              <a:lnSpc>
                <a:spcPct val="150000"/>
              </a:lnSpc>
              <a:buFont typeface="Wingdings" pitchFamily="2" charset="2"/>
              <a:buChar char="p"/>
            </a:pPr>
            <a:r>
              <a:rPr lang="zh-CN" altLang="en-US" sz="2000" dirty="0">
                <a:solidFill>
                  <a:srgbClr val="000000"/>
                </a:solidFill>
                <a:effectLst/>
                <a:latin typeface="Microsoft YaHei" panose="020B0503020204020204" pitchFamily="34" charset="-122"/>
                <a:ea typeface="Microsoft YaHei" panose="020B0503020204020204" pitchFamily="34" charset="-122"/>
              </a:rPr>
              <a:t>近年来，深度学习因其卓越的表示能力和灵活的结构，为克服维数灾难带来了新希望</a:t>
            </a:r>
            <a:endParaRPr lang="en-US" altLang="zh-CN" sz="2000" dirty="0">
              <a:solidFill>
                <a:srgbClr val="000000"/>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p"/>
            </a:pPr>
            <a:r>
              <a:rPr lang="zh-CN" altLang="en-US" sz="2000" dirty="0">
                <a:solidFill>
                  <a:srgbClr val="000000"/>
                </a:solidFill>
                <a:effectLst/>
                <a:latin typeface="Microsoft YaHei" panose="020B0503020204020204" pitchFamily="34" charset="-122"/>
                <a:ea typeface="Microsoft YaHei" panose="020B0503020204020204" pitchFamily="34" charset="-122"/>
              </a:rPr>
              <a:t>实验结果显示，深度神经网络在处理</a:t>
            </a:r>
            <a:r>
              <a:rPr lang="zh-CN" altLang="en-US" sz="2000" b="1" dirty="0">
                <a:solidFill>
                  <a:srgbClr val="C00000"/>
                </a:solidFill>
                <a:effectLst/>
                <a:latin typeface="Microsoft YaHei" panose="020B0503020204020204" pitchFamily="34" charset="-122"/>
                <a:ea typeface="Microsoft YaHei" panose="020B0503020204020204" pitchFamily="34" charset="-122"/>
              </a:rPr>
              <a:t>高维数据（如自然图像、自然语言、围棋等）</a:t>
            </a:r>
            <a:r>
              <a:rPr lang="zh-CN" altLang="en-US" sz="2000" dirty="0">
                <a:solidFill>
                  <a:srgbClr val="000000"/>
                </a:solidFill>
                <a:effectLst/>
                <a:latin typeface="Microsoft YaHei" panose="020B0503020204020204" pitchFamily="34" charset="-122"/>
                <a:ea typeface="Microsoft YaHei" panose="020B0503020204020204" pitchFamily="34" charset="-122"/>
              </a:rPr>
              <a:t>方面远超过传统方法，成功解决了多个具有挑战性的高维问题</a:t>
            </a:r>
            <a:endParaRPr lang="en-US" altLang="zh-CN" sz="2000" dirty="0">
              <a:solidFill>
                <a:srgbClr val="000000"/>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p"/>
            </a:pPr>
            <a:r>
              <a:rPr lang="zh-CN" altLang="en-US" sz="2000" dirty="0">
                <a:solidFill>
                  <a:srgbClr val="000000"/>
                </a:solidFill>
                <a:effectLst/>
                <a:latin typeface="Microsoft YaHei" panose="020B0503020204020204" pitchFamily="34" charset="-122"/>
                <a:ea typeface="Microsoft YaHei" panose="020B0503020204020204" pitchFamily="34" charset="-122"/>
              </a:rPr>
              <a:t>但深度学习到底是如何胜任这些任务的呢？</a:t>
            </a:r>
            <a:r>
              <a:rPr lang="zh-CN" altLang="en-US" sz="2000" b="1" dirty="0">
                <a:solidFill>
                  <a:srgbClr val="B61516"/>
                </a:solidFill>
                <a:effectLst/>
                <a:latin typeface="Microsoft YaHei" panose="020B0503020204020204" pitchFamily="34" charset="-122"/>
                <a:ea typeface="Microsoft YaHei" panose="020B0503020204020204" pitchFamily="34" charset="-122"/>
              </a:rPr>
              <a:t>在何种意义下它能克服维数灾难？</a:t>
            </a:r>
          </a:p>
        </p:txBody>
      </p:sp>
      <p:pic>
        <p:nvPicPr>
          <p:cNvPr id="9" name="图片 8">
            <a:extLst>
              <a:ext uri="{FF2B5EF4-FFF2-40B4-BE49-F238E27FC236}">
                <a16:creationId xmlns:a16="http://schemas.microsoft.com/office/drawing/2014/main" id="{2308A026-B8CF-C804-1315-5EBA4A12012D}"/>
              </a:ext>
            </a:extLst>
          </p:cNvPr>
          <p:cNvPicPr>
            <a:picLocks noChangeAspect="1"/>
          </p:cNvPicPr>
          <p:nvPr/>
        </p:nvPicPr>
        <p:blipFill>
          <a:blip r:embed="rId2"/>
          <a:stretch>
            <a:fillRect/>
          </a:stretch>
        </p:blipFill>
        <p:spPr>
          <a:xfrm>
            <a:off x="8211872" y="3551347"/>
            <a:ext cx="3980128" cy="1035765"/>
          </a:xfrm>
          <a:prstGeom prst="rect">
            <a:avLst/>
          </a:prstGeom>
        </p:spPr>
      </p:pic>
      <p:sp>
        <p:nvSpPr>
          <p:cNvPr id="10" name="矩形 9">
            <a:extLst>
              <a:ext uri="{FF2B5EF4-FFF2-40B4-BE49-F238E27FC236}">
                <a16:creationId xmlns:a16="http://schemas.microsoft.com/office/drawing/2014/main" id="{29D83099-F28C-9094-9832-ECFBEF83D2F3}"/>
              </a:ext>
            </a:extLst>
          </p:cNvPr>
          <p:cNvSpPr/>
          <p:nvPr/>
        </p:nvSpPr>
        <p:spPr>
          <a:xfrm>
            <a:off x="8885501" y="4688354"/>
            <a:ext cx="2769030" cy="591625"/>
          </a:xfrm>
          <a:prstGeom prst="rect">
            <a:avLst/>
          </a:prstGeom>
          <a:solidFill>
            <a:srgbClr val="B61516"/>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两层神经网络数学表达式</a:t>
            </a:r>
          </a:p>
        </p:txBody>
      </p:sp>
      <p:sp>
        <p:nvSpPr>
          <p:cNvPr id="2" name="文本框 1">
            <a:extLst>
              <a:ext uri="{FF2B5EF4-FFF2-40B4-BE49-F238E27FC236}">
                <a16:creationId xmlns:a16="http://schemas.microsoft.com/office/drawing/2014/main" id="{5BF1C8D2-C9BF-E902-B734-44BEAA30BD41}"/>
              </a:ext>
            </a:extLst>
          </p:cNvPr>
          <p:cNvSpPr txBox="1"/>
          <p:nvPr/>
        </p:nvSpPr>
        <p:spPr>
          <a:xfrm>
            <a:off x="199901" y="6422461"/>
            <a:ext cx="5662127" cy="276999"/>
          </a:xfrm>
          <a:prstGeom prst="rect">
            <a:avLst/>
          </a:prstGeom>
          <a:noFill/>
        </p:spPr>
        <p:txBody>
          <a:bodyPr wrap="none" rtlCol="0">
            <a:spAutoFit/>
          </a:bodyPr>
          <a:lstStyle/>
          <a:p>
            <a:r>
              <a:rPr lang="zh-CN" altLang="en" sz="1200" i="0" dirty="0">
                <a:solidFill>
                  <a:srgbClr val="FFFFFF"/>
                </a:solidFill>
                <a:effectLst/>
                <a:latin typeface="Times New Roman" panose="02020603050405020304" pitchFamily="18" charset="0"/>
                <a:cs typeface="Times New Roman" panose="02020603050405020304" pitchFamily="18" charset="0"/>
              </a:rPr>
              <a:t>图片</a:t>
            </a:r>
            <a:r>
              <a:rPr lang="zh-CN" altLang="en-US" sz="1200" i="0" dirty="0">
                <a:solidFill>
                  <a:srgbClr val="FFFFFF"/>
                </a:solidFill>
                <a:effectLst/>
                <a:latin typeface="Times New Roman" panose="02020603050405020304" pitchFamily="18" charset="0"/>
                <a:cs typeface="Times New Roman" panose="02020603050405020304" pitchFamily="18" charset="0"/>
              </a:rPr>
              <a:t>来源：</a:t>
            </a:r>
            <a:r>
              <a:rPr lang="en" altLang="zh-CN" sz="1200" i="0" dirty="0">
                <a:solidFill>
                  <a:srgbClr val="FFFFFF"/>
                </a:solidFill>
                <a:effectLst/>
                <a:latin typeface="Times New Roman" panose="02020603050405020304" pitchFamily="18" charset="0"/>
                <a:cs typeface="Times New Roman" panose="02020603050405020304" pitchFamily="18" charset="0"/>
              </a:rPr>
              <a:t>https://</a:t>
            </a:r>
            <a:r>
              <a:rPr lang="en" altLang="zh-CN" sz="1200" i="0" dirty="0" err="1">
                <a:solidFill>
                  <a:srgbClr val="FFFFFF"/>
                </a:solidFill>
                <a:effectLst/>
                <a:latin typeface="Times New Roman" panose="02020603050405020304" pitchFamily="18" charset="0"/>
                <a:cs typeface="Times New Roman" panose="02020603050405020304" pitchFamily="18" charset="0"/>
              </a:rPr>
              <a:t>blogs.novita.ai</a:t>
            </a:r>
            <a:r>
              <a:rPr lang="en" altLang="zh-CN" sz="1200" i="0" dirty="0">
                <a:solidFill>
                  <a:srgbClr val="FFFFFF"/>
                </a:solidFill>
                <a:effectLst/>
                <a:latin typeface="Times New Roman" panose="02020603050405020304" pitchFamily="18" charset="0"/>
                <a:cs typeface="Times New Roman" panose="02020603050405020304" pitchFamily="18" charset="0"/>
              </a:rPr>
              <a:t>/a-comprehensive-understanding-what-is-an-ai-model/</a:t>
            </a:r>
          </a:p>
        </p:txBody>
      </p:sp>
      <p:pic>
        <p:nvPicPr>
          <p:cNvPr id="4" name="图片 3">
            <a:extLst>
              <a:ext uri="{FF2B5EF4-FFF2-40B4-BE49-F238E27FC236}">
                <a16:creationId xmlns:a16="http://schemas.microsoft.com/office/drawing/2014/main" id="{53D7DEE0-7050-3FB8-3142-79A429CDE242}"/>
              </a:ext>
            </a:extLst>
          </p:cNvPr>
          <p:cNvPicPr>
            <a:picLocks noChangeAspect="1"/>
          </p:cNvPicPr>
          <p:nvPr/>
        </p:nvPicPr>
        <p:blipFill>
          <a:blip r:embed="rId3"/>
          <a:stretch>
            <a:fillRect/>
          </a:stretch>
        </p:blipFill>
        <p:spPr>
          <a:xfrm>
            <a:off x="268765" y="3362588"/>
            <a:ext cx="2437806" cy="1811426"/>
          </a:xfrm>
          <a:prstGeom prst="rect">
            <a:avLst/>
          </a:prstGeom>
          <a:noFill/>
          <a:ln w="25400">
            <a:solidFill>
              <a:srgbClr val="000000"/>
            </a:solidFill>
            <a:miter lim="800000"/>
            <a:headEnd/>
            <a:tailEnd/>
          </a:ln>
        </p:spPr>
      </p:pic>
      <p:sp>
        <p:nvSpPr>
          <p:cNvPr id="5" name="文本框 4">
            <a:extLst>
              <a:ext uri="{FF2B5EF4-FFF2-40B4-BE49-F238E27FC236}">
                <a16:creationId xmlns:a16="http://schemas.microsoft.com/office/drawing/2014/main" id="{64023F94-6588-605C-AC9E-697BD3947DAB}"/>
              </a:ext>
            </a:extLst>
          </p:cNvPr>
          <p:cNvSpPr txBox="1"/>
          <p:nvPr/>
        </p:nvSpPr>
        <p:spPr>
          <a:xfrm>
            <a:off x="577156" y="5259736"/>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图像识别</a:t>
            </a:r>
            <a:endParaRPr lang="zh-CN" altLang="en-US" sz="2400"/>
          </a:p>
        </p:txBody>
      </p:sp>
      <p:pic>
        <p:nvPicPr>
          <p:cNvPr id="7" name="Picture 2" descr="alpha goçåçæå°çµæ">
            <a:extLst>
              <a:ext uri="{FF2B5EF4-FFF2-40B4-BE49-F238E27FC236}">
                <a16:creationId xmlns:a16="http://schemas.microsoft.com/office/drawing/2014/main" id="{7231A208-8F2D-B38C-49EB-DB8AFBAB5B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08" t="1389" r="471" b="271"/>
          <a:stretch>
            <a:fillRect/>
          </a:stretch>
        </p:blipFill>
        <p:spPr bwMode="auto">
          <a:xfrm>
            <a:off x="6582539" y="3193246"/>
            <a:ext cx="1624314" cy="20155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C8BC8C3-ED96-888F-3151-0493F151B173}"/>
              </a:ext>
            </a:extLst>
          </p:cNvPr>
          <p:cNvSpPr txBox="1"/>
          <p:nvPr/>
        </p:nvSpPr>
        <p:spPr>
          <a:xfrm>
            <a:off x="6413560" y="5279979"/>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下围棋</a:t>
            </a:r>
            <a:endParaRPr lang="zh-CN" altLang="en-US" sz="2400"/>
          </a:p>
        </p:txBody>
      </p:sp>
      <p:pic>
        <p:nvPicPr>
          <p:cNvPr id="11" name="Picture 2" descr="What are large language models?. In the rapidly evolving landscape of… | by  RandomResearchAI | Medium">
            <a:extLst>
              <a:ext uri="{FF2B5EF4-FFF2-40B4-BE49-F238E27FC236}">
                <a16:creationId xmlns:a16="http://schemas.microsoft.com/office/drawing/2014/main" id="{3ADF7BE4-1DAB-886F-7F0E-6E62A5F7CE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0106" y="3364011"/>
            <a:ext cx="3039919" cy="182457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67B3AB9F-FB07-1AED-978D-34E572A0A782}"/>
              </a:ext>
            </a:extLst>
          </p:cNvPr>
          <p:cNvSpPr txBox="1"/>
          <p:nvPr/>
        </p:nvSpPr>
        <p:spPr>
          <a:xfrm>
            <a:off x="3578929" y="5267900"/>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大语言模型</a:t>
            </a:r>
            <a:endParaRPr lang="zh-CN" altLang="en-US" sz="2400"/>
          </a:p>
        </p:txBody>
      </p:sp>
    </p:spTree>
    <p:extLst>
      <p:ext uri="{BB962C8B-B14F-4D97-AF65-F5344CB8AC3E}">
        <p14:creationId xmlns:p14="http://schemas.microsoft.com/office/powerpoint/2010/main" val="3606884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DEE15-F58C-CBAB-F783-234EBCC2A07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72EABA7-40CF-9E12-2649-2188C7432872}"/>
              </a:ext>
            </a:extLst>
          </p:cNvPr>
          <p:cNvSpPr>
            <a:spLocks noGrp="1"/>
          </p:cNvSpPr>
          <p:nvPr>
            <p:ph type="title"/>
          </p:nvPr>
        </p:nvSpPr>
        <p:spPr/>
        <p:txBody>
          <a:bodyPr/>
          <a:lstStyle/>
          <a:p>
            <a:r>
              <a:rPr lang="zh-CN" altLang="en-US" dirty="0"/>
              <a:t>神经网络克服维数灾难的理解</a:t>
            </a:r>
          </a:p>
        </p:txBody>
      </p:sp>
      <p:pic>
        <p:nvPicPr>
          <p:cNvPr id="4" name="图片 3">
            <a:extLst>
              <a:ext uri="{FF2B5EF4-FFF2-40B4-BE49-F238E27FC236}">
                <a16:creationId xmlns:a16="http://schemas.microsoft.com/office/drawing/2014/main" id="{DCE82B5E-A04E-0716-AB2B-E0699D1E95EB}"/>
              </a:ext>
            </a:extLst>
          </p:cNvPr>
          <p:cNvPicPr>
            <a:picLocks noChangeAspect="1"/>
          </p:cNvPicPr>
          <p:nvPr/>
        </p:nvPicPr>
        <p:blipFill>
          <a:blip r:embed="rId2"/>
          <a:stretch>
            <a:fillRect/>
          </a:stretch>
        </p:blipFill>
        <p:spPr>
          <a:xfrm>
            <a:off x="381242" y="2233802"/>
            <a:ext cx="9883337" cy="239126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6F13B51-6A48-4C6A-7AE9-DAD457C27FA7}"/>
                  </a:ext>
                </a:extLst>
              </p:cNvPr>
              <p:cNvSpPr txBox="1"/>
              <p:nvPr/>
            </p:nvSpPr>
            <p:spPr>
              <a:xfrm>
                <a:off x="590699" y="4564943"/>
                <a:ext cx="11220059" cy="145700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宽度为 </a:t>
                </a:r>
                <a:r>
                  <a:rPr lang="en" altLang="zh-CN" sz="1800" dirty="0">
                    <a:solidFill>
                      <a:srgbClr val="000000"/>
                    </a:solidFill>
                    <a:effectLst/>
                    <a:latin typeface="Microsoft YaHei" panose="020B0503020204020204" pitchFamily="34" charset="-122"/>
                    <a:ea typeface="Microsoft YaHei" panose="020B0503020204020204" pitchFamily="34" charset="-122"/>
                  </a:rPr>
                  <a:t>m </a:t>
                </a:r>
                <a:r>
                  <a:rPr lang="zh-CN" altLang="en-US" sz="1800" dirty="0">
                    <a:solidFill>
                      <a:srgbClr val="000000"/>
                    </a:solidFill>
                    <a:effectLst/>
                    <a:latin typeface="Microsoft YaHei" panose="020B0503020204020204" pitchFamily="34" charset="-122"/>
                    <a:ea typeface="Microsoft YaHei" panose="020B0503020204020204" pitchFamily="34" charset="-122"/>
                  </a:rPr>
                  <a:t>的两层神经网络能以 </a:t>
                </a:r>
                <a14:m>
                  <m:oMath xmlns:m="http://schemas.openxmlformats.org/officeDocument/2006/math">
                    <m:r>
                      <a:rPr lang="en-US" altLang="zh-CN" sz="1800" b="1" i="1" smtClean="0">
                        <a:solidFill>
                          <a:srgbClr val="000000"/>
                        </a:solidFill>
                        <a:effectLst/>
                        <a:latin typeface="Cambria Math" panose="02040503050406030204" pitchFamily="18" charset="0"/>
                        <a:ea typeface="Microsoft YaHei" panose="020B0503020204020204" pitchFamily="34" charset="-122"/>
                      </a:rPr>
                      <m:t>𝑶</m:t>
                    </m:r>
                    <m:r>
                      <a:rPr lang="en-US" altLang="zh-CN" sz="1800" b="1" i="1" smtClean="0">
                        <a:solidFill>
                          <a:srgbClr val="000000"/>
                        </a:solidFill>
                        <a:effectLst/>
                        <a:latin typeface="Cambria Math" panose="02040503050406030204" pitchFamily="18" charset="0"/>
                        <a:ea typeface="Microsoft YaHei" panose="020B0503020204020204" pitchFamily="34" charset="-122"/>
                      </a:rPr>
                      <m:t>(</m:t>
                    </m:r>
                    <m:sSup>
                      <m:sSupPr>
                        <m:ctrlPr>
                          <a:rPr lang="en-US" altLang="zh-CN" sz="1800" b="1" i="1" smtClean="0">
                            <a:solidFill>
                              <a:srgbClr val="000000"/>
                            </a:solidFill>
                            <a:effectLst/>
                            <a:latin typeface="Cambria Math" panose="02040503050406030204" pitchFamily="18" charset="0"/>
                            <a:ea typeface="Microsoft YaHei" panose="020B0503020204020204" pitchFamily="34" charset="-122"/>
                          </a:rPr>
                        </m:ctrlPr>
                      </m:sSupPr>
                      <m:e>
                        <m:r>
                          <a:rPr lang="en-US" altLang="zh-CN" sz="1800" b="1" i="1" smtClean="0">
                            <a:solidFill>
                              <a:srgbClr val="000000"/>
                            </a:solidFill>
                            <a:effectLst/>
                            <a:latin typeface="Cambria Math" panose="02040503050406030204" pitchFamily="18" charset="0"/>
                            <a:ea typeface="Microsoft YaHei" panose="020B0503020204020204" pitchFamily="34" charset="-122"/>
                          </a:rPr>
                          <m:t>𝒎</m:t>
                        </m:r>
                      </m:e>
                      <m:sup>
                        <m:r>
                          <a:rPr lang="en-US" altLang="zh-CN" sz="1800" b="1" i="1" smtClean="0">
                            <a:solidFill>
                              <a:srgbClr val="000000"/>
                            </a:solidFill>
                            <a:effectLst/>
                            <a:latin typeface="Cambria Math" panose="02040503050406030204" pitchFamily="18" charset="0"/>
                            <a:ea typeface="Microsoft YaHei" panose="020B0503020204020204" pitchFamily="34" charset="-122"/>
                          </a:rPr>
                          <m:t>−</m:t>
                        </m:r>
                        <m:f>
                          <m:fPr>
                            <m:ctrlPr>
                              <a:rPr lang="en-US" altLang="zh-CN" sz="1800" b="1" i="1" smtClean="0">
                                <a:solidFill>
                                  <a:srgbClr val="000000"/>
                                </a:solidFill>
                                <a:effectLst/>
                                <a:latin typeface="Cambria Math" panose="02040503050406030204" pitchFamily="18" charset="0"/>
                                <a:ea typeface="Microsoft YaHei" panose="020B0503020204020204" pitchFamily="34" charset="-122"/>
                              </a:rPr>
                            </m:ctrlPr>
                          </m:fPr>
                          <m:num>
                            <m:r>
                              <a:rPr lang="en-US" altLang="zh-CN" sz="1800" b="1" i="1" smtClean="0">
                                <a:solidFill>
                                  <a:srgbClr val="000000"/>
                                </a:solidFill>
                                <a:effectLst/>
                                <a:latin typeface="Cambria Math" panose="02040503050406030204" pitchFamily="18" charset="0"/>
                                <a:ea typeface="Microsoft YaHei" panose="020B0503020204020204" pitchFamily="34" charset="-122"/>
                              </a:rPr>
                              <m:t>𝟏</m:t>
                            </m:r>
                          </m:num>
                          <m:den>
                            <m:r>
                              <a:rPr lang="en-US" altLang="zh-CN" sz="1800" b="1" i="1" smtClean="0">
                                <a:solidFill>
                                  <a:srgbClr val="000000"/>
                                </a:solidFill>
                                <a:effectLst/>
                                <a:latin typeface="Cambria Math" panose="02040503050406030204" pitchFamily="18" charset="0"/>
                                <a:ea typeface="Microsoft YaHei" panose="020B0503020204020204" pitchFamily="34" charset="-122"/>
                              </a:rPr>
                              <m:t>𝟐</m:t>
                            </m:r>
                          </m:den>
                        </m:f>
                      </m:sup>
                    </m:sSup>
                    <m:r>
                      <a:rPr lang="en-US" altLang="zh-CN" sz="1800" b="1" i="1" smtClean="0">
                        <a:solidFill>
                          <a:srgbClr val="000000"/>
                        </a:solidFill>
                        <a:effectLst/>
                        <a:latin typeface="Cambria Math" panose="02040503050406030204" pitchFamily="18" charset="0"/>
                        <a:ea typeface="Microsoft YaHei" panose="020B0503020204020204" pitchFamily="34" charset="-122"/>
                      </a:rPr>
                      <m:t>)</m:t>
                    </m:r>
                  </m:oMath>
                </a14:m>
                <a:r>
                  <a:rPr lang="en" altLang="zh-CN" sz="1800" b="1" dirty="0">
                    <a:solidFill>
                      <a:srgbClr val="000000"/>
                    </a:solidFill>
                    <a:effectLst/>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的收敛速度逼近任意 </a:t>
                </a:r>
                <a:r>
                  <a:rPr lang="en-US" altLang="zh-CN" sz="1800" dirty="0">
                    <a:solidFill>
                      <a:srgbClr val="000000"/>
                    </a:solidFill>
                    <a:effectLst/>
                    <a:latin typeface="Microsoft YaHei" panose="020B0503020204020204" pitchFamily="34" charset="-122"/>
                    <a:ea typeface="Microsoft YaHei" panose="020B0503020204020204" pitchFamily="34" charset="-122"/>
                  </a:rPr>
                  <a:t>Barron</a:t>
                </a:r>
                <a:r>
                  <a:rPr lang="zh-CN" altLang="en-US" sz="1800" dirty="0">
                    <a:solidFill>
                      <a:srgbClr val="000000"/>
                    </a:solidFill>
                    <a:effectLst/>
                    <a:latin typeface="Microsoft YaHei" panose="020B0503020204020204" pitchFamily="34" charset="-122"/>
                    <a:ea typeface="Microsoft YaHei" panose="020B0503020204020204" pitchFamily="34" charset="-122"/>
                  </a:rPr>
                  <a:t> 空间的函数</a:t>
                </a:r>
                <a:r>
                  <a:rPr lang="en" altLang="zh-CN" sz="1800" dirty="0">
                    <a:solidFill>
                      <a:srgbClr val="000000"/>
                    </a:solidFill>
                    <a:effectLst/>
                    <a:latin typeface="Microsoft YaHei" panose="020B0503020204020204" pitchFamily="34" charset="-122"/>
                    <a:ea typeface="Microsoft YaHei" panose="020B0503020204020204" pitchFamily="34" charset="-122"/>
                  </a:rPr>
                  <a:t> </a:t>
                </a:r>
                <a:endParaRPr lang="en" altLang="zh-CN"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且所构造的网络参数在路径范数意义下是有界的。</a:t>
                </a:r>
                <a:endParaRPr lang="en-US" altLang="zh-CN" sz="1800"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b="1" dirty="0">
                    <a:solidFill>
                      <a:srgbClr val="C00000"/>
                    </a:solidFill>
                    <a:effectLst/>
                    <a:latin typeface="Microsoft YaHei" panose="020B0503020204020204" pitchFamily="34" charset="-122"/>
                    <a:ea typeface="Microsoft YaHei" panose="020B0503020204020204" pitchFamily="34" charset="-122"/>
                  </a:rPr>
                  <a:t>特别地</a:t>
                </a:r>
                <a:r>
                  <a:rPr lang="en-US" altLang="zh-CN" sz="1800" b="1" dirty="0">
                    <a:solidFill>
                      <a:srgbClr val="C00000"/>
                    </a:solidFill>
                    <a:effectLst/>
                    <a:latin typeface="Microsoft YaHei" panose="020B0503020204020204" pitchFamily="34" charset="-122"/>
                    <a:ea typeface="Microsoft YaHei" panose="020B0503020204020204" pitchFamily="34" charset="-122"/>
                  </a:rPr>
                  <a:t>, </a:t>
                </a:r>
                <a:r>
                  <a:rPr lang="zh-CN" altLang="en-US" sz="1800" b="1" dirty="0">
                    <a:solidFill>
                      <a:srgbClr val="C00000"/>
                    </a:solidFill>
                    <a:effectLst/>
                    <a:latin typeface="Microsoft YaHei" panose="020B0503020204020204" pitchFamily="34" charset="-122"/>
                    <a:ea typeface="Microsoft YaHei" panose="020B0503020204020204" pitchFamily="34" charset="-122"/>
                  </a:rPr>
                  <a:t>这里的逼近阶与输入维数 </a:t>
                </a:r>
                <a:r>
                  <a:rPr lang="en" altLang="zh-CN" sz="1800" b="1" dirty="0">
                    <a:solidFill>
                      <a:srgbClr val="C00000"/>
                    </a:solidFill>
                    <a:effectLst/>
                    <a:latin typeface="Microsoft YaHei" panose="020B0503020204020204" pitchFamily="34" charset="-122"/>
                    <a:ea typeface="Microsoft YaHei" panose="020B0503020204020204" pitchFamily="34" charset="-122"/>
                  </a:rPr>
                  <a:t>d </a:t>
                </a:r>
                <a:r>
                  <a:rPr lang="zh-CN" altLang="en-US" sz="1800" b="1" dirty="0">
                    <a:solidFill>
                      <a:srgbClr val="C00000"/>
                    </a:solidFill>
                    <a:effectLst/>
                    <a:latin typeface="Microsoft YaHei" panose="020B0503020204020204" pitchFamily="34" charset="-122"/>
                    <a:ea typeface="Microsoft YaHei" panose="020B0503020204020204" pitchFamily="34" charset="-122"/>
                  </a:rPr>
                  <a:t>无关</a:t>
                </a:r>
                <a:r>
                  <a:rPr lang="en-US" altLang="zh-CN" b="1" dirty="0">
                    <a:solidFill>
                      <a:srgbClr val="C00000"/>
                    </a:solidFill>
                    <a:latin typeface="Microsoft YaHei" panose="020B0503020204020204" pitchFamily="34" charset="-122"/>
                    <a:ea typeface="Microsoft YaHei" panose="020B0503020204020204" pitchFamily="34" charset="-122"/>
                  </a:rPr>
                  <a:t>——</a:t>
                </a:r>
                <a:r>
                  <a:rPr lang="zh-CN" altLang="en-US" sz="1800" b="1" dirty="0">
                    <a:solidFill>
                      <a:srgbClr val="C00000"/>
                    </a:solidFill>
                    <a:effectLst/>
                    <a:latin typeface="Microsoft YaHei" panose="020B0503020204020204" pitchFamily="34" charset="-122"/>
                    <a:ea typeface="Microsoft YaHei" panose="020B0503020204020204" pitchFamily="34" charset="-122"/>
                  </a:rPr>
                  <a:t>克服维数灾难</a:t>
                </a:r>
                <a:r>
                  <a:rPr lang="zh-CN" altLang="en-US" b="1" dirty="0">
                    <a:solidFill>
                      <a:srgbClr val="C00000"/>
                    </a:solidFill>
                    <a:latin typeface="Microsoft YaHei" panose="020B0503020204020204" pitchFamily="34" charset="-122"/>
                    <a:ea typeface="Microsoft YaHei" panose="020B0503020204020204" pitchFamily="34" charset="-122"/>
                  </a:rPr>
                  <a:t>！</a:t>
                </a:r>
                <a:r>
                  <a:rPr lang="zh-CN" altLang="en-US" sz="1800" b="1" dirty="0">
                    <a:solidFill>
                      <a:srgbClr val="C00000"/>
                    </a:solidFill>
                    <a:effectLst/>
                    <a:latin typeface="Microsoft YaHei" panose="020B0503020204020204" pitchFamily="34" charset="-122"/>
                    <a:ea typeface="Microsoft YaHei" panose="020B0503020204020204" pitchFamily="34" charset="-122"/>
                  </a:rPr>
                  <a:t> </a:t>
                </a:r>
                <a:endParaRPr lang="zh-CN" altLang="en-US" b="1" dirty="0">
                  <a:solidFill>
                    <a:srgbClr val="C00000"/>
                  </a:solidFill>
                  <a:effectLst/>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76F13B51-6A48-4C6A-7AE9-DAD457C27FA7}"/>
                  </a:ext>
                </a:extLst>
              </p:cNvPr>
              <p:cNvSpPr txBox="1">
                <a:spLocks noRot="1" noChangeAspect="1" noMove="1" noResize="1" noEditPoints="1" noAdjustHandles="1" noChangeArrowheads="1" noChangeShapeType="1" noTextEdit="1"/>
              </p:cNvSpPr>
              <p:nvPr/>
            </p:nvSpPr>
            <p:spPr>
              <a:xfrm>
                <a:off x="590699" y="4564943"/>
                <a:ext cx="11220059" cy="1457002"/>
              </a:xfrm>
              <a:prstGeom prst="rect">
                <a:avLst/>
              </a:prstGeom>
              <a:blipFill>
                <a:blip r:embed="rId3"/>
                <a:stretch>
                  <a:fillRect l="-339" b="-5172"/>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0BB3EFA-A20F-F7B5-09BE-55253A3C38CC}"/>
              </a:ext>
            </a:extLst>
          </p:cNvPr>
          <p:cNvSpPr txBox="1"/>
          <p:nvPr/>
        </p:nvSpPr>
        <p:spPr>
          <a:xfrm>
            <a:off x="83127" y="6358530"/>
            <a:ext cx="9666514" cy="523220"/>
          </a:xfrm>
          <a:prstGeom prst="rect">
            <a:avLst/>
          </a:prstGeom>
          <a:noFill/>
        </p:spPr>
        <p:txBody>
          <a:bodyPr wrap="square" rtlCol="0">
            <a:spAutoFit/>
          </a:bodyPr>
          <a:lstStyle/>
          <a:p>
            <a:r>
              <a:rPr lang="en" altLang="zh-CN" sz="1400" dirty="0">
                <a:solidFill>
                  <a:schemeClr val="bg1"/>
                </a:solidFill>
                <a:effectLst/>
                <a:latin typeface="Times New Roman" panose="02020603050405020304" pitchFamily="18" charset="0"/>
                <a:cs typeface="Times New Roman" panose="02020603050405020304" pitchFamily="18" charset="0"/>
              </a:rPr>
              <a:t>E, W., Ma, C. &amp; Wu, L. (2019), ‘Barron spaces and the compositional function spaces for</a:t>
            </a:r>
            <a:r>
              <a:rPr lang="zh-CN" altLang="en-US" sz="1400" dirty="0">
                <a:solidFill>
                  <a:schemeClr val="bg1"/>
                </a:solidFill>
                <a:effectLst/>
                <a:latin typeface="Times New Roman" panose="02020603050405020304" pitchFamily="18" charset="0"/>
                <a:cs typeface="Times New Roman" panose="02020603050405020304" pitchFamily="18" charset="0"/>
              </a:rPr>
              <a:t> </a:t>
            </a:r>
            <a:r>
              <a:rPr lang="en" altLang="zh-CN" sz="1400" dirty="0">
                <a:solidFill>
                  <a:schemeClr val="bg1"/>
                </a:solidFill>
                <a:effectLst/>
                <a:latin typeface="Times New Roman" panose="02020603050405020304" pitchFamily="18" charset="0"/>
                <a:cs typeface="Times New Roman" panose="02020603050405020304" pitchFamily="18" charset="0"/>
              </a:rPr>
              <a:t>neural network models’, arXiv preprint arXiv:1906.08039.</a:t>
            </a:r>
          </a:p>
        </p:txBody>
      </p:sp>
      <p:pic>
        <p:nvPicPr>
          <p:cNvPr id="9" name="图片 8">
            <a:extLst>
              <a:ext uri="{FF2B5EF4-FFF2-40B4-BE49-F238E27FC236}">
                <a16:creationId xmlns:a16="http://schemas.microsoft.com/office/drawing/2014/main" id="{CCC06157-0574-714C-C71C-B023D5212A22}"/>
              </a:ext>
            </a:extLst>
          </p:cNvPr>
          <p:cNvPicPr>
            <a:picLocks noChangeAspect="1"/>
          </p:cNvPicPr>
          <p:nvPr/>
        </p:nvPicPr>
        <p:blipFill>
          <a:blip r:embed="rId4"/>
          <a:stretch>
            <a:fillRect/>
          </a:stretch>
        </p:blipFill>
        <p:spPr>
          <a:xfrm>
            <a:off x="254871" y="862599"/>
            <a:ext cx="7772400" cy="1072350"/>
          </a:xfrm>
          <a:prstGeom prst="rect">
            <a:avLst/>
          </a:prstGeom>
        </p:spPr>
      </p:pic>
      <p:pic>
        <p:nvPicPr>
          <p:cNvPr id="10" name="图片 9">
            <a:extLst>
              <a:ext uri="{FF2B5EF4-FFF2-40B4-BE49-F238E27FC236}">
                <a16:creationId xmlns:a16="http://schemas.microsoft.com/office/drawing/2014/main" id="{82210D9E-BB09-F220-F883-AAB07824DE2F}"/>
              </a:ext>
            </a:extLst>
          </p:cNvPr>
          <p:cNvPicPr>
            <a:picLocks noChangeAspect="1"/>
          </p:cNvPicPr>
          <p:nvPr/>
        </p:nvPicPr>
        <p:blipFill>
          <a:blip r:embed="rId5"/>
          <a:stretch>
            <a:fillRect/>
          </a:stretch>
        </p:blipFill>
        <p:spPr>
          <a:xfrm>
            <a:off x="8371085" y="1033400"/>
            <a:ext cx="3812227" cy="716584"/>
          </a:xfrm>
          <a:prstGeom prst="rect">
            <a:avLst/>
          </a:prstGeom>
        </p:spPr>
      </p:pic>
      <p:pic>
        <p:nvPicPr>
          <p:cNvPr id="2" name="图片 1">
            <a:extLst>
              <a:ext uri="{FF2B5EF4-FFF2-40B4-BE49-F238E27FC236}">
                <a16:creationId xmlns:a16="http://schemas.microsoft.com/office/drawing/2014/main" id="{2166F6E0-5D46-0D38-F6FB-2F2EBC2EBEB7}"/>
              </a:ext>
            </a:extLst>
          </p:cNvPr>
          <p:cNvPicPr>
            <a:picLocks noChangeAspect="1"/>
          </p:cNvPicPr>
          <p:nvPr/>
        </p:nvPicPr>
        <p:blipFill>
          <a:blip r:embed="rId6"/>
          <a:stretch>
            <a:fillRect/>
          </a:stretch>
        </p:blipFill>
        <p:spPr>
          <a:xfrm>
            <a:off x="6578723" y="1391692"/>
            <a:ext cx="1333500" cy="643877"/>
          </a:xfrm>
          <a:prstGeom prst="rect">
            <a:avLst/>
          </a:prstGeom>
        </p:spPr>
      </p:pic>
      <p:sp>
        <p:nvSpPr>
          <p:cNvPr id="6" name="文本框 5">
            <a:extLst>
              <a:ext uri="{FF2B5EF4-FFF2-40B4-BE49-F238E27FC236}">
                <a16:creationId xmlns:a16="http://schemas.microsoft.com/office/drawing/2014/main" id="{38DC0B96-B178-827B-005E-58E04F128843}"/>
              </a:ext>
            </a:extLst>
          </p:cNvPr>
          <p:cNvSpPr txBox="1"/>
          <p:nvPr/>
        </p:nvSpPr>
        <p:spPr>
          <a:xfrm>
            <a:off x="6318736" y="1252117"/>
            <a:ext cx="2134410" cy="338554"/>
          </a:xfrm>
          <a:prstGeom prst="rect">
            <a:avLst/>
          </a:prstGeom>
          <a:noFill/>
        </p:spPr>
        <p:txBody>
          <a:bodyPr wrap="square" rtlCol="0">
            <a:spAutoFit/>
          </a:bodyPr>
          <a:lstStyle/>
          <a:p>
            <a:pPr algn="l"/>
            <a:r>
              <a:rPr kumimoji="1" lang="zh-CN" altLang="en-US" sz="1600" dirty="0">
                <a:latin typeface="SimSun" panose="02010600030101010101" pitchFamily="2" charset="-122"/>
                <a:ea typeface="SimSun" panose="02010600030101010101" pitchFamily="2" charset="-122"/>
              </a:rPr>
              <a:t>并且 </a:t>
            </a:r>
            <a:r>
              <a:rPr kumimoji="1" lang="en-US" altLang="zh-CN" sz="1600" dirty="0">
                <a:latin typeface="SimSun" panose="02010600030101010101" pitchFamily="2" charset="-122"/>
                <a:ea typeface="SimSun" panose="02010600030101010101" pitchFamily="2" charset="-122"/>
              </a:rPr>
              <a:t>Barron</a:t>
            </a:r>
            <a:r>
              <a:rPr kumimoji="1" lang="zh-CN" altLang="en-US" sz="1600" dirty="0">
                <a:latin typeface="SimSun" panose="02010600030101010101" pitchFamily="2" charset="-122"/>
                <a:ea typeface="SimSun" panose="02010600030101010101" pitchFamily="2" charset="-122"/>
              </a:rPr>
              <a:t>范数有限：</a:t>
            </a:r>
          </a:p>
        </p:txBody>
      </p:sp>
      <p:pic>
        <p:nvPicPr>
          <p:cNvPr id="8" name="图片 7">
            <a:extLst>
              <a:ext uri="{FF2B5EF4-FFF2-40B4-BE49-F238E27FC236}">
                <a16:creationId xmlns:a16="http://schemas.microsoft.com/office/drawing/2014/main" id="{3190C5D6-A34D-4FD3-D147-DB779E010DA0}"/>
              </a:ext>
            </a:extLst>
          </p:cNvPr>
          <p:cNvPicPr>
            <a:picLocks noChangeAspect="1"/>
          </p:cNvPicPr>
          <p:nvPr/>
        </p:nvPicPr>
        <p:blipFill>
          <a:blip r:embed="rId7"/>
          <a:stretch>
            <a:fillRect/>
          </a:stretch>
        </p:blipFill>
        <p:spPr>
          <a:xfrm>
            <a:off x="9395946" y="2326673"/>
            <a:ext cx="2694452" cy="701188"/>
          </a:xfrm>
          <a:prstGeom prst="rect">
            <a:avLst/>
          </a:prstGeom>
        </p:spPr>
      </p:pic>
      <p:sp>
        <p:nvSpPr>
          <p:cNvPr id="11" name="椭圆形标注 17">
            <a:extLst>
              <a:ext uri="{FF2B5EF4-FFF2-40B4-BE49-F238E27FC236}">
                <a16:creationId xmlns:a16="http://schemas.microsoft.com/office/drawing/2014/main" id="{09085958-C86D-3A6E-82E8-FE9EF09EA3F3}"/>
              </a:ext>
            </a:extLst>
          </p:cNvPr>
          <p:cNvSpPr/>
          <p:nvPr/>
        </p:nvSpPr>
        <p:spPr>
          <a:xfrm>
            <a:off x="9105970" y="1829227"/>
            <a:ext cx="3077342" cy="510298"/>
          </a:xfrm>
          <a:prstGeom prst="wedgeEllipseCallout">
            <a:avLst>
              <a:gd name="adj1" fmla="val -162222"/>
              <a:gd name="adj2" fmla="val -4522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C00000"/>
                </a:solidFill>
                <a:effectLst/>
                <a:latin typeface="Microsoft YaHei" panose="020B0503020204020204" pitchFamily="34" charset="-122"/>
                <a:ea typeface="Microsoft YaHei" panose="020B0503020204020204" pitchFamily="34" charset="-122"/>
              </a:rPr>
              <a:t>蒙特卡洛离散表示</a:t>
            </a:r>
            <a:endParaRPr lang="zh-CN" altLang="en-US" b="1" dirty="0">
              <a:solidFill>
                <a:srgbClr val="C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094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BBF14-9984-EA33-71C0-F749E5D305A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551818-D57E-0D52-E0E6-3105D17B8232}"/>
              </a:ext>
            </a:extLst>
          </p:cNvPr>
          <p:cNvSpPr>
            <a:spLocks noGrp="1"/>
          </p:cNvSpPr>
          <p:nvPr>
            <p:ph type="title"/>
          </p:nvPr>
        </p:nvSpPr>
        <p:spPr>
          <a:xfrm>
            <a:off x="143935" y="144826"/>
            <a:ext cx="2576687" cy="337358"/>
          </a:xfrm>
        </p:spPr>
        <p:txBody>
          <a:bodyPr/>
          <a:lstStyle/>
          <a:p>
            <a:r>
              <a:rPr lang="zh-CN" altLang="en-US" sz="2800"/>
              <a:t>目录</a:t>
            </a:r>
          </a:p>
        </p:txBody>
      </p:sp>
      <p:sp>
        <p:nvSpPr>
          <p:cNvPr id="3" name="文本框 2">
            <a:extLst>
              <a:ext uri="{FF2B5EF4-FFF2-40B4-BE49-F238E27FC236}">
                <a16:creationId xmlns:a16="http://schemas.microsoft.com/office/drawing/2014/main" id="{A34F6DA2-FA69-249F-ADA6-D4053E279521}"/>
              </a:ext>
            </a:extLst>
          </p:cNvPr>
          <p:cNvSpPr txBox="1"/>
          <p:nvPr/>
        </p:nvSpPr>
        <p:spPr>
          <a:xfrm>
            <a:off x="3855154" y="1399967"/>
            <a:ext cx="3416320"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一、高维空间的特点</a:t>
            </a:r>
          </a:p>
        </p:txBody>
      </p:sp>
      <p:sp>
        <p:nvSpPr>
          <p:cNvPr id="4" name="文本框 3">
            <a:extLst>
              <a:ext uri="{FF2B5EF4-FFF2-40B4-BE49-F238E27FC236}">
                <a16:creationId xmlns:a16="http://schemas.microsoft.com/office/drawing/2014/main" id="{216B68B0-A86F-5A2B-DCE5-0B99A3DFCDA9}"/>
              </a:ext>
            </a:extLst>
          </p:cNvPr>
          <p:cNvSpPr txBox="1"/>
          <p:nvPr/>
        </p:nvSpPr>
        <p:spPr>
          <a:xfrm>
            <a:off x="3855154" y="2362073"/>
            <a:ext cx="3416320"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二、维数灾难的例子</a:t>
            </a:r>
          </a:p>
        </p:txBody>
      </p:sp>
      <p:sp>
        <p:nvSpPr>
          <p:cNvPr id="5" name="文本框 4">
            <a:extLst>
              <a:ext uri="{FF2B5EF4-FFF2-40B4-BE49-F238E27FC236}">
                <a16:creationId xmlns:a16="http://schemas.microsoft.com/office/drawing/2014/main" id="{13769A8F-78A0-74C5-CEDD-DE8E29D6CAB9}"/>
              </a:ext>
            </a:extLst>
          </p:cNvPr>
          <p:cNvSpPr txBox="1"/>
          <p:nvPr/>
        </p:nvSpPr>
        <p:spPr>
          <a:xfrm>
            <a:off x="3855154" y="3324179"/>
            <a:ext cx="4134465"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三、克服维数灾难的方法</a:t>
            </a:r>
          </a:p>
        </p:txBody>
      </p:sp>
      <p:sp>
        <p:nvSpPr>
          <p:cNvPr id="6" name="文本框 5">
            <a:extLst>
              <a:ext uri="{FF2B5EF4-FFF2-40B4-BE49-F238E27FC236}">
                <a16:creationId xmlns:a16="http://schemas.microsoft.com/office/drawing/2014/main" id="{E8125BC9-120D-5BBA-5E7B-8FB810866974}"/>
              </a:ext>
            </a:extLst>
          </p:cNvPr>
          <p:cNvSpPr txBox="1"/>
          <p:nvPr/>
        </p:nvSpPr>
        <p:spPr>
          <a:xfrm>
            <a:off x="3855153" y="4286286"/>
            <a:ext cx="2427268"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四、内容小结</a:t>
            </a:r>
          </a:p>
        </p:txBody>
      </p:sp>
    </p:spTree>
    <p:extLst>
      <p:ext uri="{BB962C8B-B14F-4D97-AF65-F5344CB8AC3E}">
        <p14:creationId xmlns:p14="http://schemas.microsoft.com/office/powerpoint/2010/main" val="748539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40EB3-9528-B3DC-B6C3-EB19B8697EA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D994D5-BC76-30A9-878A-E0426E9879B3}"/>
              </a:ext>
            </a:extLst>
          </p:cNvPr>
          <p:cNvSpPr>
            <a:spLocks noGrp="1"/>
          </p:cNvSpPr>
          <p:nvPr>
            <p:ph type="title"/>
          </p:nvPr>
        </p:nvSpPr>
        <p:spPr>
          <a:xfrm>
            <a:off x="143935" y="144826"/>
            <a:ext cx="2576687" cy="337358"/>
          </a:xfrm>
        </p:spPr>
        <p:txBody>
          <a:bodyPr/>
          <a:lstStyle/>
          <a:p>
            <a:r>
              <a:rPr lang="zh-CN" altLang="en-US" sz="2800"/>
              <a:t>目录</a:t>
            </a:r>
          </a:p>
        </p:txBody>
      </p:sp>
      <p:sp>
        <p:nvSpPr>
          <p:cNvPr id="3" name="文本框 2">
            <a:extLst>
              <a:ext uri="{FF2B5EF4-FFF2-40B4-BE49-F238E27FC236}">
                <a16:creationId xmlns:a16="http://schemas.microsoft.com/office/drawing/2014/main" id="{BA3C043E-7AEB-1289-03F4-431245F6DE9E}"/>
              </a:ext>
            </a:extLst>
          </p:cNvPr>
          <p:cNvSpPr txBox="1"/>
          <p:nvPr/>
        </p:nvSpPr>
        <p:spPr>
          <a:xfrm>
            <a:off x="3855154" y="1399967"/>
            <a:ext cx="3416320"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一、高维空间的特点</a:t>
            </a:r>
          </a:p>
        </p:txBody>
      </p:sp>
      <p:sp>
        <p:nvSpPr>
          <p:cNvPr id="4" name="文本框 3">
            <a:extLst>
              <a:ext uri="{FF2B5EF4-FFF2-40B4-BE49-F238E27FC236}">
                <a16:creationId xmlns:a16="http://schemas.microsoft.com/office/drawing/2014/main" id="{CF97212E-48DF-D761-161D-421FA29697A1}"/>
              </a:ext>
            </a:extLst>
          </p:cNvPr>
          <p:cNvSpPr txBox="1"/>
          <p:nvPr/>
        </p:nvSpPr>
        <p:spPr>
          <a:xfrm>
            <a:off x="3855154" y="2362073"/>
            <a:ext cx="3416320"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二、维数灾难的例子</a:t>
            </a:r>
          </a:p>
        </p:txBody>
      </p:sp>
      <p:sp>
        <p:nvSpPr>
          <p:cNvPr id="5" name="文本框 4">
            <a:extLst>
              <a:ext uri="{FF2B5EF4-FFF2-40B4-BE49-F238E27FC236}">
                <a16:creationId xmlns:a16="http://schemas.microsoft.com/office/drawing/2014/main" id="{B7CD0C2C-4481-C19F-6BEF-465CCCCAEEDD}"/>
              </a:ext>
            </a:extLst>
          </p:cNvPr>
          <p:cNvSpPr txBox="1"/>
          <p:nvPr/>
        </p:nvSpPr>
        <p:spPr>
          <a:xfrm>
            <a:off x="3855154" y="3324179"/>
            <a:ext cx="4134465" cy="523220"/>
          </a:xfrm>
          <a:prstGeom prst="rect">
            <a:avLst/>
          </a:prstGeom>
          <a:noFill/>
        </p:spPr>
        <p:txBody>
          <a:bodyPr wrap="none" rtlCol="0">
            <a:spAutoFit/>
          </a:bodyPr>
          <a:lstStyle/>
          <a:p>
            <a:pPr algn="l"/>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三、克服维数灾难的方法</a:t>
            </a:r>
          </a:p>
        </p:txBody>
      </p:sp>
      <p:sp>
        <p:nvSpPr>
          <p:cNvPr id="6" name="文本框 5">
            <a:extLst>
              <a:ext uri="{FF2B5EF4-FFF2-40B4-BE49-F238E27FC236}">
                <a16:creationId xmlns:a16="http://schemas.microsoft.com/office/drawing/2014/main" id="{64F76F5B-F16C-C2B3-A091-04541C6070E6}"/>
              </a:ext>
            </a:extLst>
          </p:cNvPr>
          <p:cNvSpPr txBox="1"/>
          <p:nvPr/>
        </p:nvSpPr>
        <p:spPr>
          <a:xfrm>
            <a:off x="3855153" y="4286286"/>
            <a:ext cx="2427268"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四、内容小结</a:t>
            </a:r>
          </a:p>
        </p:txBody>
      </p:sp>
    </p:spTree>
    <p:extLst>
      <p:ext uri="{BB962C8B-B14F-4D97-AF65-F5344CB8AC3E}">
        <p14:creationId xmlns:p14="http://schemas.microsoft.com/office/powerpoint/2010/main" val="296844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5130E-07D1-F7E5-5095-3C1EC47B568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6ED59BD-FA2F-EF6C-BFF2-91ACF3198558}"/>
              </a:ext>
            </a:extLst>
          </p:cNvPr>
          <p:cNvSpPr>
            <a:spLocks noGrp="1"/>
          </p:cNvSpPr>
          <p:nvPr>
            <p:ph type="title"/>
          </p:nvPr>
        </p:nvSpPr>
        <p:spPr/>
        <p:txBody>
          <a:bodyPr/>
          <a:lstStyle/>
          <a:p>
            <a:r>
              <a:rPr lang="zh-CN" altLang="en-US" dirty="0"/>
              <a:t>内容小结</a:t>
            </a:r>
          </a:p>
        </p:txBody>
      </p:sp>
      <p:sp>
        <p:nvSpPr>
          <p:cNvPr id="4" name="文本框 3">
            <a:extLst>
              <a:ext uri="{FF2B5EF4-FFF2-40B4-BE49-F238E27FC236}">
                <a16:creationId xmlns:a16="http://schemas.microsoft.com/office/drawing/2014/main" id="{2D31FC1A-9618-F6D9-A66A-B9F69A327B8B}"/>
              </a:ext>
            </a:extLst>
          </p:cNvPr>
          <p:cNvSpPr txBox="1"/>
          <p:nvPr/>
        </p:nvSpPr>
        <p:spPr>
          <a:xfrm>
            <a:off x="236861" y="958576"/>
            <a:ext cx="11818779" cy="5013039"/>
          </a:xfrm>
          <a:prstGeom prst="rect">
            <a:avLst/>
          </a:prstGeom>
          <a:noFill/>
        </p:spPr>
        <p:txBody>
          <a:bodyPr wrap="square" rtlCol="0">
            <a:spAutoFit/>
          </a:bodyPr>
          <a:lstStyle/>
          <a:p>
            <a:pPr>
              <a:lnSpc>
                <a:spcPct val="150000"/>
              </a:lnSpc>
            </a:pPr>
            <a:r>
              <a:rPr lang="en-US" altLang="zh-CN" sz="2400" b="1" dirty="0">
                <a:solidFill>
                  <a:srgbClr val="000000"/>
                </a:solidFill>
                <a:effectLst/>
                <a:latin typeface="Microsoft YaHei" panose="020B0503020204020204" pitchFamily="34" charset="-122"/>
                <a:ea typeface="Microsoft YaHei" panose="020B0503020204020204" pitchFamily="34" charset="-122"/>
              </a:rPr>
              <a:t>1.</a:t>
            </a:r>
            <a:r>
              <a:rPr lang="zh-CN" altLang="en-US" sz="2400" b="1" dirty="0">
                <a:solidFill>
                  <a:srgbClr val="000000"/>
                </a:solidFill>
                <a:effectLst/>
                <a:latin typeface="Microsoft YaHei" panose="020B0503020204020204" pitchFamily="34" charset="-122"/>
                <a:ea typeface="Microsoft YaHei" panose="020B0503020204020204" pitchFamily="34" charset="-122"/>
              </a:rPr>
              <a:t> 高维空间中有一些反直觉的特性：</a:t>
            </a:r>
            <a:endParaRPr lang="en-US" altLang="zh-CN" sz="2400" b="1"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2400" dirty="0">
                <a:solidFill>
                  <a:srgbClr val="000000"/>
                </a:solidFill>
                <a:latin typeface="Microsoft YaHei" panose="020B0503020204020204" pitchFamily="34" charset="-122"/>
                <a:ea typeface="Microsoft YaHei" panose="020B0503020204020204" pitchFamily="34" charset="-122"/>
              </a:rPr>
              <a:t>稀疏性、</a:t>
            </a:r>
            <a:r>
              <a:rPr lang="zh-CN" altLang="en-US" sz="2400" dirty="0">
                <a:solidFill>
                  <a:srgbClr val="000000"/>
                </a:solidFill>
                <a:effectLst/>
                <a:latin typeface="Microsoft YaHei" panose="020B0503020204020204" pitchFamily="34" charset="-122"/>
                <a:ea typeface="Microsoft YaHei" panose="020B0503020204020204" pitchFamily="34" charset="-122"/>
              </a:rPr>
              <a:t>体积集中在表面</a:t>
            </a:r>
            <a:r>
              <a:rPr lang="zh-CN" altLang="en-US" sz="2400" dirty="0">
                <a:solidFill>
                  <a:srgbClr val="000000"/>
                </a:solidFill>
                <a:latin typeface="Microsoft YaHei" panose="020B0503020204020204" pitchFamily="34" charset="-122"/>
                <a:ea typeface="Microsoft YaHei" panose="020B0503020204020204" pitchFamily="34" charset="-122"/>
              </a:rPr>
              <a:t>、距离的集中性和正交性、高斯环带定理、随机投影引理、线性可分性</a:t>
            </a:r>
            <a:endParaRPr lang="en-US" altLang="zh-CN" sz="2400" dirty="0">
              <a:solidFill>
                <a:srgbClr val="000000"/>
              </a:solidFill>
              <a:latin typeface="Microsoft YaHei" panose="020B0503020204020204" pitchFamily="34" charset="-122"/>
              <a:ea typeface="Microsoft YaHei" panose="020B0503020204020204" pitchFamily="34" charset="-122"/>
            </a:endParaRPr>
          </a:p>
          <a:p>
            <a:pPr>
              <a:lnSpc>
                <a:spcPct val="150000"/>
              </a:lnSpc>
            </a:pPr>
            <a:r>
              <a:rPr lang="en-US" altLang="zh-CN" sz="2400" b="1" dirty="0">
                <a:solidFill>
                  <a:srgbClr val="000000"/>
                </a:solidFill>
                <a:latin typeface="Microsoft YaHei" panose="020B0503020204020204" pitchFamily="34" charset="-122"/>
                <a:ea typeface="Microsoft YaHei" panose="020B0503020204020204" pitchFamily="34" charset="-122"/>
              </a:rPr>
              <a:t>2.</a:t>
            </a:r>
            <a:r>
              <a:rPr lang="zh-CN" altLang="en-US" sz="2400" b="1" dirty="0">
                <a:solidFill>
                  <a:srgbClr val="000000"/>
                </a:solidFill>
                <a:latin typeface="Microsoft YaHei" panose="020B0503020204020204" pitchFamily="34" charset="-122"/>
                <a:ea typeface="Microsoft YaHei" panose="020B0503020204020204" pitchFamily="34" charset="-122"/>
              </a:rPr>
              <a:t> 高维数值积分，偏微分方程，函数逼近均会遇到维数灾难：</a:t>
            </a:r>
            <a:endParaRPr lang="en-US" altLang="zh-CN" sz="2400" b="1"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2400" dirty="0">
                <a:solidFill>
                  <a:srgbClr val="000000"/>
                </a:solidFill>
                <a:latin typeface="Microsoft YaHei" panose="020B0503020204020204" pitchFamily="34" charset="-122"/>
                <a:ea typeface="Microsoft YaHei" panose="020B0503020204020204" pitchFamily="34" charset="-122"/>
              </a:rPr>
              <a:t>为了保持精度，所需的样本量</a:t>
            </a:r>
            <a:r>
              <a:rPr lang="en-US" altLang="zh-CN" sz="2400" dirty="0">
                <a:solidFill>
                  <a:srgbClr val="000000"/>
                </a:solidFill>
                <a:latin typeface="Microsoft YaHei" panose="020B0503020204020204" pitchFamily="34" charset="-122"/>
                <a:ea typeface="Microsoft YaHei" panose="020B0503020204020204" pitchFamily="34" charset="-122"/>
              </a:rPr>
              <a:t>/</a:t>
            </a:r>
            <a:r>
              <a:rPr lang="zh-CN" altLang="en-US" sz="2400" dirty="0">
                <a:solidFill>
                  <a:srgbClr val="000000"/>
                </a:solidFill>
                <a:latin typeface="Microsoft YaHei" panose="020B0503020204020204" pitchFamily="34" charset="-122"/>
                <a:ea typeface="Microsoft YaHei" panose="020B0503020204020204" pitchFamily="34" charset="-122"/>
              </a:rPr>
              <a:t>计算量随维数</a:t>
            </a:r>
            <a:r>
              <a:rPr lang="zh-CN" altLang="en-US" sz="2400" b="1" dirty="0">
                <a:solidFill>
                  <a:srgbClr val="000000"/>
                </a:solidFill>
                <a:latin typeface="Microsoft YaHei" panose="020B0503020204020204" pitchFamily="34" charset="-122"/>
                <a:ea typeface="Microsoft YaHei" panose="020B0503020204020204" pitchFamily="34" charset="-122"/>
              </a:rPr>
              <a:t>指数上升</a:t>
            </a:r>
            <a:endParaRPr lang="en-US" altLang="zh-CN" sz="2400" dirty="0">
              <a:solidFill>
                <a:srgbClr val="000000"/>
              </a:solidFill>
              <a:latin typeface="Microsoft YaHei" panose="020B0503020204020204" pitchFamily="34" charset="-122"/>
              <a:ea typeface="Microsoft YaHei" panose="020B0503020204020204" pitchFamily="34" charset="-122"/>
            </a:endParaRPr>
          </a:p>
          <a:p>
            <a:pPr>
              <a:lnSpc>
                <a:spcPct val="150000"/>
              </a:lnSpc>
            </a:pPr>
            <a:r>
              <a:rPr lang="en-US" altLang="zh-CN" sz="2400" b="1" dirty="0">
                <a:solidFill>
                  <a:srgbClr val="000000"/>
                </a:solidFill>
                <a:effectLst/>
                <a:latin typeface="Microsoft YaHei" panose="020B0503020204020204" pitchFamily="34" charset="-122"/>
                <a:ea typeface="Microsoft YaHei" panose="020B0503020204020204" pitchFamily="34" charset="-122"/>
              </a:rPr>
              <a:t>3.</a:t>
            </a:r>
            <a:r>
              <a:rPr lang="zh-CN" altLang="en-US" sz="2400" b="1" dirty="0">
                <a:solidFill>
                  <a:srgbClr val="000000"/>
                </a:solidFill>
                <a:effectLst/>
                <a:latin typeface="Microsoft YaHei" panose="020B0503020204020204" pitchFamily="34" charset="-122"/>
                <a:ea typeface="Microsoft YaHei" panose="020B0503020204020204" pitchFamily="34" charset="-122"/>
              </a:rPr>
              <a:t> 克服维数灾难的</a:t>
            </a:r>
            <a:r>
              <a:rPr lang="zh-CN" altLang="en-US" sz="2400" b="1" dirty="0">
                <a:solidFill>
                  <a:srgbClr val="000000"/>
                </a:solidFill>
                <a:latin typeface="Microsoft YaHei" panose="020B0503020204020204" pitchFamily="34" charset="-122"/>
                <a:ea typeface="Microsoft YaHei" panose="020B0503020204020204" pitchFamily="34" charset="-122"/>
              </a:rPr>
              <a:t>方法</a:t>
            </a:r>
            <a:r>
              <a:rPr lang="zh-CN" altLang="en-US" sz="2400" b="1" dirty="0">
                <a:solidFill>
                  <a:srgbClr val="000000"/>
                </a:solidFill>
                <a:effectLst/>
                <a:latin typeface="Microsoft YaHei" panose="020B0503020204020204" pitchFamily="34" charset="-122"/>
                <a:ea typeface="Microsoft YaHei" panose="020B0503020204020204" pitchFamily="34" charset="-122"/>
              </a:rPr>
              <a:t>：</a:t>
            </a:r>
            <a:endParaRPr lang="en-US" altLang="zh-CN" sz="2400" b="1" dirty="0">
              <a:solidFill>
                <a:srgbClr val="000000"/>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Ø"/>
            </a:pPr>
            <a:r>
              <a:rPr lang="zh-CN" altLang="en-US" sz="2400" dirty="0">
                <a:solidFill>
                  <a:srgbClr val="000000"/>
                </a:solidFill>
                <a:latin typeface="Microsoft YaHei" panose="020B0503020204020204" pitchFamily="34" charset="-122"/>
                <a:ea typeface="Microsoft YaHei" panose="020B0503020204020204" pitchFamily="34" charset="-122"/>
              </a:rPr>
              <a:t>高维数值积分：蒙特卡洛</a:t>
            </a:r>
            <a:endParaRPr lang="en-US" altLang="zh-CN" sz="2400" dirty="0">
              <a:solidFill>
                <a:srgbClr val="000000"/>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Ø"/>
            </a:pPr>
            <a:r>
              <a:rPr lang="zh-CN" altLang="en-US" sz="2400" dirty="0">
                <a:solidFill>
                  <a:srgbClr val="000000"/>
                </a:solidFill>
                <a:effectLst/>
                <a:latin typeface="Microsoft YaHei" panose="020B0503020204020204" pitchFamily="34" charset="-122"/>
                <a:ea typeface="Microsoft YaHei" panose="020B0503020204020204" pitchFamily="34" charset="-122"/>
              </a:rPr>
              <a:t>高维函数逼近：对于 </a:t>
            </a:r>
            <a:r>
              <a:rPr lang="en" altLang="zh-CN" sz="2400" dirty="0">
                <a:solidFill>
                  <a:srgbClr val="000000"/>
                </a:solidFill>
                <a:effectLst/>
                <a:latin typeface="Microsoft YaHei" panose="020B0503020204020204" pitchFamily="34" charset="-122"/>
                <a:ea typeface="Microsoft YaHei" panose="020B0503020204020204" pitchFamily="34" charset="-122"/>
              </a:rPr>
              <a:t>Barron </a:t>
            </a:r>
            <a:r>
              <a:rPr lang="zh-CN" altLang="en-US" sz="2400" dirty="0">
                <a:solidFill>
                  <a:srgbClr val="000000"/>
                </a:solidFill>
                <a:effectLst/>
                <a:latin typeface="Microsoft YaHei" panose="020B0503020204020204" pitchFamily="34" charset="-122"/>
                <a:ea typeface="Microsoft YaHei" panose="020B0503020204020204" pitchFamily="34" charset="-122"/>
              </a:rPr>
              <a:t>空间的函数</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zh-CN" altLang="en-US" sz="2400" dirty="0">
                <a:solidFill>
                  <a:srgbClr val="000000"/>
                </a:solidFill>
                <a:effectLst/>
                <a:latin typeface="Microsoft YaHei" panose="020B0503020204020204" pitchFamily="34" charset="-122"/>
                <a:ea typeface="Microsoft YaHei" panose="020B0503020204020204" pitchFamily="34" charset="-122"/>
              </a:rPr>
              <a:t>单隐层神经网络能够以较少的样本实现良好的逼近和泛化</a:t>
            </a:r>
            <a:endParaRPr lang="en-US" altLang="zh-CN" sz="2400"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8996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4234C-E547-32D1-D91F-2A25A20CC84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9326F11-C68C-E223-9208-E83389F03FCE}"/>
              </a:ext>
            </a:extLst>
          </p:cNvPr>
          <p:cNvSpPr>
            <a:spLocks noGrp="1"/>
          </p:cNvSpPr>
          <p:nvPr>
            <p:ph type="title"/>
          </p:nvPr>
        </p:nvSpPr>
        <p:spPr/>
        <p:txBody>
          <a:bodyPr/>
          <a:lstStyle/>
          <a:p>
            <a:r>
              <a:rPr lang="zh-CN" altLang="en-US" dirty="0"/>
              <a:t>作业</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26FCED8-21F2-E7E1-D77E-C1296CC7692E}"/>
                  </a:ext>
                </a:extLst>
              </p:cNvPr>
              <p:cNvSpPr txBox="1"/>
              <p:nvPr/>
            </p:nvSpPr>
            <p:spPr>
              <a:xfrm>
                <a:off x="186610" y="1263376"/>
                <a:ext cx="11818779" cy="3558538"/>
              </a:xfrm>
              <a:prstGeom prst="rect">
                <a:avLst/>
              </a:prstGeom>
              <a:noFill/>
            </p:spPr>
            <p:txBody>
              <a:bodyPr wrap="square" rtlCol="0">
                <a:spAutoFit/>
              </a:bodyPr>
              <a:lstStyle/>
              <a:p>
                <a:pPr marL="457200" indent="-457200">
                  <a:lnSpc>
                    <a:spcPct val="150000"/>
                  </a:lnSpc>
                  <a:buAutoNum type="arabicPeriod"/>
                </a:pPr>
                <a:r>
                  <a:rPr lang="zh-CN" altLang="en-US" sz="2400" dirty="0">
                    <a:solidFill>
                      <a:srgbClr val="000000"/>
                    </a:solidFill>
                    <a:effectLst/>
                    <a:latin typeface="Microsoft YaHei" panose="020B0503020204020204" pitchFamily="34" charset="-122"/>
                    <a:ea typeface="Microsoft YaHei" panose="020B0503020204020204" pitchFamily="34" charset="-122"/>
                  </a:rPr>
                  <a:t>什么是维数灾难</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zh-CN" altLang="en-US" sz="2400" dirty="0">
                    <a:solidFill>
                      <a:srgbClr val="000000"/>
                    </a:solidFill>
                    <a:effectLst/>
                    <a:latin typeface="Microsoft YaHei" panose="020B0503020204020204" pitchFamily="34" charset="-122"/>
                    <a:ea typeface="Microsoft YaHei" panose="020B0503020204020204" pitchFamily="34" charset="-122"/>
                  </a:rPr>
                  <a:t>请举例说明维数灾难可能带来的问题</a:t>
                </a:r>
                <a:endParaRPr lang="en-US" altLang="zh-CN" sz="2400" dirty="0">
                  <a:solidFill>
                    <a:srgbClr val="000000"/>
                  </a:solidFill>
                  <a:effectLst/>
                  <a:latin typeface="Microsoft YaHei" panose="020B0503020204020204" pitchFamily="34" charset="-122"/>
                  <a:ea typeface="Microsoft YaHei" panose="020B0503020204020204" pitchFamily="34" charset="-122"/>
                </a:endParaRPr>
              </a:p>
              <a:p>
                <a:pPr marL="457200" indent="-457200">
                  <a:lnSpc>
                    <a:spcPct val="150000"/>
                  </a:lnSpc>
                  <a:buFontTx/>
                  <a:buAutoNum type="arabicPeriod"/>
                </a:pPr>
                <a:r>
                  <a:rPr lang="zh-CN" altLang="en-US" sz="2400" dirty="0">
                    <a:solidFill>
                      <a:srgbClr val="000000"/>
                    </a:solidFill>
                    <a:effectLst/>
                    <a:latin typeface="Microsoft YaHei" panose="020B0503020204020204" pitchFamily="34" charset="-122"/>
                    <a:ea typeface="Microsoft YaHei" panose="020B0503020204020204" pitchFamily="34" charset="-122"/>
                  </a:rPr>
                  <a:t>请绘制出</a:t>
                </a:r>
                <a:r>
                  <a:rPr lang="en" altLang="zh-CN" sz="2400" dirty="0">
                    <a:solidFill>
                      <a:srgbClr val="000000"/>
                    </a:solidFill>
                    <a:effectLst/>
                    <a:latin typeface="Microsoft YaHei" panose="020B0503020204020204" pitchFamily="34" charset="-122"/>
                    <a:ea typeface="Microsoft YaHei" panose="020B0503020204020204" pitchFamily="34" charset="-122"/>
                  </a:rPr>
                  <a:t>d = 5, 10, 20 </a:t>
                </a:r>
                <a:r>
                  <a:rPr lang="zh-CN" altLang="en-US" sz="2400" dirty="0">
                    <a:solidFill>
                      <a:srgbClr val="000000"/>
                    </a:solidFill>
                    <a:effectLst/>
                    <a:latin typeface="Microsoft YaHei" panose="020B0503020204020204" pitchFamily="34" charset="-122"/>
                    <a:ea typeface="Microsoft YaHei" panose="020B0503020204020204" pitchFamily="34" charset="-122"/>
                  </a:rPr>
                  <a:t>时 </a:t>
                </a:r>
                <a:r>
                  <a:rPr lang="en" altLang="zh-CN" sz="2400" dirty="0">
                    <a:solidFill>
                      <a:srgbClr val="000000"/>
                    </a:solidFill>
                    <a:effectLst/>
                    <a:latin typeface="Microsoft YaHei" panose="020B0503020204020204" pitchFamily="34" charset="-122"/>
                    <a:ea typeface="Microsoft YaHei" panose="020B0503020204020204" pitchFamily="34" charset="-122"/>
                  </a:rPr>
                  <a:t>d </a:t>
                </a:r>
                <a:r>
                  <a:rPr lang="zh-CN" altLang="en-US" sz="2400" dirty="0">
                    <a:solidFill>
                      <a:srgbClr val="000000"/>
                    </a:solidFill>
                    <a:effectLst/>
                    <a:latin typeface="Microsoft YaHei" panose="020B0503020204020204" pitchFamily="34" charset="-122"/>
                    <a:ea typeface="Microsoft YaHei" panose="020B0503020204020204" pitchFamily="34" charset="-122"/>
                  </a:rPr>
                  <a:t>维球体体积</a:t>
                </a:r>
                <a:r>
                  <a:rPr lang="en" altLang="zh-CN" sz="2400" dirty="0">
                    <a:solidFill>
                      <a:srgbClr val="000000"/>
                    </a:solidFill>
                    <a:effectLst/>
                    <a:latin typeface="Microsoft YaHei" panose="020B0503020204020204" pitchFamily="34" charset="-122"/>
                    <a:ea typeface="Microsoft YaHei" panose="020B0503020204020204" pitchFamily="34" charset="-122"/>
                  </a:rPr>
                  <a:t>V (d) </a:t>
                </a:r>
                <a:r>
                  <a:rPr lang="zh-CN" altLang="en-US" sz="2400" dirty="0">
                    <a:solidFill>
                      <a:srgbClr val="000000"/>
                    </a:solidFill>
                    <a:effectLst/>
                    <a:latin typeface="Microsoft YaHei" panose="020B0503020204020204" pitchFamily="34" charset="-122"/>
                    <a:ea typeface="Microsoft YaHei" panose="020B0503020204020204" pitchFamily="34" charset="-122"/>
                  </a:rPr>
                  <a:t>随半径 </a:t>
                </a:r>
                <a:r>
                  <a:rPr lang="en" altLang="zh-CN" sz="2400" dirty="0">
                    <a:solidFill>
                      <a:srgbClr val="000000"/>
                    </a:solidFill>
                    <a:effectLst/>
                    <a:latin typeface="Microsoft YaHei" panose="020B0503020204020204" pitchFamily="34" charset="-122"/>
                    <a:ea typeface="Microsoft YaHei" panose="020B0503020204020204" pitchFamily="34" charset="-122"/>
                  </a:rPr>
                  <a:t>r ∈ [0, 1] </a:t>
                </a:r>
                <a:r>
                  <a:rPr lang="zh-CN" altLang="en-US" sz="2400" dirty="0">
                    <a:solidFill>
                      <a:srgbClr val="000000"/>
                    </a:solidFill>
                    <a:effectLst/>
                    <a:latin typeface="Microsoft YaHei" panose="020B0503020204020204" pitchFamily="34" charset="-122"/>
                    <a:ea typeface="Microsoft YaHei" panose="020B0503020204020204" pitchFamily="34" charset="-122"/>
                  </a:rPr>
                  <a:t>的变化曲线</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zh-CN" altLang="en-US" sz="2400" dirty="0">
                    <a:solidFill>
                      <a:srgbClr val="000000"/>
                    </a:solidFill>
                    <a:effectLst/>
                    <a:latin typeface="Microsoft YaHei" panose="020B0503020204020204" pitchFamily="34" charset="-122"/>
                    <a:ea typeface="Microsoft YaHei" panose="020B0503020204020204" pitchFamily="34" charset="-122"/>
                  </a:rPr>
                  <a:t>分析维数</a:t>
                </a:r>
                <a:r>
                  <a:rPr lang="en" altLang="zh-CN" sz="2400" dirty="0">
                    <a:solidFill>
                      <a:srgbClr val="000000"/>
                    </a:solidFill>
                    <a:effectLst/>
                    <a:latin typeface="Microsoft YaHei" panose="020B0503020204020204" pitchFamily="34" charset="-122"/>
                    <a:ea typeface="Microsoft YaHei" panose="020B0503020204020204" pitchFamily="34" charset="-122"/>
                  </a:rPr>
                  <a:t>d</a:t>
                </a:r>
                <a:r>
                  <a:rPr lang="zh-CN" altLang="en-US" sz="2400" dirty="0">
                    <a:solidFill>
                      <a:srgbClr val="000000"/>
                    </a:solidFill>
                    <a:effectLst/>
                    <a:latin typeface="Microsoft YaHei" panose="020B0503020204020204" pitchFamily="34" charset="-122"/>
                    <a:ea typeface="Microsoft YaHei" panose="020B0503020204020204" pitchFamily="34" charset="-122"/>
                  </a:rPr>
                  <a:t> 增大时的影响</a:t>
                </a:r>
              </a:p>
              <a:p>
                <a:pPr>
                  <a:lnSpc>
                    <a:spcPct val="150000"/>
                  </a:lnSpc>
                </a:pPr>
                <a:r>
                  <a:rPr lang="en-US" altLang="zh-CN" sz="2400" dirty="0">
                    <a:solidFill>
                      <a:srgbClr val="000000"/>
                    </a:solidFill>
                    <a:effectLst/>
                    <a:latin typeface="Microsoft YaHei" panose="020B0503020204020204" pitchFamily="34" charset="-122"/>
                    <a:ea typeface="Microsoft YaHei" panose="020B0503020204020204" pitchFamily="34" charset="-122"/>
                  </a:rPr>
                  <a:t>3.</a:t>
                </a:r>
                <a:r>
                  <a:rPr lang="zh-CN" altLang="en-US" sz="2400" dirty="0">
                    <a:solidFill>
                      <a:srgbClr val="000000"/>
                    </a:solidFill>
                    <a:effectLst/>
                    <a:latin typeface="Microsoft YaHei" panose="020B0503020204020204" pitchFamily="34" charset="-122"/>
                    <a:ea typeface="Microsoft YaHei" panose="020B0503020204020204" pitchFamily="34" charset="-122"/>
                  </a:rPr>
                  <a:t>  </a:t>
                </a:r>
                <a:r>
                  <a:rPr lang="zh-CN" altLang="en-US" sz="2400" dirty="0">
                    <a:solidFill>
                      <a:srgbClr val="000000"/>
                    </a:solidFill>
                    <a:latin typeface="Microsoft YaHei" panose="020B0503020204020204" pitchFamily="34" charset="-122"/>
                    <a:ea typeface="Microsoft YaHei" panose="020B0503020204020204" pitchFamily="34" charset="-122"/>
                  </a:rPr>
                  <a:t>请证明</a:t>
                </a:r>
                <a:r>
                  <a:rPr lang="zh-CN" altLang="en-US" sz="2400" dirty="0">
                    <a:solidFill>
                      <a:srgbClr val="000000"/>
                    </a:solidFill>
                    <a:effectLst/>
                    <a:latin typeface="Microsoft YaHei" panose="020B0503020204020204" pitchFamily="34" charset="-122"/>
                    <a:ea typeface="Microsoft YaHei" panose="020B0503020204020204" pitchFamily="34" charset="-122"/>
                  </a:rPr>
                  <a:t>蒙特卡洛方法的收敛阶是</a:t>
                </a:r>
                <a:r>
                  <a:rPr lang="zh-CN" altLang="en-US" sz="2400" dirty="0">
                    <a:solidFill>
                      <a:srgbClr val="000000"/>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b="0" i="1" smtClean="0">
                        <a:solidFill>
                          <a:srgbClr val="000000"/>
                        </a:solidFill>
                        <a:latin typeface="Cambria Math" panose="02040503050406030204" pitchFamily="18" charset="0"/>
                      </a:rPr>
                      <m:t>𝑂</m:t>
                    </m:r>
                    <m:r>
                      <a:rPr lang="en-US" altLang="zh-CN" sz="2400" b="0" i="1" smtClean="0">
                        <a:solidFill>
                          <a:srgbClr val="000000"/>
                        </a:solidFill>
                        <a:latin typeface="Cambria Math" panose="02040503050406030204" pitchFamily="18" charset="0"/>
                      </a:rPr>
                      <m:t>(</m:t>
                    </m:r>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𝑛</m:t>
                        </m:r>
                      </m:e>
                      <m:sup>
                        <m:r>
                          <a:rPr lang="en-US" altLang="zh-CN" sz="2400" b="0" i="1" smtClean="0">
                            <a:solidFill>
                              <a:srgbClr val="000000"/>
                            </a:solidFill>
                            <a:latin typeface="Cambria Math" panose="02040503050406030204" pitchFamily="18" charset="0"/>
                          </a:rPr>
                          <m:t>−</m:t>
                        </m:r>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2</m:t>
                            </m:r>
                          </m:den>
                        </m:f>
                      </m:sup>
                    </m:sSup>
                    <m:r>
                      <a:rPr lang="en-US" altLang="zh-CN" sz="2400" b="0" i="1" smtClean="0">
                        <a:solidFill>
                          <a:srgbClr val="000000"/>
                        </a:solidFill>
                        <a:latin typeface="Cambria Math" panose="02040503050406030204" pitchFamily="18" charset="0"/>
                      </a:rPr>
                      <m:t>)</m:t>
                    </m:r>
                  </m:oMath>
                </a14:m>
                <a:r>
                  <a:rPr lang="en" altLang="zh-CN" sz="2400" dirty="0">
                    <a:solidFill>
                      <a:srgbClr val="000000"/>
                    </a:solidFill>
                    <a:effectLst/>
                    <a:latin typeface="Microsoft YaHei" panose="020B0503020204020204" pitchFamily="34" charset="-122"/>
                    <a:ea typeface="Microsoft YaHei" panose="020B0503020204020204" pitchFamily="34" charset="-122"/>
                  </a:rPr>
                  <a:t>, </a:t>
                </a:r>
                <a:r>
                  <a:rPr lang="zh-CN" altLang="en-US" sz="2400" dirty="0">
                    <a:solidFill>
                      <a:srgbClr val="000000"/>
                    </a:solidFill>
                    <a:effectLst/>
                    <a:latin typeface="Microsoft YaHei" panose="020B0503020204020204" pitchFamily="34" charset="-122"/>
                    <a:ea typeface="Microsoft YaHei" panose="020B0503020204020204" pitchFamily="34" charset="-122"/>
                  </a:rPr>
                  <a:t>与维数</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en" altLang="zh-CN" sz="2400" dirty="0">
                    <a:solidFill>
                      <a:srgbClr val="000000"/>
                    </a:solidFill>
                    <a:effectLst/>
                    <a:latin typeface="Microsoft YaHei" panose="020B0503020204020204" pitchFamily="34" charset="-122"/>
                    <a:ea typeface="Microsoft YaHei" panose="020B0503020204020204" pitchFamily="34" charset="-122"/>
                  </a:rPr>
                  <a:t>d </a:t>
                </a:r>
                <a:r>
                  <a:rPr lang="zh-CN" altLang="en-US" sz="2400" dirty="0">
                    <a:solidFill>
                      <a:srgbClr val="000000"/>
                    </a:solidFill>
                    <a:effectLst/>
                    <a:latin typeface="Microsoft YaHei" panose="020B0503020204020204" pitchFamily="34" charset="-122"/>
                    <a:ea typeface="Microsoft YaHei" panose="020B0503020204020204" pitchFamily="34" charset="-122"/>
                  </a:rPr>
                  <a:t>无关，即使采样数目</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en" altLang="zh-CN" sz="2400" dirty="0">
                    <a:solidFill>
                      <a:srgbClr val="000000"/>
                    </a:solidFill>
                    <a:effectLst/>
                    <a:latin typeface="Microsoft YaHei" panose="020B0503020204020204" pitchFamily="34" charset="-122"/>
                    <a:ea typeface="Microsoft YaHei" panose="020B0503020204020204" pitchFamily="34" charset="-122"/>
                  </a:rPr>
                  <a:t>n </a:t>
                </a:r>
                <a:r>
                  <a:rPr lang="zh-CN" altLang="en-US" sz="2400" dirty="0">
                    <a:solidFill>
                      <a:srgbClr val="000000"/>
                    </a:solidFill>
                    <a:effectLst/>
                    <a:latin typeface="Microsoft YaHei" panose="020B0503020204020204" pitchFamily="34" charset="-122"/>
                    <a:ea typeface="Microsoft YaHei" panose="020B0503020204020204" pitchFamily="34" charset="-122"/>
                  </a:rPr>
                  <a:t>已经很大了。但我们前面在使用神经网络学习一个高维二次函数时在某些点的泛化误差依然很大，</a:t>
                </a:r>
                <a:r>
                  <a:rPr lang="zh-CN" altLang="en-US" sz="2400" dirty="0">
                    <a:solidFill>
                      <a:srgbClr val="000000"/>
                    </a:solidFill>
                    <a:latin typeface="Microsoft YaHei" panose="020B0503020204020204" pitchFamily="34" charset="-122"/>
                    <a:ea typeface="Microsoft YaHei" panose="020B0503020204020204" pitchFamily="34" charset="-122"/>
                  </a:rPr>
                  <a:t>应该如何理解这个现象</a:t>
                </a:r>
                <a:r>
                  <a:rPr lang="zh-CN" altLang="en-US" sz="2400" dirty="0">
                    <a:solidFill>
                      <a:srgbClr val="000000"/>
                    </a:solidFill>
                    <a:effectLst/>
                    <a:latin typeface="Microsoft YaHei" panose="020B0503020204020204" pitchFamily="34" charset="-122"/>
                    <a:ea typeface="Microsoft YaHei" panose="020B0503020204020204" pitchFamily="34" charset="-122"/>
                  </a:rPr>
                  <a:t>？</a:t>
                </a:r>
                <a:endParaRPr lang="en-US" altLang="zh-CN" sz="2400"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526FCED8-21F2-E7E1-D77E-C1296CC7692E}"/>
                  </a:ext>
                </a:extLst>
              </p:cNvPr>
              <p:cNvSpPr txBox="1">
                <a:spLocks noRot="1" noChangeAspect="1" noMove="1" noResize="1" noEditPoints="1" noAdjustHandles="1" noChangeArrowheads="1" noChangeShapeType="1" noTextEdit="1"/>
              </p:cNvSpPr>
              <p:nvPr/>
            </p:nvSpPr>
            <p:spPr>
              <a:xfrm>
                <a:off x="186610" y="1263376"/>
                <a:ext cx="11818779" cy="3558538"/>
              </a:xfrm>
              <a:prstGeom prst="rect">
                <a:avLst/>
              </a:prstGeom>
              <a:blipFill>
                <a:blip r:embed="rId2"/>
                <a:stretch>
                  <a:fillRect l="-980" r="-2941" b="-27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7219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descr="\documentclass{article}&#10;\usepackage{amsmath}&#10;\pagestyle{empty}&#10;\begin{document}&#10;&#10;$$&#10;\begin{aligned}&#10;&amp; m_t=\beta_1 m_{t-1}-\left(1-\beta_1\right)g_t \\&#10;&amp; s_t=\beta_2 s_{t-1}-\left(1-\beta_2\right) g_t^2 \\&#10;&amp; \theta_{t+1}=\theta_t-\eta \frac{m_t}{\sqrt{s_t+\epsilon}} g_t&#10;\end{aligned}&#10;$$&#10;&#10;&#10;&#10;\end{document}" title="IguanaTex Vector Display">
            <a:extLst>
              <a:ext uri="{FF2B5EF4-FFF2-40B4-BE49-F238E27FC236}">
                <a16:creationId xmlns:a16="http://schemas.microsoft.com/office/drawing/2014/main" id="{86591B1A-84E3-909D-3169-B4D2BA30F814}"/>
              </a:ext>
            </a:extLst>
          </p:cNvPr>
          <p:cNvGrpSpPr>
            <a:grpSpLocks noChangeAspect="1"/>
          </p:cNvGrpSpPr>
          <p:nvPr>
            <p:custDataLst>
              <p:tags r:id="rId1"/>
            </p:custDataLst>
          </p:nvPr>
        </p:nvGrpSpPr>
        <p:grpSpPr>
          <a:xfrm>
            <a:off x="2540000" y="2540000"/>
            <a:ext cx="2010295" cy="898364"/>
            <a:chOff x="5647553" y="3667502"/>
            <a:chExt cx="2010295" cy="898364"/>
          </a:xfrm>
        </p:grpSpPr>
        <p:sp>
          <p:nvSpPr>
            <p:cNvPr id="5" name="任意形状 4">
              <a:extLst>
                <a:ext uri="{FF2B5EF4-FFF2-40B4-BE49-F238E27FC236}">
                  <a16:creationId xmlns:a16="http://schemas.microsoft.com/office/drawing/2014/main" id="{94D30B40-7C9F-4DD4-9E4E-283E85EB7C8F}"/>
                </a:ext>
              </a:extLst>
            </p:cNvPr>
            <p:cNvSpPr/>
            <p:nvPr>
              <p:custDataLst>
                <p:tags r:id="rId2"/>
              </p:custDataLst>
            </p:nvPr>
          </p:nvSpPr>
          <p:spPr>
            <a:xfrm>
              <a:off x="5647553" y="3721011"/>
              <a:ext cx="143812" cy="78699"/>
            </a:xfrm>
            <a:custGeom>
              <a:avLst/>
              <a:gdLst>
                <a:gd name="connsiteX0" fmla="*/ 10536 w 143812"/>
                <a:gd name="connsiteY0" fmla="*/ 66610 h 78699"/>
                <a:gd name="connsiteX1" fmla="*/ 8956 w 143812"/>
                <a:gd name="connsiteY1" fmla="*/ 74081 h 78699"/>
                <a:gd name="connsiteX2" fmla="*/ 14048 w 143812"/>
                <a:gd name="connsiteY2" fmla="*/ 78772 h 78699"/>
                <a:gd name="connsiteX3" fmla="*/ 20545 w 143812"/>
                <a:gd name="connsiteY3" fmla="*/ 73907 h 78699"/>
                <a:gd name="connsiteX4" fmla="*/ 23881 w 143812"/>
                <a:gd name="connsiteY4" fmla="*/ 61051 h 78699"/>
                <a:gd name="connsiteX5" fmla="*/ 27744 w 143812"/>
                <a:gd name="connsiteY5" fmla="*/ 45415 h 78699"/>
                <a:gd name="connsiteX6" fmla="*/ 30730 w 143812"/>
                <a:gd name="connsiteY6" fmla="*/ 33776 h 78699"/>
                <a:gd name="connsiteX7" fmla="*/ 33012 w 143812"/>
                <a:gd name="connsiteY7" fmla="*/ 25089 h 78699"/>
                <a:gd name="connsiteX8" fmla="*/ 61634 w 143812"/>
                <a:gd name="connsiteY8" fmla="*/ 3894 h 78699"/>
                <a:gd name="connsiteX9" fmla="*/ 71117 w 143812"/>
                <a:gd name="connsiteY9" fmla="*/ 16055 h 78699"/>
                <a:gd name="connsiteX10" fmla="*/ 68483 w 143812"/>
                <a:gd name="connsiteY10" fmla="*/ 30475 h 78699"/>
                <a:gd name="connsiteX11" fmla="*/ 63566 w 143812"/>
                <a:gd name="connsiteY11" fmla="*/ 50627 h 78699"/>
                <a:gd name="connsiteX12" fmla="*/ 60054 w 143812"/>
                <a:gd name="connsiteY12" fmla="*/ 63831 h 78699"/>
                <a:gd name="connsiteX13" fmla="*/ 57771 w 143812"/>
                <a:gd name="connsiteY13" fmla="*/ 74081 h 78699"/>
                <a:gd name="connsiteX14" fmla="*/ 62864 w 143812"/>
                <a:gd name="connsiteY14" fmla="*/ 78772 h 78699"/>
                <a:gd name="connsiteX15" fmla="*/ 70765 w 143812"/>
                <a:gd name="connsiteY15" fmla="*/ 68869 h 78699"/>
                <a:gd name="connsiteX16" fmla="*/ 81301 w 143812"/>
                <a:gd name="connsiteY16" fmla="*/ 27000 h 78699"/>
                <a:gd name="connsiteX17" fmla="*/ 110274 w 143812"/>
                <a:gd name="connsiteY17" fmla="*/ 3894 h 78699"/>
                <a:gd name="connsiteX18" fmla="*/ 119756 w 143812"/>
                <a:gd name="connsiteY18" fmla="*/ 16055 h 78699"/>
                <a:gd name="connsiteX19" fmla="*/ 108870 w 143812"/>
                <a:gd name="connsiteY19" fmla="*/ 54971 h 78699"/>
                <a:gd name="connsiteX20" fmla="*/ 106587 w 143812"/>
                <a:gd name="connsiteY20" fmla="*/ 64526 h 78699"/>
                <a:gd name="connsiteX21" fmla="*/ 120986 w 143812"/>
                <a:gd name="connsiteY21" fmla="*/ 78772 h 78699"/>
                <a:gd name="connsiteX22" fmla="*/ 143989 w 143812"/>
                <a:gd name="connsiteY22" fmla="*/ 52017 h 78699"/>
                <a:gd name="connsiteX23" fmla="*/ 141882 w 143812"/>
                <a:gd name="connsiteY23" fmla="*/ 50280 h 78699"/>
                <a:gd name="connsiteX24" fmla="*/ 139248 w 143812"/>
                <a:gd name="connsiteY24" fmla="*/ 53407 h 78699"/>
                <a:gd name="connsiteX25" fmla="*/ 121337 w 143812"/>
                <a:gd name="connsiteY25" fmla="*/ 74949 h 78699"/>
                <a:gd name="connsiteX26" fmla="*/ 117123 w 143812"/>
                <a:gd name="connsiteY26" fmla="*/ 69216 h 78699"/>
                <a:gd name="connsiteX27" fmla="*/ 120283 w 143812"/>
                <a:gd name="connsiteY27" fmla="*/ 56882 h 78699"/>
                <a:gd name="connsiteX28" fmla="*/ 130995 w 143812"/>
                <a:gd name="connsiteY28" fmla="*/ 18661 h 78699"/>
                <a:gd name="connsiteX29" fmla="*/ 110801 w 143812"/>
                <a:gd name="connsiteY29" fmla="*/ 72 h 78699"/>
                <a:gd name="connsiteX30" fmla="*/ 82179 w 143812"/>
                <a:gd name="connsiteY30" fmla="*/ 16924 h 78699"/>
                <a:gd name="connsiteX31" fmla="*/ 76560 w 143812"/>
                <a:gd name="connsiteY31" fmla="*/ 4589 h 78699"/>
                <a:gd name="connsiteX32" fmla="*/ 62161 w 143812"/>
                <a:gd name="connsiteY32" fmla="*/ 72 h 78699"/>
                <a:gd name="connsiteX33" fmla="*/ 34768 w 143812"/>
                <a:gd name="connsiteY33" fmla="*/ 15187 h 78699"/>
                <a:gd name="connsiteX34" fmla="*/ 18614 w 143812"/>
                <a:gd name="connsiteY34" fmla="*/ 72 h 78699"/>
                <a:gd name="connsiteX35" fmla="*/ 5619 w 143812"/>
                <a:gd name="connsiteY35" fmla="*/ 9975 h 78699"/>
                <a:gd name="connsiteX36" fmla="*/ 176 w 143812"/>
                <a:gd name="connsiteY36" fmla="*/ 26826 h 78699"/>
                <a:gd name="connsiteX37" fmla="*/ 2283 w 143812"/>
                <a:gd name="connsiteY37" fmla="*/ 28564 h 78699"/>
                <a:gd name="connsiteX38" fmla="*/ 5268 w 143812"/>
                <a:gd name="connsiteY38" fmla="*/ 24568 h 78699"/>
                <a:gd name="connsiteX39" fmla="*/ 18087 w 143812"/>
                <a:gd name="connsiteY39" fmla="*/ 3894 h 78699"/>
                <a:gd name="connsiteX40" fmla="*/ 23530 w 143812"/>
                <a:gd name="connsiteY40" fmla="*/ 11886 h 78699"/>
                <a:gd name="connsiteX41" fmla="*/ 20721 w 143812"/>
                <a:gd name="connsiteY41" fmla="*/ 26479 h 78699"/>
                <a:gd name="connsiteX42" fmla="*/ 10536 w 143812"/>
                <a:gd name="connsiteY42" fmla="*/ 66610 h 7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3812" h="78699">
                  <a:moveTo>
                    <a:pt x="10536" y="66610"/>
                  </a:moveTo>
                  <a:cubicBezTo>
                    <a:pt x="10009" y="69216"/>
                    <a:pt x="8956" y="73212"/>
                    <a:pt x="8956" y="74081"/>
                  </a:cubicBezTo>
                  <a:cubicBezTo>
                    <a:pt x="8956" y="77208"/>
                    <a:pt x="11414" y="78772"/>
                    <a:pt x="14048" y="78772"/>
                  </a:cubicBezTo>
                  <a:cubicBezTo>
                    <a:pt x="16155" y="78772"/>
                    <a:pt x="19316" y="77382"/>
                    <a:pt x="20545" y="73907"/>
                  </a:cubicBezTo>
                  <a:cubicBezTo>
                    <a:pt x="20721" y="73560"/>
                    <a:pt x="22828" y="65394"/>
                    <a:pt x="23881" y="61051"/>
                  </a:cubicBezTo>
                  <a:lnTo>
                    <a:pt x="27744" y="45415"/>
                  </a:lnTo>
                  <a:cubicBezTo>
                    <a:pt x="28798" y="41593"/>
                    <a:pt x="29852" y="37771"/>
                    <a:pt x="30730" y="33776"/>
                  </a:cubicBezTo>
                  <a:cubicBezTo>
                    <a:pt x="31432" y="30822"/>
                    <a:pt x="32837" y="25784"/>
                    <a:pt x="33012" y="25089"/>
                  </a:cubicBezTo>
                  <a:cubicBezTo>
                    <a:pt x="35646" y="19704"/>
                    <a:pt x="44953" y="3894"/>
                    <a:pt x="61634" y="3894"/>
                  </a:cubicBezTo>
                  <a:cubicBezTo>
                    <a:pt x="69536" y="3894"/>
                    <a:pt x="71117" y="10322"/>
                    <a:pt x="71117" y="16055"/>
                  </a:cubicBezTo>
                  <a:cubicBezTo>
                    <a:pt x="71117" y="20398"/>
                    <a:pt x="69887" y="25263"/>
                    <a:pt x="68483" y="30475"/>
                  </a:cubicBezTo>
                  <a:lnTo>
                    <a:pt x="63566" y="50627"/>
                  </a:lnTo>
                  <a:lnTo>
                    <a:pt x="60054" y="63831"/>
                  </a:lnTo>
                  <a:cubicBezTo>
                    <a:pt x="59352" y="67305"/>
                    <a:pt x="57771" y="73212"/>
                    <a:pt x="57771" y="74081"/>
                  </a:cubicBezTo>
                  <a:cubicBezTo>
                    <a:pt x="57771" y="77208"/>
                    <a:pt x="60230" y="78772"/>
                    <a:pt x="62864" y="78772"/>
                  </a:cubicBezTo>
                  <a:cubicBezTo>
                    <a:pt x="68307" y="78772"/>
                    <a:pt x="69361" y="74428"/>
                    <a:pt x="70765" y="68869"/>
                  </a:cubicBezTo>
                  <a:cubicBezTo>
                    <a:pt x="73224" y="59140"/>
                    <a:pt x="79721" y="33776"/>
                    <a:pt x="81301" y="27000"/>
                  </a:cubicBezTo>
                  <a:cubicBezTo>
                    <a:pt x="81828" y="24742"/>
                    <a:pt x="91134" y="3894"/>
                    <a:pt x="110274" y="3894"/>
                  </a:cubicBezTo>
                  <a:cubicBezTo>
                    <a:pt x="117825" y="3894"/>
                    <a:pt x="119756" y="9801"/>
                    <a:pt x="119756" y="16055"/>
                  </a:cubicBezTo>
                  <a:cubicBezTo>
                    <a:pt x="119756" y="25958"/>
                    <a:pt x="112382" y="45763"/>
                    <a:pt x="108870" y="54971"/>
                  </a:cubicBezTo>
                  <a:cubicBezTo>
                    <a:pt x="107289" y="59140"/>
                    <a:pt x="106587" y="61051"/>
                    <a:pt x="106587" y="64526"/>
                  </a:cubicBezTo>
                  <a:cubicBezTo>
                    <a:pt x="106587" y="72691"/>
                    <a:pt x="112733" y="78772"/>
                    <a:pt x="120986" y="78772"/>
                  </a:cubicBezTo>
                  <a:cubicBezTo>
                    <a:pt x="137492" y="78772"/>
                    <a:pt x="143989" y="53407"/>
                    <a:pt x="143989" y="52017"/>
                  </a:cubicBezTo>
                  <a:cubicBezTo>
                    <a:pt x="143989" y="50280"/>
                    <a:pt x="142408" y="50280"/>
                    <a:pt x="141882" y="50280"/>
                  </a:cubicBezTo>
                  <a:cubicBezTo>
                    <a:pt x="140126" y="50280"/>
                    <a:pt x="140126" y="50801"/>
                    <a:pt x="139248" y="53407"/>
                  </a:cubicBezTo>
                  <a:cubicBezTo>
                    <a:pt x="136614" y="62615"/>
                    <a:pt x="130995" y="74949"/>
                    <a:pt x="121337" y="74949"/>
                  </a:cubicBezTo>
                  <a:cubicBezTo>
                    <a:pt x="118352" y="74949"/>
                    <a:pt x="117123" y="73212"/>
                    <a:pt x="117123" y="69216"/>
                  </a:cubicBezTo>
                  <a:cubicBezTo>
                    <a:pt x="117123" y="64873"/>
                    <a:pt x="118703" y="60704"/>
                    <a:pt x="120283" y="56882"/>
                  </a:cubicBezTo>
                  <a:cubicBezTo>
                    <a:pt x="123620" y="47848"/>
                    <a:pt x="130995" y="28564"/>
                    <a:pt x="130995" y="18661"/>
                  </a:cubicBezTo>
                  <a:cubicBezTo>
                    <a:pt x="130995" y="7369"/>
                    <a:pt x="123971" y="72"/>
                    <a:pt x="110801" y="72"/>
                  </a:cubicBezTo>
                  <a:cubicBezTo>
                    <a:pt x="97631" y="72"/>
                    <a:pt x="88676" y="7716"/>
                    <a:pt x="82179" y="16924"/>
                  </a:cubicBezTo>
                  <a:cubicBezTo>
                    <a:pt x="82003" y="14665"/>
                    <a:pt x="81477" y="8759"/>
                    <a:pt x="76560" y="4589"/>
                  </a:cubicBezTo>
                  <a:cubicBezTo>
                    <a:pt x="72170" y="941"/>
                    <a:pt x="66551" y="72"/>
                    <a:pt x="62161" y="72"/>
                  </a:cubicBezTo>
                  <a:cubicBezTo>
                    <a:pt x="46358" y="72"/>
                    <a:pt x="37753" y="11191"/>
                    <a:pt x="34768" y="15187"/>
                  </a:cubicBezTo>
                  <a:cubicBezTo>
                    <a:pt x="33890" y="5284"/>
                    <a:pt x="26515" y="72"/>
                    <a:pt x="18614" y="72"/>
                  </a:cubicBezTo>
                  <a:cubicBezTo>
                    <a:pt x="10536" y="72"/>
                    <a:pt x="7200" y="6848"/>
                    <a:pt x="5619" y="9975"/>
                  </a:cubicBezTo>
                  <a:cubicBezTo>
                    <a:pt x="2459" y="16055"/>
                    <a:pt x="176" y="26305"/>
                    <a:pt x="176" y="26826"/>
                  </a:cubicBezTo>
                  <a:cubicBezTo>
                    <a:pt x="176" y="28564"/>
                    <a:pt x="1932" y="28564"/>
                    <a:pt x="2283" y="28564"/>
                  </a:cubicBezTo>
                  <a:cubicBezTo>
                    <a:pt x="4039" y="28564"/>
                    <a:pt x="4215" y="28390"/>
                    <a:pt x="5268" y="24568"/>
                  </a:cubicBezTo>
                  <a:cubicBezTo>
                    <a:pt x="8253" y="12233"/>
                    <a:pt x="11765" y="3894"/>
                    <a:pt x="18087" y="3894"/>
                  </a:cubicBezTo>
                  <a:cubicBezTo>
                    <a:pt x="20896" y="3894"/>
                    <a:pt x="23530" y="5284"/>
                    <a:pt x="23530" y="11886"/>
                  </a:cubicBezTo>
                  <a:cubicBezTo>
                    <a:pt x="23530" y="15534"/>
                    <a:pt x="23003" y="17445"/>
                    <a:pt x="20721" y="26479"/>
                  </a:cubicBezTo>
                  <a:lnTo>
                    <a:pt x="10536" y="66610"/>
                  </a:lnTo>
                  <a:close/>
                </a:path>
              </a:pathLst>
            </a:custGeom>
            <a:solidFill>
              <a:srgbClr val="000000"/>
            </a:solidFill>
            <a:ln w="17559" cap="flat">
              <a:noFill/>
              <a:prstDash val="solid"/>
              <a:miter/>
            </a:ln>
          </p:spPr>
          <p:txBody>
            <a:bodyPr rtlCol="0" anchor="ctr"/>
            <a:lstStyle/>
            <a:p>
              <a:endParaRPr lang="zh-CN" altLang="en-US"/>
            </a:p>
          </p:txBody>
        </p:sp>
        <p:sp>
          <p:nvSpPr>
            <p:cNvPr id="6" name="任意形状 5">
              <a:extLst>
                <a:ext uri="{FF2B5EF4-FFF2-40B4-BE49-F238E27FC236}">
                  <a16:creationId xmlns:a16="http://schemas.microsoft.com/office/drawing/2014/main" id="{E81F022B-8157-CA41-FF04-434EBBD8897E}"/>
                </a:ext>
              </a:extLst>
            </p:cNvPr>
            <p:cNvSpPr/>
            <p:nvPr>
              <p:custDataLst>
                <p:tags r:id="rId3"/>
              </p:custDataLst>
            </p:nvPr>
          </p:nvSpPr>
          <p:spPr>
            <a:xfrm>
              <a:off x="5801798" y="3747851"/>
              <a:ext cx="41545" cy="77222"/>
            </a:xfrm>
            <a:custGeom>
              <a:avLst/>
              <a:gdLst>
                <a:gd name="connsiteX0" fmla="*/ 25260 w 41545"/>
                <a:gd name="connsiteY0" fmla="*/ 28044 h 77222"/>
                <a:gd name="connsiteX1" fmla="*/ 37797 w 41545"/>
                <a:gd name="connsiteY1" fmla="*/ 28044 h 77222"/>
                <a:gd name="connsiteX2" fmla="*/ 41731 w 41545"/>
                <a:gd name="connsiteY2" fmla="*/ 25369 h 77222"/>
                <a:gd name="connsiteX3" fmla="*/ 38043 w 41545"/>
                <a:gd name="connsiteY3" fmla="*/ 23666 h 77222"/>
                <a:gd name="connsiteX4" fmla="*/ 26366 w 41545"/>
                <a:gd name="connsiteY4" fmla="*/ 23666 h 77222"/>
                <a:gd name="connsiteX5" fmla="*/ 30914 w 41545"/>
                <a:gd name="connsiteY5" fmla="*/ 5668 h 77222"/>
                <a:gd name="connsiteX6" fmla="*/ 31283 w 41545"/>
                <a:gd name="connsiteY6" fmla="*/ 3965 h 77222"/>
                <a:gd name="connsiteX7" fmla="*/ 27104 w 41545"/>
                <a:gd name="connsiteY7" fmla="*/ 74 h 77222"/>
                <a:gd name="connsiteX8" fmla="*/ 21326 w 41545"/>
                <a:gd name="connsiteY8" fmla="*/ 5303 h 77222"/>
                <a:gd name="connsiteX9" fmla="*/ 16656 w 41545"/>
                <a:gd name="connsiteY9" fmla="*/ 23666 h 77222"/>
                <a:gd name="connsiteX10" fmla="*/ 4118 w 41545"/>
                <a:gd name="connsiteY10" fmla="*/ 23666 h 77222"/>
                <a:gd name="connsiteX11" fmla="*/ 185 w 41545"/>
                <a:gd name="connsiteY11" fmla="*/ 26341 h 77222"/>
                <a:gd name="connsiteX12" fmla="*/ 3872 w 41545"/>
                <a:gd name="connsiteY12" fmla="*/ 28044 h 77222"/>
                <a:gd name="connsiteX13" fmla="*/ 15549 w 41545"/>
                <a:gd name="connsiteY13" fmla="*/ 28044 h 77222"/>
                <a:gd name="connsiteX14" fmla="*/ 8297 w 41545"/>
                <a:gd name="connsiteY14" fmla="*/ 56744 h 77222"/>
                <a:gd name="connsiteX15" fmla="*/ 6454 w 41545"/>
                <a:gd name="connsiteY15" fmla="*/ 65743 h 77222"/>
                <a:gd name="connsiteX16" fmla="*/ 19606 w 41545"/>
                <a:gd name="connsiteY16" fmla="*/ 77296 h 77222"/>
                <a:gd name="connsiteX17" fmla="*/ 40993 w 41545"/>
                <a:gd name="connsiteY17" fmla="*/ 58690 h 77222"/>
                <a:gd name="connsiteX18" fmla="*/ 39026 w 41545"/>
                <a:gd name="connsiteY18" fmla="*/ 57109 h 77222"/>
                <a:gd name="connsiteX19" fmla="*/ 36445 w 41545"/>
                <a:gd name="connsiteY19" fmla="*/ 59420 h 77222"/>
                <a:gd name="connsiteX20" fmla="*/ 19974 w 41545"/>
                <a:gd name="connsiteY20" fmla="*/ 73891 h 77222"/>
                <a:gd name="connsiteX21" fmla="*/ 15672 w 41545"/>
                <a:gd name="connsiteY21" fmla="*/ 67932 h 77222"/>
                <a:gd name="connsiteX22" fmla="*/ 16410 w 41545"/>
                <a:gd name="connsiteY22" fmla="*/ 62946 h 77222"/>
                <a:gd name="connsiteX23" fmla="*/ 25260 w 41545"/>
                <a:gd name="connsiteY23" fmla="*/ 28044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260" y="28044"/>
                  </a:moveTo>
                  <a:lnTo>
                    <a:pt x="37797" y="28044"/>
                  </a:lnTo>
                  <a:cubicBezTo>
                    <a:pt x="40133" y="28044"/>
                    <a:pt x="41731" y="28044"/>
                    <a:pt x="41731" y="25369"/>
                  </a:cubicBezTo>
                  <a:cubicBezTo>
                    <a:pt x="41731" y="23666"/>
                    <a:pt x="40133" y="23666"/>
                    <a:pt x="38043" y="23666"/>
                  </a:cubicBezTo>
                  <a:lnTo>
                    <a:pt x="26366" y="23666"/>
                  </a:lnTo>
                  <a:lnTo>
                    <a:pt x="30914" y="5668"/>
                  </a:lnTo>
                  <a:cubicBezTo>
                    <a:pt x="31037" y="5060"/>
                    <a:pt x="31283" y="4452"/>
                    <a:pt x="31283" y="3965"/>
                  </a:cubicBezTo>
                  <a:cubicBezTo>
                    <a:pt x="31283" y="1776"/>
                    <a:pt x="29562" y="74"/>
                    <a:pt x="27104" y="74"/>
                  </a:cubicBezTo>
                  <a:cubicBezTo>
                    <a:pt x="24031" y="74"/>
                    <a:pt x="22187" y="2141"/>
                    <a:pt x="21326" y="5303"/>
                  </a:cubicBezTo>
                  <a:cubicBezTo>
                    <a:pt x="20466" y="8343"/>
                    <a:pt x="22064" y="2506"/>
                    <a:pt x="16656" y="23666"/>
                  </a:cubicBezTo>
                  <a:lnTo>
                    <a:pt x="4118" y="23666"/>
                  </a:lnTo>
                  <a:cubicBezTo>
                    <a:pt x="1783" y="23666"/>
                    <a:pt x="185" y="23666"/>
                    <a:pt x="185" y="26341"/>
                  </a:cubicBezTo>
                  <a:cubicBezTo>
                    <a:pt x="185" y="28044"/>
                    <a:pt x="1660" y="28044"/>
                    <a:pt x="3872" y="28044"/>
                  </a:cubicBezTo>
                  <a:lnTo>
                    <a:pt x="15549" y="28044"/>
                  </a:lnTo>
                  <a:lnTo>
                    <a:pt x="8297" y="56744"/>
                  </a:lnTo>
                  <a:cubicBezTo>
                    <a:pt x="7560" y="59784"/>
                    <a:pt x="6454" y="64162"/>
                    <a:pt x="6454" y="65743"/>
                  </a:cubicBezTo>
                  <a:cubicBezTo>
                    <a:pt x="6454" y="72918"/>
                    <a:pt x="12599" y="77296"/>
                    <a:pt x="19606" y="77296"/>
                  </a:cubicBezTo>
                  <a:cubicBezTo>
                    <a:pt x="33249" y="77296"/>
                    <a:pt x="40993" y="60271"/>
                    <a:pt x="40993" y="58690"/>
                  </a:cubicBezTo>
                  <a:cubicBezTo>
                    <a:pt x="40993" y="57109"/>
                    <a:pt x="39395" y="57109"/>
                    <a:pt x="39026" y="57109"/>
                  </a:cubicBezTo>
                  <a:cubicBezTo>
                    <a:pt x="37551" y="57109"/>
                    <a:pt x="37429" y="57352"/>
                    <a:pt x="36445" y="59420"/>
                  </a:cubicBezTo>
                  <a:cubicBezTo>
                    <a:pt x="33004" y="67081"/>
                    <a:pt x="26735" y="73891"/>
                    <a:pt x="19974" y="73891"/>
                  </a:cubicBezTo>
                  <a:cubicBezTo>
                    <a:pt x="17393" y="73891"/>
                    <a:pt x="15672" y="72310"/>
                    <a:pt x="15672" y="67932"/>
                  </a:cubicBezTo>
                  <a:cubicBezTo>
                    <a:pt x="15672" y="66716"/>
                    <a:pt x="16164" y="64162"/>
                    <a:pt x="16410" y="62946"/>
                  </a:cubicBezTo>
                  <a:lnTo>
                    <a:pt x="25260" y="28044"/>
                  </a:lnTo>
                  <a:close/>
                </a:path>
              </a:pathLst>
            </a:custGeom>
            <a:solidFill>
              <a:srgbClr val="000000"/>
            </a:solidFill>
            <a:ln w="17559" cap="flat">
              <a:noFill/>
              <a:prstDash val="solid"/>
              <a:miter/>
            </a:ln>
          </p:spPr>
          <p:txBody>
            <a:bodyPr rtlCol="0" anchor="ctr"/>
            <a:lstStyle/>
            <a:p>
              <a:endParaRPr lang="zh-CN" altLang="en-US"/>
            </a:p>
          </p:txBody>
        </p:sp>
        <p:sp>
          <p:nvSpPr>
            <p:cNvPr id="7" name="任意形状 6">
              <a:extLst>
                <a:ext uri="{FF2B5EF4-FFF2-40B4-BE49-F238E27FC236}">
                  <a16:creationId xmlns:a16="http://schemas.microsoft.com/office/drawing/2014/main" id="{3843FCAD-2CE7-DFEA-A364-639C2571FD76}"/>
                </a:ext>
              </a:extLst>
            </p:cNvPr>
            <p:cNvSpPr/>
            <p:nvPr>
              <p:custDataLst>
                <p:tags r:id="rId4"/>
              </p:custDataLst>
            </p:nvPr>
          </p:nvSpPr>
          <p:spPr>
            <a:xfrm>
              <a:off x="5917069" y="3734040"/>
              <a:ext cx="116770" cy="40652"/>
            </a:xfrm>
            <a:custGeom>
              <a:avLst/>
              <a:gdLst>
                <a:gd name="connsiteX0" fmla="*/ 110992 w 116770"/>
                <a:gd name="connsiteY0" fmla="*/ 7021 h 40652"/>
                <a:gd name="connsiteX1" fmla="*/ 116962 w 116770"/>
                <a:gd name="connsiteY1" fmla="*/ 3547 h 40652"/>
                <a:gd name="connsiteX2" fmla="*/ 111167 w 116770"/>
                <a:gd name="connsiteY2" fmla="*/ 72 h 40652"/>
                <a:gd name="connsiteX3" fmla="*/ 5986 w 116770"/>
                <a:gd name="connsiteY3" fmla="*/ 72 h 40652"/>
                <a:gd name="connsiteX4" fmla="*/ 191 w 116770"/>
                <a:gd name="connsiteY4" fmla="*/ 3547 h 40652"/>
                <a:gd name="connsiteX5" fmla="*/ 6161 w 116770"/>
                <a:gd name="connsiteY5" fmla="*/ 7021 h 40652"/>
                <a:gd name="connsiteX6" fmla="*/ 110992 w 116770"/>
                <a:gd name="connsiteY6" fmla="*/ 7021 h 40652"/>
                <a:gd name="connsiteX7" fmla="*/ 111167 w 116770"/>
                <a:gd name="connsiteY7" fmla="*/ 40725 h 40652"/>
                <a:gd name="connsiteX8" fmla="*/ 116962 w 116770"/>
                <a:gd name="connsiteY8" fmla="*/ 37250 h 40652"/>
                <a:gd name="connsiteX9" fmla="*/ 110992 w 116770"/>
                <a:gd name="connsiteY9" fmla="*/ 33776 h 40652"/>
                <a:gd name="connsiteX10" fmla="*/ 6161 w 116770"/>
                <a:gd name="connsiteY10" fmla="*/ 33776 h 40652"/>
                <a:gd name="connsiteX11" fmla="*/ 191 w 116770"/>
                <a:gd name="connsiteY11" fmla="*/ 37250 h 40652"/>
                <a:gd name="connsiteX12" fmla="*/ 5986 w 116770"/>
                <a:gd name="connsiteY12" fmla="*/ 40725 h 40652"/>
                <a:gd name="connsiteX13" fmla="*/ 111167 w 116770"/>
                <a:gd name="connsiteY13" fmla="*/ 40725 h 4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770" h="40652">
                  <a:moveTo>
                    <a:pt x="110992" y="7021"/>
                  </a:moveTo>
                  <a:cubicBezTo>
                    <a:pt x="113626" y="7021"/>
                    <a:pt x="116962" y="7021"/>
                    <a:pt x="116962" y="3547"/>
                  </a:cubicBezTo>
                  <a:cubicBezTo>
                    <a:pt x="116962" y="72"/>
                    <a:pt x="113626" y="72"/>
                    <a:pt x="111167" y="72"/>
                  </a:cubicBezTo>
                  <a:lnTo>
                    <a:pt x="5986" y="72"/>
                  </a:lnTo>
                  <a:cubicBezTo>
                    <a:pt x="3527" y="72"/>
                    <a:pt x="191" y="72"/>
                    <a:pt x="191" y="3547"/>
                  </a:cubicBezTo>
                  <a:cubicBezTo>
                    <a:pt x="191" y="7021"/>
                    <a:pt x="3527" y="7021"/>
                    <a:pt x="6161" y="7021"/>
                  </a:cubicBezTo>
                  <a:lnTo>
                    <a:pt x="110992" y="7021"/>
                  </a:lnTo>
                  <a:close/>
                  <a:moveTo>
                    <a:pt x="111167" y="40725"/>
                  </a:moveTo>
                  <a:cubicBezTo>
                    <a:pt x="113626" y="40725"/>
                    <a:pt x="116962" y="40725"/>
                    <a:pt x="116962" y="37250"/>
                  </a:cubicBezTo>
                  <a:cubicBezTo>
                    <a:pt x="116962" y="33776"/>
                    <a:pt x="113626" y="33776"/>
                    <a:pt x="110992" y="33776"/>
                  </a:cubicBezTo>
                  <a:lnTo>
                    <a:pt x="6161" y="33776"/>
                  </a:lnTo>
                  <a:cubicBezTo>
                    <a:pt x="3527" y="33776"/>
                    <a:pt x="191" y="33776"/>
                    <a:pt x="191" y="37250"/>
                  </a:cubicBezTo>
                  <a:cubicBezTo>
                    <a:pt x="191" y="40725"/>
                    <a:pt x="3527" y="40725"/>
                    <a:pt x="5986" y="40725"/>
                  </a:cubicBezTo>
                  <a:lnTo>
                    <a:pt x="111167" y="40725"/>
                  </a:lnTo>
                  <a:close/>
                </a:path>
              </a:pathLst>
            </a:custGeom>
            <a:solidFill>
              <a:srgbClr val="000000"/>
            </a:solidFill>
            <a:ln w="17559" cap="flat">
              <a:noFill/>
              <a:prstDash val="solid"/>
              <a:miter/>
            </a:ln>
          </p:spPr>
          <p:txBody>
            <a:bodyPr rtlCol="0" anchor="ctr"/>
            <a:lstStyle/>
            <a:p>
              <a:endParaRPr lang="zh-CN" altLang="en-US"/>
            </a:p>
          </p:txBody>
        </p:sp>
        <p:sp>
          <p:nvSpPr>
            <p:cNvPr id="8" name="任意形状 7">
              <a:extLst>
                <a:ext uri="{FF2B5EF4-FFF2-40B4-BE49-F238E27FC236}">
                  <a16:creationId xmlns:a16="http://schemas.microsoft.com/office/drawing/2014/main" id="{14450CD5-0DB8-88D3-87B2-92649B8CCACB}"/>
                </a:ext>
              </a:extLst>
            </p:cNvPr>
            <p:cNvSpPr/>
            <p:nvPr>
              <p:custDataLst>
                <p:tags r:id="rId5"/>
              </p:custDataLst>
            </p:nvPr>
          </p:nvSpPr>
          <p:spPr>
            <a:xfrm>
              <a:off x="6097831" y="3675146"/>
              <a:ext cx="95721" cy="156356"/>
            </a:xfrm>
            <a:custGeom>
              <a:avLst/>
              <a:gdLst>
                <a:gd name="connsiteX0" fmla="*/ 95923 w 95721"/>
                <a:gd name="connsiteY0" fmla="*/ 23873 h 156356"/>
                <a:gd name="connsiteX1" fmla="*/ 72042 w 95721"/>
                <a:gd name="connsiteY1" fmla="*/ 72 h 156356"/>
                <a:gd name="connsiteX2" fmla="*/ 50795 w 95721"/>
                <a:gd name="connsiteY2" fmla="*/ 7369 h 156356"/>
                <a:gd name="connsiteX3" fmla="*/ 28144 w 95721"/>
                <a:gd name="connsiteY3" fmla="*/ 44373 h 156356"/>
                <a:gd name="connsiteX4" fmla="*/ 224 w 95721"/>
                <a:gd name="connsiteY4" fmla="*/ 154691 h 156356"/>
                <a:gd name="connsiteX5" fmla="*/ 2331 w 95721"/>
                <a:gd name="connsiteY5" fmla="*/ 156428 h 156356"/>
                <a:gd name="connsiteX6" fmla="*/ 4438 w 95721"/>
                <a:gd name="connsiteY6" fmla="*/ 155560 h 156356"/>
                <a:gd name="connsiteX7" fmla="*/ 16730 w 95721"/>
                <a:gd name="connsiteY7" fmla="*/ 107611 h 156356"/>
                <a:gd name="connsiteX8" fmla="*/ 40611 w 95721"/>
                <a:gd name="connsiteY8" fmla="*/ 124462 h 156356"/>
                <a:gd name="connsiteX9" fmla="*/ 74501 w 95721"/>
                <a:gd name="connsiteY9" fmla="*/ 110738 h 156356"/>
                <a:gd name="connsiteX10" fmla="*/ 88548 w 95721"/>
                <a:gd name="connsiteY10" fmla="*/ 78772 h 156356"/>
                <a:gd name="connsiteX11" fmla="*/ 75730 w 95721"/>
                <a:gd name="connsiteY11" fmla="*/ 52886 h 156356"/>
                <a:gd name="connsiteX12" fmla="*/ 95923 w 95721"/>
                <a:gd name="connsiteY12" fmla="*/ 23873 h 156356"/>
                <a:gd name="connsiteX13" fmla="*/ 64316 w 95721"/>
                <a:gd name="connsiteY13" fmla="*/ 52712 h 156356"/>
                <a:gd name="connsiteX14" fmla="*/ 55888 w 95721"/>
                <a:gd name="connsiteY14" fmla="*/ 53928 h 156356"/>
                <a:gd name="connsiteX15" fmla="*/ 48161 w 95721"/>
                <a:gd name="connsiteY15" fmla="*/ 53233 h 156356"/>
                <a:gd name="connsiteX16" fmla="*/ 56766 w 95721"/>
                <a:gd name="connsiteY16" fmla="*/ 51843 h 156356"/>
                <a:gd name="connsiteX17" fmla="*/ 64316 w 95721"/>
                <a:gd name="connsiteY17" fmla="*/ 52712 h 156356"/>
                <a:gd name="connsiteX18" fmla="*/ 86090 w 95721"/>
                <a:gd name="connsiteY18" fmla="*/ 19877 h 156356"/>
                <a:gd name="connsiteX19" fmla="*/ 70286 w 95721"/>
                <a:gd name="connsiteY19" fmla="*/ 49932 h 156356"/>
                <a:gd name="connsiteX20" fmla="*/ 56766 w 95721"/>
                <a:gd name="connsiteY20" fmla="*/ 47848 h 156356"/>
                <a:gd name="connsiteX21" fmla="*/ 43245 w 95721"/>
                <a:gd name="connsiteY21" fmla="*/ 53407 h 156356"/>
                <a:gd name="connsiteX22" fmla="*/ 55361 w 95721"/>
                <a:gd name="connsiteY22" fmla="*/ 57750 h 156356"/>
                <a:gd name="connsiteX23" fmla="*/ 69760 w 95721"/>
                <a:gd name="connsiteY23" fmla="*/ 55492 h 156356"/>
                <a:gd name="connsiteX24" fmla="*/ 77486 w 95721"/>
                <a:gd name="connsiteY24" fmla="*/ 75123 h 156356"/>
                <a:gd name="connsiteX25" fmla="*/ 68706 w 95721"/>
                <a:gd name="connsiteY25" fmla="*/ 105005 h 156356"/>
                <a:gd name="connsiteX26" fmla="*/ 40084 w 95721"/>
                <a:gd name="connsiteY26" fmla="*/ 120640 h 156356"/>
                <a:gd name="connsiteX27" fmla="*/ 20066 w 95721"/>
                <a:gd name="connsiteY27" fmla="*/ 98229 h 156356"/>
                <a:gd name="connsiteX28" fmla="*/ 20944 w 95721"/>
                <a:gd name="connsiteY28" fmla="*/ 90585 h 156356"/>
                <a:gd name="connsiteX29" fmla="*/ 32182 w 95721"/>
                <a:gd name="connsiteY29" fmla="*/ 46632 h 156356"/>
                <a:gd name="connsiteX30" fmla="*/ 69760 w 95721"/>
                <a:gd name="connsiteY30" fmla="*/ 4068 h 156356"/>
                <a:gd name="connsiteX31" fmla="*/ 86090 w 95721"/>
                <a:gd name="connsiteY31" fmla="*/ 19877 h 1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721" h="156356">
                  <a:moveTo>
                    <a:pt x="95923" y="23873"/>
                  </a:moveTo>
                  <a:cubicBezTo>
                    <a:pt x="95923" y="10843"/>
                    <a:pt x="86266" y="72"/>
                    <a:pt x="72042" y="72"/>
                  </a:cubicBezTo>
                  <a:cubicBezTo>
                    <a:pt x="61858" y="72"/>
                    <a:pt x="56941" y="2852"/>
                    <a:pt x="50795" y="7369"/>
                  </a:cubicBezTo>
                  <a:cubicBezTo>
                    <a:pt x="41138" y="14318"/>
                    <a:pt x="31480" y="31170"/>
                    <a:pt x="28144" y="44373"/>
                  </a:cubicBezTo>
                  <a:lnTo>
                    <a:pt x="224" y="154691"/>
                  </a:lnTo>
                  <a:cubicBezTo>
                    <a:pt x="48" y="155386"/>
                    <a:pt x="926" y="156428"/>
                    <a:pt x="2331" y="156428"/>
                  </a:cubicBezTo>
                  <a:cubicBezTo>
                    <a:pt x="3736" y="156428"/>
                    <a:pt x="4263" y="156081"/>
                    <a:pt x="4438" y="155560"/>
                  </a:cubicBezTo>
                  <a:lnTo>
                    <a:pt x="16730" y="107611"/>
                  </a:lnTo>
                  <a:cubicBezTo>
                    <a:pt x="20066" y="118034"/>
                    <a:pt x="27792" y="124462"/>
                    <a:pt x="40611" y="124462"/>
                  </a:cubicBezTo>
                  <a:cubicBezTo>
                    <a:pt x="53429" y="124462"/>
                    <a:pt x="66599" y="118382"/>
                    <a:pt x="74501" y="110738"/>
                  </a:cubicBezTo>
                  <a:cubicBezTo>
                    <a:pt x="82929" y="102746"/>
                    <a:pt x="88548" y="91627"/>
                    <a:pt x="88548" y="78772"/>
                  </a:cubicBezTo>
                  <a:cubicBezTo>
                    <a:pt x="88548" y="66263"/>
                    <a:pt x="82051" y="57229"/>
                    <a:pt x="75730" y="52886"/>
                  </a:cubicBezTo>
                  <a:cubicBezTo>
                    <a:pt x="85914" y="47153"/>
                    <a:pt x="95923" y="36382"/>
                    <a:pt x="95923" y="23873"/>
                  </a:cubicBezTo>
                  <a:close/>
                  <a:moveTo>
                    <a:pt x="64316" y="52712"/>
                  </a:moveTo>
                  <a:cubicBezTo>
                    <a:pt x="62033" y="53581"/>
                    <a:pt x="60102" y="53928"/>
                    <a:pt x="55888" y="53928"/>
                  </a:cubicBezTo>
                  <a:cubicBezTo>
                    <a:pt x="53429" y="53928"/>
                    <a:pt x="49917" y="54102"/>
                    <a:pt x="48161" y="53233"/>
                  </a:cubicBezTo>
                  <a:cubicBezTo>
                    <a:pt x="48513" y="51496"/>
                    <a:pt x="54834" y="51843"/>
                    <a:pt x="56766" y="51843"/>
                  </a:cubicBezTo>
                  <a:cubicBezTo>
                    <a:pt x="60453" y="51843"/>
                    <a:pt x="62033" y="51843"/>
                    <a:pt x="64316" y="52712"/>
                  </a:cubicBezTo>
                  <a:close/>
                  <a:moveTo>
                    <a:pt x="86090" y="19877"/>
                  </a:moveTo>
                  <a:cubicBezTo>
                    <a:pt x="86090" y="32038"/>
                    <a:pt x="79417" y="44547"/>
                    <a:pt x="70286" y="49932"/>
                  </a:cubicBezTo>
                  <a:cubicBezTo>
                    <a:pt x="65545" y="48195"/>
                    <a:pt x="62033" y="47848"/>
                    <a:pt x="56766" y="47848"/>
                  </a:cubicBezTo>
                  <a:cubicBezTo>
                    <a:pt x="53078" y="47848"/>
                    <a:pt x="43245" y="47674"/>
                    <a:pt x="43245" y="53407"/>
                  </a:cubicBezTo>
                  <a:cubicBezTo>
                    <a:pt x="43069" y="58271"/>
                    <a:pt x="52200" y="57750"/>
                    <a:pt x="55361" y="57750"/>
                  </a:cubicBezTo>
                  <a:cubicBezTo>
                    <a:pt x="61858" y="57750"/>
                    <a:pt x="64492" y="57577"/>
                    <a:pt x="69760" y="55492"/>
                  </a:cubicBezTo>
                  <a:cubicBezTo>
                    <a:pt x="76432" y="61746"/>
                    <a:pt x="77310" y="67132"/>
                    <a:pt x="77486" y="75123"/>
                  </a:cubicBezTo>
                  <a:cubicBezTo>
                    <a:pt x="77837" y="85199"/>
                    <a:pt x="73623" y="98229"/>
                    <a:pt x="68706" y="105005"/>
                  </a:cubicBezTo>
                  <a:cubicBezTo>
                    <a:pt x="61858" y="114386"/>
                    <a:pt x="50093" y="120640"/>
                    <a:pt x="40084" y="120640"/>
                  </a:cubicBezTo>
                  <a:cubicBezTo>
                    <a:pt x="26739" y="120640"/>
                    <a:pt x="20066" y="110564"/>
                    <a:pt x="20066" y="98229"/>
                  </a:cubicBezTo>
                  <a:cubicBezTo>
                    <a:pt x="20066" y="96492"/>
                    <a:pt x="20066" y="93886"/>
                    <a:pt x="20944" y="90585"/>
                  </a:cubicBezTo>
                  <a:lnTo>
                    <a:pt x="32182" y="46632"/>
                  </a:lnTo>
                  <a:cubicBezTo>
                    <a:pt x="36045" y="31691"/>
                    <a:pt x="48688" y="4068"/>
                    <a:pt x="69760" y="4068"/>
                  </a:cubicBezTo>
                  <a:cubicBezTo>
                    <a:pt x="79944" y="4068"/>
                    <a:pt x="86090" y="9454"/>
                    <a:pt x="86090" y="19877"/>
                  </a:cubicBezTo>
                  <a:close/>
                </a:path>
              </a:pathLst>
            </a:custGeom>
            <a:solidFill>
              <a:srgbClr val="000000"/>
            </a:solidFill>
            <a:ln w="17559" cap="flat">
              <a:noFill/>
              <a:prstDash val="solid"/>
              <a:miter/>
            </a:ln>
          </p:spPr>
          <p:txBody>
            <a:bodyPr rtlCol="0" anchor="ctr"/>
            <a:lstStyle/>
            <a:p>
              <a:endParaRPr lang="zh-CN" altLang="en-US"/>
            </a:p>
          </p:txBody>
        </p:sp>
        <p:sp>
          <p:nvSpPr>
            <p:cNvPr id="9" name="任意形状 8">
              <a:extLst>
                <a:ext uri="{FF2B5EF4-FFF2-40B4-BE49-F238E27FC236}">
                  <a16:creationId xmlns:a16="http://schemas.microsoft.com/office/drawing/2014/main" id="{E84A3382-440D-0041-E23E-9990E1D7F4AF}"/>
                </a:ext>
              </a:extLst>
            </p:cNvPr>
            <p:cNvSpPr/>
            <p:nvPr>
              <p:custDataLst>
                <p:tags r:id="rId6"/>
              </p:custDataLst>
            </p:nvPr>
          </p:nvSpPr>
          <p:spPr>
            <a:xfrm>
              <a:off x="6205305" y="3743109"/>
              <a:ext cx="44741" cy="80749"/>
            </a:xfrm>
            <a:custGeom>
              <a:avLst/>
              <a:gdLst>
                <a:gd name="connsiteX0" fmla="*/ 27986 w 44741"/>
                <a:gd name="connsiteY0" fmla="*/ 3479 h 80749"/>
                <a:gd name="connsiteX1" fmla="*/ 24299 w 44741"/>
                <a:gd name="connsiteY1" fmla="*/ 74 h 80749"/>
                <a:gd name="connsiteX2" fmla="*/ 207 w 44741"/>
                <a:gd name="connsiteY2" fmla="*/ 7857 h 80749"/>
                <a:gd name="connsiteX3" fmla="*/ 207 w 44741"/>
                <a:gd name="connsiteY3" fmla="*/ 12235 h 80749"/>
                <a:gd name="connsiteX4" fmla="*/ 18030 w 44741"/>
                <a:gd name="connsiteY4" fmla="*/ 8830 h 80749"/>
                <a:gd name="connsiteX5" fmla="*/ 18030 w 44741"/>
                <a:gd name="connsiteY5" fmla="*/ 70851 h 80749"/>
                <a:gd name="connsiteX6" fmla="*/ 5738 w 44741"/>
                <a:gd name="connsiteY6" fmla="*/ 76445 h 80749"/>
                <a:gd name="connsiteX7" fmla="*/ 1068 w 44741"/>
                <a:gd name="connsiteY7" fmla="*/ 76445 h 80749"/>
                <a:gd name="connsiteX8" fmla="*/ 1068 w 44741"/>
                <a:gd name="connsiteY8" fmla="*/ 80823 h 80749"/>
                <a:gd name="connsiteX9" fmla="*/ 22947 w 44741"/>
                <a:gd name="connsiteY9" fmla="*/ 80337 h 80749"/>
                <a:gd name="connsiteX10" fmla="*/ 44949 w 44741"/>
                <a:gd name="connsiteY10" fmla="*/ 80823 h 80749"/>
                <a:gd name="connsiteX11" fmla="*/ 44949 w 44741"/>
                <a:gd name="connsiteY11" fmla="*/ 76445 h 80749"/>
                <a:gd name="connsiteX12" fmla="*/ 40278 w 44741"/>
                <a:gd name="connsiteY12" fmla="*/ 76445 h 80749"/>
                <a:gd name="connsiteX13" fmla="*/ 27986 w 44741"/>
                <a:gd name="connsiteY13" fmla="*/ 70851 h 80749"/>
                <a:gd name="connsiteX14" fmla="*/ 27986 w 44741"/>
                <a:gd name="connsiteY14" fmla="*/ 3479 h 8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41" h="80749">
                  <a:moveTo>
                    <a:pt x="27986" y="3479"/>
                  </a:moveTo>
                  <a:cubicBezTo>
                    <a:pt x="27986" y="195"/>
                    <a:pt x="27741" y="74"/>
                    <a:pt x="24299" y="74"/>
                  </a:cubicBezTo>
                  <a:cubicBezTo>
                    <a:pt x="16432" y="7735"/>
                    <a:pt x="5247" y="7857"/>
                    <a:pt x="207" y="7857"/>
                  </a:cubicBezTo>
                  <a:lnTo>
                    <a:pt x="207" y="12235"/>
                  </a:lnTo>
                  <a:cubicBezTo>
                    <a:pt x="3157" y="12235"/>
                    <a:pt x="11270" y="12235"/>
                    <a:pt x="18030" y="8830"/>
                  </a:cubicBezTo>
                  <a:lnTo>
                    <a:pt x="18030" y="70851"/>
                  </a:lnTo>
                  <a:cubicBezTo>
                    <a:pt x="18030" y="74864"/>
                    <a:pt x="18030" y="76445"/>
                    <a:pt x="5738" y="76445"/>
                  </a:cubicBezTo>
                  <a:lnTo>
                    <a:pt x="1068" y="76445"/>
                  </a:lnTo>
                  <a:lnTo>
                    <a:pt x="1068" y="80823"/>
                  </a:lnTo>
                  <a:cubicBezTo>
                    <a:pt x="3280" y="80701"/>
                    <a:pt x="18399" y="80337"/>
                    <a:pt x="22947" y="80337"/>
                  </a:cubicBezTo>
                  <a:cubicBezTo>
                    <a:pt x="26757" y="80337"/>
                    <a:pt x="42245" y="80701"/>
                    <a:pt x="44949" y="80823"/>
                  </a:cubicBezTo>
                  <a:lnTo>
                    <a:pt x="44949" y="76445"/>
                  </a:lnTo>
                  <a:lnTo>
                    <a:pt x="40278" y="76445"/>
                  </a:lnTo>
                  <a:cubicBezTo>
                    <a:pt x="27986" y="76445"/>
                    <a:pt x="27986" y="74864"/>
                    <a:pt x="27986" y="70851"/>
                  </a:cubicBezTo>
                  <a:lnTo>
                    <a:pt x="27986" y="3479"/>
                  </a:lnTo>
                  <a:close/>
                </a:path>
              </a:pathLst>
            </a:custGeom>
            <a:solidFill>
              <a:srgbClr val="000000"/>
            </a:solidFill>
            <a:ln w="17559" cap="flat">
              <a:noFill/>
              <a:prstDash val="solid"/>
              <a:miter/>
            </a:ln>
          </p:spPr>
          <p:txBody>
            <a:bodyPr rtlCol="0" anchor="ctr"/>
            <a:lstStyle/>
            <a:p>
              <a:endParaRPr lang="zh-CN" altLang="en-US"/>
            </a:p>
          </p:txBody>
        </p:sp>
        <p:sp>
          <p:nvSpPr>
            <p:cNvPr id="10" name="任意形状 9">
              <a:extLst>
                <a:ext uri="{FF2B5EF4-FFF2-40B4-BE49-F238E27FC236}">
                  <a16:creationId xmlns:a16="http://schemas.microsoft.com/office/drawing/2014/main" id="{0568AC67-BE1B-43F7-9D0B-B2E21877C9C2}"/>
                </a:ext>
              </a:extLst>
            </p:cNvPr>
            <p:cNvSpPr/>
            <p:nvPr>
              <p:custDataLst>
                <p:tags r:id="rId7"/>
              </p:custDataLst>
            </p:nvPr>
          </p:nvSpPr>
          <p:spPr>
            <a:xfrm>
              <a:off x="6275774" y="3721011"/>
              <a:ext cx="143812" cy="78699"/>
            </a:xfrm>
            <a:custGeom>
              <a:avLst/>
              <a:gdLst>
                <a:gd name="connsiteX0" fmla="*/ 10572 w 143812"/>
                <a:gd name="connsiteY0" fmla="*/ 66610 h 78699"/>
                <a:gd name="connsiteX1" fmla="*/ 8991 w 143812"/>
                <a:gd name="connsiteY1" fmla="*/ 74081 h 78699"/>
                <a:gd name="connsiteX2" fmla="*/ 14084 w 143812"/>
                <a:gd name="connsiteY2" fmla="*/ 78772 h 78699"/>
                <a:gd name="connsiteX3" fmla="*/ 20581 w 143812"/>
                <a:gd name="connsiteY3" fmla="*/ 73907 h 78699"/>
                <a:gd name="connsiteX4" fmla="*/ 23917 w 143812"/>
                <a:gd name="connsiteY4" fmla="*/ 61051 h 78699"/>
                <a:gd name="connsiteX5" fmla="*/ 27780 w 143812"/>
                <a:gd name="connsiteY5" fmla="*/ 45415 h 78699"/>
                <a:gd name="connsiteX6" fmla="*/ 30765 w 143812"/>
                <a:gd name="connsiteY6" fmla="*/ 33776 h 78699"/>
                <a:gd name="connsiteX7" fmla="*/ 33048 w 143812"/>
                <a:gd name="connsiteY7" fmla="*/ 25089 h 78699"/>
                <a:gd name="connsiteX8" fmla="*/ 61670 w 143812"/>
                <a:gd name="connsiteY8" fmla="*/ 3894 h 78699"/>
                <a:gd name="connsiteX9" fmla="*/ 71152 w 143812"/>
                <a:gd name="connsiteY9" fmla="*/ 16055 h 78699"/>
                <a:gd name="connsiteX10" fmla="*/ 68518 w 143812"/>
                <a:gd name="connsiteY10" fmla="*/ 30475 h 78699"/>
                <a:gd name="connsiteX11" fmla="*/ 63602 w 143812"/>
                <a:gd name="connsiteY11" fmla="*/ 50627 h 78699"/>
                <a:gd name="connsiteX12" fmla="*/ 60090 w 143812"/>
                <a:gd name="connsiteY12" fmla="*/ 63831 h 78699"/>
                <a:gd name="connsiteX13" fmla="*/ 57807 w 143812"/>
                <a:gd name="connsiteY13" fmla="*/ 74081 h 78699"/>
                <a:gd name="connsiteX14" fmla="*/ 62899 w 143812"/>
                <a:gd name="connsiteY14" fmla="*/ 78772 h 78699"/>
                <a:gd name="connsiteX15" fmla="*/ 70801 w 143812"/>
                <a:gd name="connsiteY15" fmla="*/ 68869 h 78699"/>
                <a:gd name="connsiteX16" fmla="*/ 81337 w 143812"/>
                <a:gd name="connsiteY16" fmla="*/ 27000 h 78699"/>
                <a:gd name="connsiteX17" fmla="*/ 110310 w 143812"/>
                <a:gd name="connsiteY17" fmla="*/ 3894 h 78699"/>
                <a:gd name="connsiteX18" fmla="*/ 119792 w 143812"/>
                <a:gd name="connsiteY18" fmla="*/ 16055 h 78699"/>
                <a:gd name="connsiteX19" fmla="*/ 108905 w 143812"/>
                <a:gd name="connsiteY19" fmla="*/ 54971 h 78699"/>
                <a:gd name="connsiteX20" fmla="*/ 106622 w 143812"/>
                <a:gd name="connsiteY20" fmla="*/ 64526 h 78699"/>
                <a:gd name="connsiteX21" fmla="*/ 121021 w 143812"/>
                <a:gd name="connsiteY21" fmla="*/ 78772 h 78699"/>
                <a:gd name="connsiteX22" fmla="*/ 144024 w 143812"/>
                <a:gd name="connsiteY22" fmla="*/ 52017 h 78699"/>
                <a:gd name="connsiteX23" fmla="*/ 141917 w 143812"/>
                <a:gd name="connsiteY23" fmla="*/ 50280 h 78699"/>
                <a:gd name="connsiteX24" fmla="*/ 139283 w 143812"/>
                <a:gd name="connsiteY24" fmla="*/ 53407 h 78699"/>
                <a:gd name="connsiteX25" fmla="*/ 121373 w 143812"/>
                <a:gd name="connsiteY25" fmla="*/ 74949 h 78699"/>
                <a:gd name="connsiteX26" fmla="*/ 117158 w 143812"/>
                <a:gd name="connsiteY26" fmla="*/ 69216 h 78699"/>
                <a:gd name="connsiteX27" fmla="*/ 120319 w 143812"/>
                <a:gd name="connsiteY27" fmla="*/ 56882 h 78699"/>
                <a:gd name="connsiteX28" fmla="*/ 131030 w 143812"/>
                <a:gd name="connsiteY28" fmla="*/ 18661 h 78699"/>
                <a:gd name="connsiteX29" fmla="*/ 110837 w 143812"/>
                <a:gd name="connsiteY29" fmla="*/ 72 h 78699"/>
                <a:gd name="connsiteX30" fmla="*/ 82215 w 143812"/>
                <a:gd name="connsiteY30" fmla="*/ 16924 h 78699"/>
                <a:gd name="connsiteX31" fmla="*/ 76596 w 143812"/>
                <a:gd name="connsiteY31" fmla="*/ 4589 h 78699"/>
                <a:gd name="connsiteX32" fmla="*/ 62197 w 143812"/>
                <a:gd name="connsiteY32" fmla="*/ 72 h 78699"/>
                <a:gd name="connsiteX33" fmla="*/ 34804 w 143812"/>
                <a:gd name="connsiteY33" fmla="*/ 15187 h 78699"/>
                <a:gd name="connsiteX34" fmla="*/ 18649 w 143812"/>
                <a:gd name="connsiteY34" fmla="*/ 72 h 78699"/>
                <a:gd name="connsiteX35" fmla="*/ 5655 w 143812"/>
                <a:gd name="connsiteY35" fmla="*/ 9975 h 78699"/>
                <a:gd name="connsiteX36" fmla="*/ 212 w 143812"/>
                <a:gd name="connsiteY36" fmla="*/ 26826 h 78699"/>
                <a:gd name="connsiteX37" fmla="*/ 2319 w 143812"/>
                <a:gd name="connsiteY37" fmla="*/ 28564 h 78699"/>
                <a:gd name="connsiteX38" fmla="*/ 5304 w 143812"/>
                <a:gd name="connsiteY38" fmla="*/ 24568 h 78699"/>
                <a:gd name="connsiteX39" fmla="*/ 18122 w 143812"/>
                <a:gd name="connsiteY39" fmla="*/ 3894 h 78699"/>
                <a:gd name="connsiteX40" fmla="*/ 23566 w 143812"/>
                <a:gd name="connsiteY40" fmla="*/ 11886 h 78699"/>
                <a:gd name="connsiteX41" fmla="*/ 20756 w 143812"/>
                <a:gd name="connsiteY41" fmla="*/ 26479 h 78699"/>
                <a:gd name="connsiteX42" fmla="*/ 10572 w 143812"/>
                <a:gd name="connsiteY42" fmla="*/ 66610 h 7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3812" h="78699">
                  <a:moveTo>
                    <a:pt x="10572" y="66610"/>
                  </a:moveTo>
                  <a:cubicBezTo>
                    <a:pt x="10045" y="69216"/>
                    <a:pt x="8991" y="73212"/>
                    <a:pt x="8991" y="74081"/>
                  </a:cubicBezTo>
                  <a:cubicBezTo>
                    <a:pt x="8991" y="77208"/>
                    <a:pt x="11450" y="78772"/>
                    <a:pt x="14084" y="78772"/>
                  </a:cubicBezTo>
                  <a:cubicBezTo>
                    <a:pt x="16191" y="78772"/>
                    <a:pt x="19352" y="77382"/>
                    <a:pt x="20581" y="73907"/>
                  </a:cubicBezTo>
                  <a:cubicBezTo>
                    <a:pt x="20756" y="73560"/>
                    <a:pt x="22863" y="65394"/>
                    <a:pt x="23917" y="61051"/>
                  </a:cubicBezTo>
                  <a:lnTo>
                    <a:pt x="27780" y="45415"/>
                  </a:lnTo>
                  <a:cubicBezTo>
                    <a:pt x="28834" y="41593"/>
                    <a:pt x="29887" y="37771"/>
                    <a:pt x="30765" y="33776"/>
                  </a:cubicBezTo>
                  <a:cubicBezTo>
                    <a:pt x="31468" y="30822"/>
                    <a:pt x="32872" y="25784"/>
                    <a:pt x="33048" y="25089"/>
                  </a:cubicBezTo>
                  <a:cubicBezTo>
                    <a:pt x="35682" y="19704"/>
                    <a:pt x="44988" y="3894"/>
                    <a:pt x="61670" y="3894"/>
                  </a:cubicBezTo>
                  <a:cubicBezTo>
                    <a:pt x="69572" y="3894"/>
                    <a:pt x="71152" y="10322"/>
                    <a:pt x="71152" y="16055"/>
                  </a:cubicBezTo>
                  <a:cubicBezTo>
                    <a:pt x="71152" y="20398"/>
                    <a:pt x="69923" y="25263"/>
                    <a:pt x="68518" y="30475"/>
                  </a:cubicBezTo>
                  <a:lnTo>
                    <a:pt x="63602" y="50627"/>
                  </a:lnTo>
                  <a:lnTo>
                    <a:pt x="60090" y="63831"/>
                  </a:lnTo>
                  <a:cubicBezTo>
                    <a:pt x="59387" y="67305"/>
                    <a:pt x="57807" y="73212"/>
                    <a:pt x="57807" y="74081"/>
                  </a:cubicBezTo>
                  <a:cubicBezTo>
                    <a:pt x="57807" y="77208"/>
                    <a:pt x="60265" y="78772"/>
                    <a:pt x="62899" y="78772"/>
                  </a:cubicBezTo>
                  <a:cubicBezTo>
                    <a:pt x="68343" y="78772"/>
                    <a:pt x="69396" y="74428"/>
                    <a:pt x="70801" y="68869"/>
                  </a:cubicBezTo>
                  <a:cubicBezTo>
                    <a:pt x="73259" y="59140"/>
                    <a:pt x="79756" y="33776"/>
                    <a:pt x="81337" y="27000"/>
                  </a:cubicBezTo>
                  <a:cubicBezTo>
                    <a:pt x="81864" y="24742"/>
                    <a:pt x="91170" y="3894"/>
                    <a:pt x="110310" y="3894"/>
                  </a:cubicBezTo>
                  <a:cubicBezTo>
                    <a:pt x="117861" y="3894"/>
                    <a:pt x="119792" y="9801"/>
                    <a:pt x="119792" y="16055"/>
                  </a:cubicBezTo>
                  <a:cubicBezTo>
                    <a:pt x="119792" y="25958"/>
                    <a:pt x="112417" y="45763"/>
                    <a:pt x="108905" y="54971"/>
                  </a:cubicBezTo>
                  <a:cubicBezTo>
                    <a:pt x="107325" y="59140"/>
                    <a:pt x="106622" y="61051"/>
                    <a:pt x="106622" y="64526"/>
                  </a:cubicBezTo>
                  <a:cubicBezTo>
                    <a:pt x="106622" y="72691"/>
                    <a:pt x="112768" y="78772"/>
                    <a:pt x="121021" y="78772"/>
                  </a:cubicBezTo>
                  <a:cubicBezTo>
                    <a:pt x="137527" y="78772"/>
                    <a:pt x="144024" y="53407"/>
                    <a:pt x="144024" y="52017"/>
                  </a:cubicBezTo>
                  <a:cubicBezTo>
                    <a:pt x="144024" y="50280"/>
                    <a:pt x="142444" y="50280"/>
                    <a:pt x="141917" y="50280"/>
                  </a:cubicBezTo>
                  <a:cubicBezTo>
                    <a:pt x="140161" y="50280"/>
                    <a:pt x="140161" y="50801"/>
                    <a:pt x="139283" y="53407"/>
                  </a:cubicBezTo>
                  <a:cubicBezTo>
                    <a:pt x="136649" y="62615"/>
                    <a:pt x="131030" y="74949"/>
                    <a:pt x="121373" y="74949"/>
                  </a:cubicBezTo>
                  <a:cubicBezTo>
                    <a:pt x="118387" y="74949"/>
                    <a:pt x="117158" y="73212"/>
                    <a:pt x="117158" y="69216"/>
                  </a:cubicBezTo>
                  <a:cubicBezTo>
                    <a:pt x="117158" y="64873"/>
                    <a:pt x="118739" y="60704"/>
                    <a:pt x="120319" y="56882"/>
                  </a:cubicBezTo>
                  <a:cubicBezTo>
                    <a:pt x="123655" y="47848"/>
                    <a:pt x="131030" y="28564"/>
                    <a:pt x="131030" y="18661"/>
                  </a:cubicBezTo>
                  <a:cubicBezTo>
                    <a:pt x="131030" y="7369"/>
                    <a:pt x="124006" y="72"/>
                    <a:pt x="110837" y="72"/>
                  </a:cubicBezTo>
                  <a:cubicBezTo>
                    <a:pt x="97667" y="72"/>
                    <a:pt x="88712" y="7716"/>
                    <a:pt x="82215" y="16924"/>
                  </a:cubicBezTo>
                  <a:cubicBezTo>
                    <a:pt x="82039" y="14665"/>
                    <a:pt x="81512" y="8759"/>
                    <a:pt x="76596" y="4589"/>
                  </a:cubicBezTo>
                  <a:cubicBezTo>
                    <a:pt x="72206" y="941"/>
                    <a:pt x="66587" y="72"/>
                    <a:pt x="62197" y="72"/>
                  </a:cubicBezTo>
                  <a:cubicBezTo>
                    <a:pt x="46393" y="72"/>
                    <a:pt x="37789" y="11191"/>
                    <a:pt x="34804" y="15187"/>
                  </a:cubicBezTo>
                  <a:cubicBezTo>
                    <a:pt x="33926" y="5284"/>
                    <a:pt x="26551" y="72"/>
                    <a:pt x="18649" y="72"/>
                  </a:cubicBezTo>
                  <a:cubicBezTo>
                    <a:pt x="10572" y="72"/>
                    <a:pt x="7235" y="6848"/>
                    <a:pt x="5655" y="9975"/>
                  </a:cubicBezTo>
                  <a:cubicBezTo>
                    <a:pt x="2494" y="16055"/>
                    <a:pt x="212" y="26305"/>
                    <a:pt x="212" y="26826"/>
                  </a:cubicBezTo>
                  <a:cubicBezTo>
                    <a:pt x="212" y="28564"/>
                    <a:pt x="1968" y="28564"/>
                    <a:pt x="2319" y="28564"/>
                  </a:cubicBezTo>
                  <a:cubicBezTo>
                    <a:pt x="4075" y="28564"/>
                    <a:pt x="4250" y="28390"/>
                    <a:pt x="5304" y="24568"/>
                  </a:cubicBezTo>
                  <a:cubicBezTo>
                    <a:pt x="8289" y="12233"/>
                    <a:pt x="11801" y="3894"/>
                    <a:pt x="18122" y="3894"/>
                  </a:cubicBezTo>
                  <a:cubicBezTo>
                    <a:pt x="20932" y="3894"/>
                    <a:pt x="23566" y="5284"/>
                    <a:pt x="23566" y="11886"/>
                  </a:cubicBezTo>
                  <a:cubicBezTo>
                    <a:pt x="23566" y="15534"/>
                    <a:pt x="23039" y="17445"/>
                    <a:pt x="20756" y="26479"/>
                  </a:cubicBezTo>
                  <a:lnTo>
                    <a:pt x="10572" y="66610"/>
                  </a:lnTo>
                  <a:close/>
                </a:path>
              </a:pathLst>
            </a:custGeom>
            <a:solidFill>
              <a:srgbClr val="000000"/>
            </a:solidFill>
            <a:ln w="17559" cap="flat">
              <a:noFill/>
              <a:prstDash val="solid"/>
              <a:miter/>
            </a:ln>
          </p:spPr>
          <p:txBody>
            <a:bodyPr rtlCol="0" anchor="ctr"/>
            <a:lstStyle/>
            <a:p>
              <a:endParaRPr lang="zh-CN" altLang="en-US"/>
            </a:p>
          </p:txBody>
        </p:sp>
        <p:sp>
          <p:nvSpPr>
            <p:cNvPr id="11" name="任意形状 10">
              <a:extLst>
                <a:ext uri="{FF2B5EF4-FFF2-40B4-BE49-F238E27FC236}">
                  <a16:creationId xmlns:a16="http://schemas.microsoft.com/office/drawing/2014/main" id="{B47A6FDC-4D7D-3807-8CC9-066DB9DD626F}"/>
                </a:ext>
              </a:extLst>
            </p:cNvPr>
            <p:cNvSpPr/>
            <p:nvPr>
              <p:custDataLst>
                <p:tags r:id="rId8"/>
              </p:custDataLst>
            </p:nvPr>
          </p:nvSpPr>
          <p:spPr>
            <a:xfrm>
              <a:off x="6430019" y="3747851"/>
              <a:ext cx="41545" cy="77222"/>
            </a:xfrm>
            <a:custGeom>
              <a:avLst/>
              <a:gdLst>
                <a:gd name="connsiteX0" fmla="*/ 25295 w 41545"/>
                <a:gd name="connsiteY0" fmla="*/ 28044 h 77222"/>
                <a:gd name="connsiteX1" fmla="*/ 37833 w 41545"/>
                <a:gd name="connsiteY1" fmla="*/ 28044 h 77222"/>
                <a:gd name="connsiteX2" fmla="*/ 41766 w 41545"/>
                <a:gd name="connsiteY2" fmla="*/ 25369 h 77222"/>
                <a:gd name="connsiteX3" fmla="*/ 38079 w 41545"/>
                <a:gd name="connsiteY3" fmla="*/ 23666 h 77222"/>
                <a:gd name="connsiteX4" fmla="*/ 26402 w 41545"/>
                <a:gd name="connsiteY4" fmla="*/ 23666 h 77222"/>
                <a:gd name="connsiteX5" fmla="*/ 30950 w 41545"/>
                <a:gd name="connsiteY5" fmla="*/ 5668 h 77222"/>
                <a:gd name="connsiteX6" fmla="*/ 31318 w 41545"/>
                <a:gd name="connsiteY6" fmla="*/ 3965 h 77222"/>
                <a:gd name="connsiteX7" fmla="*/ 27139 w 41545"/>
                <a:gd name="connsiteY7" fmla="*/ 74 h 77222"/>
                <a:gd name="connsiteX8" fmla="*/ 21362 w 41545"/>
                <a:gd name="connsiteY8" fmla="*/ 5303 h 77222"/>
                <a:gd name="connsiteX9" fmla="*/ 16691 w 41545"/>
                <a:gd name="connsiteY9" fmla="*/ 23666 h 77222"/>
                <a:gd name="connsiteX10" fmla="*/ 4154 w 41545"/>
                <a:gd name="connsiteY10" fmla="*/ 23666 h 77222"/>
                <a:gd name="connsiteX11" fmla="*/ 220 w 41545"/>
                <a:gd name="connsiteY11" fmla="*/ 26341 h 77222"/>
                <a:gd name="connsiteX12" fmla="*/ 3908 w 41545"/>
                <a:gd name="connsiteY12" fmla="*/ 28044 h 77222"/>
                <a:gd name="connsiteX13" fmla="*/ 15585 w 41545"/>
                <a:gd name="connsiteY13" fmla="*/ 28044 h 77222"/>
                <a:gd name="connsiteX14" fmla="*/ 8333 w 41545"/>
                <a:gd name="connsiteY14" fmla="*/ 56744 h 77222"/>
                <a:gd name="connsiteX15" fmla="*/ 6489 w 41545"/>
                <a:gd name="connsiteY15" fmla="*/ 65743 h 77222"/>
                <a:gd name="connsiteX16" fmla="*/ 19641 w 41545"/>
                <a:gd name="connsiteY16" fmla="*/ 77296 h 77222"/>
                <a:gd name="connsiteX17" fmla="*/ 41029 w 41545"/>
                <a:gd name="connsiteY17" fmla="*/ 58690 h 77222"/>
                <a:gd name="connsiteX18" fmla="*/ 39062 w 41545"/>
                <a:gd name="connsiteY18" fmla="*/ 57109 h 77222"/>
                <a:gd name="connsiteX19" fmla="*/ 36481 w 41545"/>
                <a:gd name="connsiteY19" fmla="*/ 59420 h 77222"/>
                <a:gd name="connsiteX20" fmla="*/ 20010 w 41545"/>
                <a:gd name="connsiteY20" fmla="*/ 73891 h 77222"/>
                <a:gd name="connsiteX21" fmla="*/ 15708 w 41545"/>
                <a:gd name="connsiteY21" fmla="*/ 67932 h 77222"/>
                <a:gd name="connsiteX22" fmla="*/ 16445 w 41545"/>
                <a:gd name="connsiteY22" fmla="*/ 62946 h 77222"/>
                <a:gd name="connsiteX23" fmla="*/ 25295 w 41545"/>
                <a:gd name="connsiteY23" fmla="*/ 28044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295" y="28044"/>
                  </a:moveTo>
                  <a:lnTo>
                    <a:pt x="37833" y="28044"/>
                  </a:lnTo>
                  <a:cubicBezTo>
                    <a:pt x="40168" y="28044"/>
                    <a:pt x="41766" y="28044"/>
                    <a:pt x="41766" y="25369"/>
                  </a:cubicBezTo>
                  <a:cubicBezTo>
                    <a:pt x="41766" y="23666"/>
                    <a:pt x="40168" y="23666"/>
                    <a:pt x="38079" y="23666"/>
                  </a:cubicBezTo>
                  <a:lnTo>
                    <a:pt x="26402" y="23666"/>
                  </a:lnTo>
                  <a:lnTo>
                    <a:pt x="30950" y="5668"/>
                  </a:lnTo>
                  <a:cubicBezTo>
                    <a:pt x="31073" y="5060"/>
                    <a:pt x="31318" y="4452"/>
                    <a:pt x="31318" y="3965"/>
                  </a:cubicBezTo>
                  <a:cubicBezTo>
                    <a:pt x="31318" y="1776"/>
                    <a:pt x="29598" y="74"/>
                    <a:pt x="27139" y="74"/>
                  </a:cubicBezTo>
                  <a:cubicBezTo>
                    <a:pt x="24066" y="74"/>
                    <a:pt x="22223" y="2141"/>
                    <a:pt x="21362" y="5303"/>
                  </a:cubicBezTo>
                  <a:cubicBezTo>
                    <a:pt x="20502" y="8343"/>
                    <a:pt x="22100" y="2506"/>
                    <a:pt x="16691" y="23666"/>
                  </a:cubicBezTo>
                  <a:lnTo>
                    <a:pt x="4154" y="23666"/>
                  </a:lnTo>
                  <a:cubicBezTo>
                    <a:pt x="1818" y="23666"/>
                    <a:pt x="220" y="23666"/>
                    <a:pt x="220" y="26341"/>
                  </a:cubicBezTo>
                  <a:cubicBezTo>
                    <a:pt x="220" y="28044"/>
                    <a:pt x="1695" y="28044"/>
                    <a:pt x="3908" y="28044"/>
                  </a:cubicBezTo>
                  <a:lnTo>
                    <a:pt x="15585" y="28044"/>
                  </a:lnTo>
                  <a:lnTo>
                    <a:pt x="8333" y="56744"/>
                  </a:lnTo>
                  <a:cubicBezTo>
                    <a:pt x="7595" y="59784"/>
                    <a:pt x="6489" y="64162"/>
                    <a:pt x="6489" y="65743"/>
                  </a:cubicBezTo>
                  <a:cubicBezTo>
                    <a:pt x="6489" y="72918"/>
                    <a:pt x="12635" y="77296"/>
                    <a:pt x="19641" y="77296"/>
                  </a:cubicBezTo>
                  <a:cubicBezTo>
                    <a:pt x="33285" y="77296"/>
                    <a:pt x="41029" y="60271"/>
                    <a:pt x="41029" y="58690"/>
                  </a:cubicBezTo>
                  <a:cubicBezTo>
                    <a:pt x="41029" y="57109"/>
                    <a:pt x="39431" y="57109"/>
                    <a:pt x="39062" y="57109"/>
                  </a:cubicBezTo>
                  <a:cubicBezTo>
                    <a:pt x="37587" y="57109"/>
                    <a:pt x="37464" y="57352"/>
                    <a:pt x="36481" y="59420"/>
                  </a:cubicBezTo>
                  <a:cubicBezTo>
                    <a:pt x="33039" y="67081"/>
                    <a:pt x="26770" y="73891"/>
                    <a:pt x="20010" y="73891"/>
                  </a:cubicBezTo>
                  <a:cubicBezTo>
                    <a:pt x="17429" y="73891"/>
                    <a:pt x="15708" y="72310"/>
                    <a:pt x="15708" y="67932"/>
                  </a:cubicBezTo>
                  <a:cubicBezTo>
                    <a:pt x="15708" y="66716"/>
                    <a:pt x="16200" y="64162"/>
                    <a:pt x="16445" y="62946"/>
                  </a:cubicBezTo>
                  <a:lnTo>
                    <a:pt x="25295" y="28044"/>
                  </a:lnTo>
                  <a:close/>
                </a:path>
              </a:pathLst>
            </a:custGeom>
            <a:solidFill>
              <a:srgbClr val="000000"/>
            </a:solidFill>
            <a:ln w="17559" cap="flat">
              <a:noFill/>
              <a:prstDash val="solid"/>
              <a:miter/>
            </a:ln>
          </p:spPr>
          <p:txBody>
            <a:bodyPr rtlCol="0" anchor="ctr"/>
            <a:lstStyle/>
            <a:p>
              <a:endParaRPr lang="zh-CN" altLang="en-US"/>
            </a:p>
          </p:txBody>
        </p:sp>
        <p:sp>
          <p:nvSpPr>
            <p:cNvPr id="12" name="任意形状 11">
              <a:extLst>
                <a:ext uri="{FF2B5EF4-FFF2-40B4-BE49-F238E27FC236}">
                  <a16:creationId xmlns:a16="http://schemas.microsoft.com/office/drawing/2014/main" id="{8694B869-A458-4BDA-2AFB-FC4DA50B51B1}"/>
                </a:ext>
              </a:extLst>
            </p:cNvPr>
            <p:cNvSpPr/>
            <p:nvPr>
              <p:custDataLst>
                <p:tags r:id="rId9"/>
              </p:custDataLst>
            </p:nvPr>
          </p:nvSpPr>
          <p:spPr>
            <a:xfrm>
              <a:off x="6491176" y="3790415"/>
              <a:ext cx="83091" cy="5958"/>
            </a:xfrm>
            <a:custGeom>
              <a:avLst/>
              <a:gdLst>
                <a:gd name="connsiteX0" fmla="*/ 78399 w 83091"/>
                <a:gd name="connsiteY0" fmla="*/ 6033 h 5958"/>
                <a:gd name="connsiteX1" fmla="*/ 83315 w 83091"/>
                <a:gd name="connsiteY1" fmla="*/ 3114 h 5958"/>
                <a:gd name="connsiteX2" fmla="*/ 78399 w 83091"/>
                <a:gd name="connsiteY2" fmla="*/ 74 h 5958"/>
                <a:gd name="connsiteX3" fmla="*/ 5140 w 83091"/>
                <a:gd name="connsiteY3" fmla="*/ 74 h 5958"/>
                <a:gd name="connsiteX4" fmla="*/ 223 w 83091"/>
                <a:gd name="connsiteY4" fmla="*/ 2992 h 5958"/>
                <a:gd name="connsiteX5" fmla="*/ 5140 w 83091"/>
                <a:gd name="connsiteY5" fmla="*/ 6033 h 5958"/>
                <a:gd name="connsiteX6" fmla="*/ 78399 w 83091"/>
                <a:gd name="connsiteY6" fmla="*/ 6033 h 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1" h="5958">
                  <a:moveTo>
                    <a:pt x="78399" y="6033"/>
                  </a:moveTo>
                  <a:cubicBezTo>
                    <a:pt x="80365" y="6033"/>
                    <a:pt x="83315" y="6033"/>
                    <a:pt x="83315" y="3114"/>
                  </a:cubicBezTo>
                  <a:cubicBezTo>
                    <a:pt x="83315" y="74"/>
                    <a:pt x="80488" y="74"/>
                    <a:pt x="78399" y="74"/>
                  </a:cubicBezTo>
                  <a:lnTo>
                    <a:pt x="5140" y="74"/>
                  </a:lnTo>
                  <a:cubicBezTo>
                    <a:pt x="3173" y="74"/>
                    <a:pt x="223" y="74"/>
                    <a:pt x="223" y="2992"/>
                  </a:cubicBezTo>
                  <a:cubicBezTo>
                    <a:pt x="223" y="6033"/>
                    <a:pt x="3050" y="6033"/>
                    <a:pt x="5140" y="6033"/>
                  </a:cubicBezTo>
                  <a:lnTo>
                    <a:pt x="78399" y="6033"/>
                  </a:lnTo>
                  <a:close/>
                </a:path>
              </a:pathLst>
            </a:custGeom>
            <a:solidFill>
              <a:srgbClr val="000000"/>
            </a:solidFill>
            <a:ln w="17559" cap="flat">
              <a:noFill/>
              <a:prstDash val="solid"/>
              <a:miter/>
            </a:ln>
          </p:spPr>
          <p:txBody>
            <a:bodyPr rtlCol="0" anchor="ctr"/>
            <a:lstStyle/>
            <a:p>
              <a:endParaRPr lang="zh-CN" altLang="en-US"/>
            </a:p>
          </p:txBody>
        </p:sp>
        <p:sp>
          <p:nvSpPr>
            <p:cNvPr id="13" name="任意形状 12">
              <a:extLst>
                <a:ext uri="{FF2B5EF4-FFF2-40B4-BE49-F238E27FC236}">
                  <a16:creationId xmlns:a16="http://schemas.microsoft.com/office/drawing/2014/main" id="{B386B595-329E-B75D-1239-E7508CFF8D12}"/>
                </a:ext>
              </a:extLst>
            </p:cNvPr>
            <p:cNvSpPr/>
            <p:nvPr>
              <p:custDataLst>
                <p:tags r:id="rId10"/>
              </p:custDataLst>
            </p:nvPr>
          </p:nvSpPr>
          <p:spPr>
            <a:xfrm>
              <a:off x="6601047" y="3743109"/>
              <a:ext cx="44741" cy="80749"/>
            </a:xfrm>
            <a:custGeom>
              <a:avLst/>
              <a:gdLst>
                <a:gd name="connsiteX0" fmla="*/ 28009 w 44741"/>
                <a:gd name="connsiteY0" fmla="*/ 3479 h 80749"/>
                <a:gd name="connsiteX1" fmla="*/ 24321 w 44741"/>
                <a:gd name="connsiteY1" fmla="*/ 74 h 80749"/>
                <a:gd name="connsiteX2" fmla="*/ 230 w 44741"/>
                <a:gd name="connsiteY2" fmla="*/ 7857 h 80749"/>
                <a:gd name="connsiteX3" fmla="*/ 230 w 44741"/>
                <a:gd name="connsiteY3" fmla="*/ 12235 h 80749"/>
                <a:gd name="connsiteX4" fmla="*/ 18053 w 44741"/>
                <a:gd name="connsiteY4" fmla="*/ 8830 h 80749"/>
                <a:gd name="connsiteX5" fmla="*/ 18053 w 44741"/>
                <a:gd name="connsiteY5" fmla="*/ 70851 h 80749"/>
                <a:gd name="connsiteX6" fmla="*/ 5761 w 44741"/>
                <a:gd name="connsiteY6" fmla="*/ 76445 h 80749"/>
                <a:gd name="connsiteX7" fmla="*/ 1090 w 44741"/>
                <a:gd name="connsiteY7" fmla="*/ 76445 h 80749"/>
                <a:gd name="connsiteX8" fmla="*/ 1090 w 44741"/>
                <a:gd name="connsiteY8" fmla="*/ 80823 h 80749"/>
                <a:gd name="connsiteX9" fmla="*/ 22969 w 44741"/>
                <a:gd name="connsiteY9" fmla="*/ 80337 h 80749"/>
                <a:gd name="connsiteX10" fmla="*/ 44971 w 44741"/>
                <a:gd name="connsiteY10" fmla="*/ 80823 h 80749"/>
                <a:gd name="connsiteX11" fmla="*/ 44971 w 44741"/>
                <a:gd name="connsiteY11" fmla="*/ 76445 h 80749"/>
                <a:gd name="connsiteX12" fmla="*/ 40301 w 44741"/>
                <a:gd name="connsiteY12" fmla="*/ 76445 h 80749"/>
                <a:gd name="connsiteX13" fmla="*/ 28009 w 44741"/>
                <a:gd name="connsiteY13" fmla="*/ 70851 h 80749"/>
                <a:gd name="connsiteX14" fmla="*/ 28009 w 44741"/>
                <a:gd name="connsiteY14" fmla="*/ 3479 h 8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41" h="80749">
                  <a:moveTo>
                    <a:pt x="28009" y="3479"/>
                  </a:moveTo>
                  <a:cubicBezTo>
                    <a:pt x="28009" y="195"/>
                    <a:pt x="27763" y="74"/>
                    <a:pt x="24321" y="74"/>
                  </a:cubicBezTo>
                  <a:cubicBezTo>
                    <a:pt x="16455" y="7735"/>
                    <a:pt x="5269" y="7857"/>
                    <a:pt x="230" y="7857"/>
                  </a:cubicBezTo>
                  <a:lnTo>
                    <a:pt x="230" y="12235"/>
                  </a:lnTo>
                  <a:cubicBezTo>
                    <a:pt x="3180" y="12235"/>
                    <a:pt x="11292" y="12235"/>
                    <a:pt x="18053" y="8830"/>
                  </a:cubicBezTo>
                  <a:lnTo>
                    <a:pt x="18053" y="70851"/>
                  </a:lnTo>
                  <a:cubicBezTo>
                    <a:pt x="18053" y="74864"/>
                    <a:pt x="18053" y="76445"/>
                    <a:pt x="5761" y="76445"/>
                  </a:cubicBezTo>
                  <a:lnTo>
                    <a:pt x="1090" y="76445"/>
                  </a:lnTo>
                  <a:lnTo>
                    <a:pt x="1090" y="80823"/>
                  </a:lnTo>
                  <a:cubicBezTo>
                    <a:pt x="3303" y="80701"/>
                    <a:pt x="18421" y="80337"/>
                    <a:pt x="22969" y="80337"/>
                  </a:cubicBezTo>
                  <a:cubicBezTo>
                    <a:pt x="26780" y="80337"/>
                    <a:pt x="42267" y="80701"/>
                    <a:pt x="44971" y="80823"/>
                  </a:cubicBezTo>
                  <a:lnTo>
                    <a:pt x="44971" y="76445"/>
                  </a:lnTo>
                  <a:lnTo>
                    <a:pt x="40301" y="76445"/>
                  </a:lnTo>
                  <a:cubicBezTo>
                    <a:pt x="28009" y="76445"/>
                    <a:pt x="28009" y="74864"/>
                    <a:pt x="28009" y="70851"/>
                  </a:cubicBezTo>
                  <a:lnTo>
                    <a:pt x="28009" y="3479"/>
                  </a:lnTo>
                  <a:close/>
                </a:path>
              </a:pathLst>
            </a:custGeom>
            <a:solidFill>
              <a:srgbClr val="000000"/>
            </a:solidFill>
            <a:ln w="17559" cap="flat">
              <a:noFill/>
              <a:prstDash val="solid"/>
              <a:miter/>
            </a:ln>
          </p:spPr>
          <p:txBody>
            <a:bodyPr rtlCol="0" anchor="ctr"/>
            <a:lstStyle/>
            <a:p>
              <a:endParaRPr lang="zh-CN" altLang="en-US"/>
            </a:p>
          </p:txBody>
        </p:sp>
        <p:sp>
          <p:nvSpPr>
            <p:cNvPr id="14" name="任意形状 13">
              <a:extLst>
                <a:ext uri="{FF2B5EF4-FFF2-40B4-BE49-F238E27FC236}">
                  <a16:creationId xmlns:a16="http://schemas.microsoft.com/office/drawing/2014/main" id="{7BE415D3-1BFD-CC02-84CC-AD851D64EA5D}"/>
                </a:ext>
              </a:extLst>
            </p:cNvPr>
            <p:cNvSpPr/>
            <p:nvPr>
              <p:custDataLst>
                <p:tags r:id="rId11"/>
              </p:custDataLst>
            </p:nvPr>
          </p:nvSpPr>
          <p:spPr>
            <a:xfrm>
              <a:off x="6720018" y="3750892"/>
              <a:ext cx="107288" cy="6949"/>
            </a:xfrm>
            <a:custGeom>
              <a:avLst/>
              <a:gdLst>
                <a:gd name="connsiteX0" fmla="*/ 101379 w 107288"/>
                <a:gd name="connsiteY0" fmla="*/ 7021 h 6949"/>
                <a:gd name="connsiteX1" fmla="*/ 107525 w 107288"/>
                <a:gd name="connsiteY1" fmla="*/ 3547 h 6949"/>
                <a:gd name="connsiteX2" fmla="*/ 101379 w 107288"/>
                <a:gd name="connsiteY2" fmla="*/ 72 h 6949"/>
                <a:gd name="connsiteX3" fmla="*/ 6382 w 107288"/>
                <a:gd name="connsiteY3" fmla="*/ 72 h 6949"/>
                <a:gd name="connsiteX4" fmla="*/ 236 w 107288"/>
                <a:gd name="connsiteY4" fmla="*/ 3547 h 6949"/>
                <a:gd name="connsiteX5" fmla="*/ 6382 w 107288"/>
                <a:gd name="connsiteY5" fmla="*/ 7021 h 6949"/>
                <a:gd name="connsiteX6" fmla="*/ 101379 w 107288"/>
                <a:gd name="connsiteY6" fmla="*/ 7021 h 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88" h="6949">
                  <a:moveTo>
                    <a:pt x="101379" y="7021"/>
                  </a:moveTo>
                  <a:cubicBezTo>
                    <a:pt x="104364" y="7021"/>
                    <a:pt x="107525" y="7021"/>
                    <a:pt x="107525" y="3547"/>
                  </a:cubicBezTo>
                  <a:cubicBezTo>
                    <a:pt x="107525" y="72"/>
                    <a:pt x="104364" y="72"/>
                    <a:pt x="101379" y="72"/>
                  </a:cubicBezTo>
                  <a:lnTo>
                    <a:pt x="6382" y="72"/>
                  </a:lnTo>
                  <a:cubicBezTo>
                    <a:pt x="3397" y="72"/>
                    <a:pt x="236" y="72"/>
                    <a:pt x="236" y="3547"/>
                  </a:cubicBezTo>
                  <a:cubicBezTo>
                    <a:pt x="236" y="7021"/>
                    <a:pt x="3397" y="7021"/>
                    <a:pt x="6382" y="7021"/>
                  </a:cubicBezTo>
                  <a:lnTo>
                    <a:pt x="101379" y="7021"/>
                  </a:lnTo>
                  <a:close/>
                </a:path>
              </a:pathLst>
            </a:custGeom>
            <a:solidFill>
              <a:srgbClr val="000000"/>
            </a:solidFill>
            <a:ln w="17559" cap="flat">
              <a:noFill/>
              <a:prstDash val="solid"/>
              <a:miter/>
            </a:ln>
          </p:spPr>
          <p:txBody>
            <a:bodyPr rtlCol="0" anchor="ctr"/>
            <a:lstStyle/>
            <a:p>
              <a:endParaRPr lang="zh-CN" altLang="en-US"/>
            </a:p>
          </p:txBody>
        </p:sp>
        <p:sp>
          <p:nvSpPr>
            <p:cNvPr id="15" name="任意形状 14">
              <a:extLst>
                <a:ext uri="{FF2B5EF4-FFF2-40B4-BE49-F238E27FC236}">
                  <a16:creationId xmlns:a16="http://schemas.microsoft.com/office/drawing/2014/main" id="{2D5492E3-12E1-CFD0-6B06-F6B9D277402B}"/>
                </a:ext>
              </a:extLst>
            </p:cNvPr>
            <p:cNvSpPr/>
            <p:nvPr>
              <p:custDataLst>
                <p:tags r:id="rId12"/>
              </p:custDataLst>
            </p:nvPr>
          </p:nvSpPr>
          <p:spPr>
            <a:xfrm>
              <a:off x="6898422" y="3667502"/>
              <a:ext cx="40738" cy="173729"/>
            </a:xfrm>
            <a:custGeom>
              <a:avLst/>
              <a:gdLst>
                <a:gd name="connsiteX0" fmla="*/ 40984 w 40738"/>
                <a:gd name="connsiteY0" fmla="*/ 172064 h 173729"/>
                <a:gd name="connsiteX1" fmla="*/ 37999 w 40738"/>
                <a:gd name="connsiteY1" fmla="*/ 168242 h 173729"/>
                <a:gd name="connsiteX2" fmla="*/ 10431 w 40738"/>
                <a:gd name="connsiteY2" fmla="*/ 86937 h 173729"/>
                <a:gd name="connsiteX3" fmla="*/ 38702 w 40738"/>
                <a:gd name="connsiteY3" fmla="*/ 4763 h 173729"/>
                <a:gd name="connsiteX4" fmla="*/ 40984 w 40738"/>
                <a:gd name="connsiteY4" fmla="*/ 1809 h 173729"/>
                <a:gd name="connsiteX5" fmla="*/ 39228 w 40738"/>
                <a:gd name="connsiteY5" fmla="*/ 72 h 173729"/>
                <a:gd name="connsiteX6" fmla="*/ 11309 w 40738"/>
                <a:gd name="connsiteY6" fmla="*/ 33949 h 173729"/>
                <a:gd name="connsiteX7" fmla="*/ 246 w 40738"/>
                <a:gd name="connsiteY7" fmla="*/ 86937 h 173729"/>
                <a:gd name="connsiteX8" fmla="*/ 11836 w 40738"/>
                <a:gd name="connsiteY8" fmla="*/ 141140 h 173729"/>
                <a:gd name="connsiteX9" fmla="*/ 39228 w 40738"/>
                <a:gd name="connsiteY9" fmla="*/ 173801 h 173729"/>
                <a:gd name="connsiteX10" fmla="*/ 40984 w 40738"/>
                <a:gd name="connsiteY10" fmla="*/ 172064 h 1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 h="173729">
                  <a:moveTo>
                    <a:pt x="40984" y="172064"/>
                  </a:moveTo>
                  <a:cubicBezTo>
                    <a:pt x="40984" y="171543"/>
                    <a:pt x="40984" y="171195"/>
                    <a:pt x="37999" y="168242"/>
                  </a:cubicBezTo>
                  <a:cubicBezTo>
                    <a:pt x="16050" y="146352"/>
                    <a:pt x="10431" y="113517"/>
                    <a:pt x="10431" y="86937"/>
                  </a:cubicBezTo>
                  <a:cubicBezTo>
                    <a:pt x="10431" y="56708"/>
                    <a:pt x="17103" y="26479"/>
                    <a:pt x="38702" y="4763"/>
                  </a:cubicBezTo>
                  <a:cubicBezTo>
                    <a:pt x="40984" y="2678"/>
                    <a:pt x="40984" y="2331"/>
                    <a:pt x="40984" y="1809"/>
                  </a:cubicBezTo>
                  <a:cubicBezTo>
                    <a:pt x="40984" y="593"/>
                    <a:pt x="40282" y="72"/>
                    <a:pt x="39228" y="72"/>
                  </a:cubicBezTo>
                  <a:cubicBezTo>
                    <a:pt x="37473" y="72"/>
                    <a:pt x="21669" y="11886"/>
                    <a:pt x="11309" y="33949"/>
                  </a:cubicBezTo>
                  <a:cubicBezTo>
                    <a:pt x="2353" y="53060"/>
                    <a:pt x="246" y="72344"/>
                    <a:pt x="246" y="86937"/>
                  </a:cubicBezTo>
                  <a:cubicBezTo>
                    <a:pt x="246" y="100488"/>
                    <a:pt x="2178" y="121509"/>
                    <a:pt x="11836" y="141140"/>
                  </a:cubicBezTo>
                  <a:cubicBezTo>
                    <a:pt x="22371" y="162509"/>
                    <a:pt x="37473" y="173801"/>
                    <a:pt x="39228" y="173801"/>
                  </a:cubicBezTo>
                  <a:cubicBezTo>
                    <a:pt x="40282" y="173801"/>
                    <a:pt x="40984" y="173280"/>
                    <a:pt x="40984" y="172064"/>
                  </a:cubicBezTo>
                  <a:close/>
                </a:path>
              </a:pathLst>
            </a:custGeom>
            <a:solidFill>
              <a:srgbClr val="000000"/>
            </a:solidFill>
            <a:ln w="17559" cap="flat">
              <a:noFill/>
              <a:prstDash val="solid"/>
              <a:miter/>
            </a:ln>
          </p:spPr>
          <p:txBody>
            <a:bodyPr rtlCol="0" anchor="ctr"/>
            <a:lstStyle/>
            <a:p>
              <a:endParaRPr lang="zh-CN" altLang="en-US"/>
            </a:p>
          </p:txBody>
        </p:sp>
        <p:sp>
          <p:nvSpPr>
            <p:cNvPr id="16" name="任意形状 15">
              <a:extLst>
                <a:ext uri="{FF2B5EF4-FFF2-40B4-BE49-F238E27FC236}">
                  <a16:creationId xmlns:a16="http://schemas.microsoft.com/office/drawing/2014/main" id="{B4762EC6-42B8-F81C-CC77-F880135D412C}"/>
                </a:ext>
              </a:extLst>
            </p:cNvPr>
            <p:cNvSpPr/>
            <p:nvPr>
              <p:custDataLst>
                <p:tags r:id="rId13"/>
              </p:custDataLst>
            </p:nvPr>
          </p:nvSpPr>
          <p:spPr>
            <a:xfrm>
              <a:off x="6964954" y="3682095"/>
              <a:ext cx="57946" cy="115703"/>
            </a:xfrm>
            <a:custGeom>
              <a:avLst/>
              <a:gdLst>
                <a:gd name="connsiteX0" fmla="*/ 36247 w 57946"/>
                <a:gd name="connsiteY0" fmla="*/ 4589 h 115703"/>
                <a:gd name="connsiteX1" fmla="*/ 32209 w 57946"/>
                <a:gd name="connsiteY1" fmla="*/ 72 h 115703"/>
                <a:gd name="connsiteX2" fmla="*/ 250 w 57946"/>
                <a:gd name="connsiteY2" fmla="*/ 11191 h 115703"/>
                <a:gd name="connsiteX3" fmla="*/ 250 w 57946"/>
                <a:gd name="connsiteY3" fmla="*/ 16576 h 115703"/>
                <a:gd name="connsiteX4" fmla="*/ 23253 w 57946"/>
                <a:gd name="connsiteY4" fmla="*/ 12059 h 115703"/>
                <a:gd name="connsiteX5" fmla="*/ 23253 w 57946"/>
                <a:gd name="connsiteY5" fmla="*/ 102051 h 115703"/>
                <a:gd name="connsiteX6" fmla="*/ 6923 w 57946"/>
                <a:gd name="connsiteY6" fmla="*/ 110390 h 115703"/>
                <a:gd name="connsiteX7" fmla="*/ 1304 w 57946"/>
                <a:gd name="connsiteY7" fmla="*/ 110390 h 115703"/>
                <a:gd name="connsiteX8" fmla="*/ 1304 w 57946"/>
                <a:gd name="connsiteY8" fmla="*/ 115776 h 115703"/>
                <a:gd name="connsiteX9" fmla="*/ 29750 w 57946"/>
                <a:gd name="connsiteY9" fmla="*/ 115255 h 115703"/>
                <a:gd name="connsiteX10" fmla="*/ 58197 w 57946"/>
                <a:gd name="connsiteY10" fmla="*/ 115776 h 115703"/>
                <a:gd name="connsiteX11" fmla="*/ 58197 w 57946"/>
                <a:gd name="connsiteY11" fmla="*/ 110390 h 115703"/>
                <a:gd name="connsiteX12" fmla="*/ 52578 w 57946"/>
                <a:gd name="connsiteY12" fmla="*/ 110390 h 115703"/>
                <a:gd name="connsiteX13" fmla="*/ 36247 w 57946"/>
                <a:gd name="connsiteY13" fmla="*/ 102051 h 115703"/>
                <a:gd name="connsiteX14" fmla="*/ 36247 w 57946"/>
                <a:gd name="connsiteY14" fmla="*/ 4589 h 11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946" h="115703">
                  <a:moveTo>
                    <a:pt x="36247" y="4589"/>
                  </a:moveTo>
                  <a:cubicBezTo>
                    <a:pt x="36247" y="420"/>
                    <a:pt x="36247" y="72"/>
                    <a:pt x="32209" y="72"/>
                  </a:cubicBezTo>
                  <a:cubicBezTo>
                    <a:pt x="21322" y="11191"/>
                    <a:pt x="5869" y="11191"/>
                    <a:pt x="250" y="11191"/>
                  </a:cubicBezTo>
                  <a:lnTo>
                    <a:pt x="250" y="16576"/>
                  </a:lnTo>
                  <a:cubicBezTo>
                    <a:pt x="3762" y="16576"/>
                    <a:pt x="14122" y="16576"/>
                    <a:pt x="23253" y="12059"/>
                  </a:cubicBezTo>
                  <a:lnTo>
                    <a:pt x="23253" y="102051"/>
                  </a:lnTo>
                  <a:cubicBezTo>
                    <a:pt x="23253" y="108305"/>
                    <a:pt x="22726" y="110390"/>
                    <a:pt x="6923" y="110390"/>
                  </a:cubicBezTo>
                  <a:lnTo>
                    <a:pt x="1304" y="110390"/>
                  </a:lnTo>
                  <a:lnTo>
                    <a:pt x="1304" y="115776"/>
                  </a:lnTo>
                  <a:cubicBezTo>
                    <a:pt x="7450" y="115255"/>
                    <a:pt x="22726" y="115255"/>
                    <a:pt x="29750" y="115255"/>
                  </a:cubicBezTo>
                  <a:cubicBezTo>
                    <a:pt x="36774" y="115255"/>
                    <a:pt x="52051" y="115255"/>
                    <a:pt x="58197" y="115776"/>
                  </a:cubicBezTo>
                  <a:lnTo>
                    <a:pt x="58197" y="110390"/>
                  </a:lnTo>
                  <a:lnTo>
                    <a:pt x="52578" y="110390"/>
                  </a:lnTo>
                  <a:cubicBezTo>
                    <a:pt x="36774" y="110390"/>
                    <a:pt x="36247" y="108479"/>
                    <a:pt x="36247" y="102051"/>
                  </a:cubicBezTo>
                  <a:lnTo>
                    <a:pt x="36247" y="4589"/>
                  </a:lnTo>
                  <a:close/>
                </a:path>
              </a:pathLst>
            </a:custGeom>
            <a:solidFill>
              <a:srgbClr val="000000"/>
            </a:solidFill>
            <a:ln w="17559" cap="flat">
              <a:noFill/>
              <a:prstDash val="solid"/>
              <a:miter/>
            </a:ln>
          </p:spPr>
          <p:txBody>
            <a:bodyPr rtlCol="0" anchor="ctr"/>
            <a:lstStyle/>
            <a:p>
              <a:endParaRPr lang="zh-CN" altLang="en-US"/>
            </a:p>
          </p:txBody>
        </p:sp>
        <p:sp>
          <p:nvSpPr>
            <p:cNvPr id="17" name="任意形状 16">
              <a:extLst>
                <a:ext uri="{FF2B5EF4-FFF2-40B4-BE49-F238E27FC236}">
                  <a16:creationId xmlns:a16="http://schemas.microsoft.com/office/drawing/2014/main" id="{55BA1165-9C99-C33E-E6F2-2CCFFD188E96}"/>
                </a:ext>
              </a:extLst>
            </p:cNvPr>
            <p:cNvSpPr/>
            <p:nvPr>
              <p:custDataLst>
                <p:tags r:id="rId14"/>
              </p:custDataLst>
            </p:nvPr>
          </p:nvSpPr>
          <p:spPr>
            <a:xfrm>
              <a:off x="7090718" y="3750892"/>
              <a:ext cx="107288" cy="6949"/>
            </a:xfrm>
            <a:custGeom>
              <a:avLst/>
              <a:gdLst>
                <a:gd name="connsiteX0" fmla="*/ 101400 w 107288"/>
                <a:gd name="connsiteY0" fmla="*/ 7021 h 6949"/>
                <a:gd name="connsiteX1" fmla="*/ 107546 w 107288"/>
                <a:gd name="connsiteY1" fmla="*/ 3547 h 6949"/>
                <a:gd name="connsiteX2" fmla="*/ 101400 w 107288"/>
                <a:gd name="connsiteY2" fmla="*/ 72 h 6949"/>
                <a:gd name="connsiteX3" fmla="*/ 6403 w 107288"/>
                <a:gd name="connsiteY3" fmla="*/ 72 h 6949"/>
                <a:gd name="connsiteX4" fmla="*/ 257 w 107288"/>
                <a:gd name="connsiteY4" fmla="*/ 3547 h 6949"/>
                <a:gd name="connsiteX5" fmla="*/ 6403 w 107288"/>
                <a:gd name="connsiteY5" fmla="*/ 7021 h 6949"/>
                <a:gd name="connsiteX6" fmla="*/ 101400 w 107288"/>
                <a:gd name="connsiteY6" fmla="*/ 7021 h 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88" h="6949">
                  <a:moveTo>
                    <a:pt x="101400" y="7021"/>
                  </a:moveTo>
                  <a:cubicBezTo>
                    <a:pt x="104385" y="7021"/>
                    <a:pt x="107546" y="7021"/>
                    <a:pt x="107546" y="3547"/>
                  </a:cubicBezTo>
                  <a:cubicBezTo>
                    <a:pt x="107546" y="72"/>
                    <a:pt x="104385" y="72"/>
                    <a:pt x="101400" y="72"/>
                  </a:cubicBezTo>
                  <a:lnTo>
                    <a:pt x="6403" y="72"/>
                  </a:lnTo>
                  <a:cubicBezTo>
                    <a:pt x="3418" y="72"/>
                    <a:pt x="257" y="72"/>
                    <a:pt x="257" y="3547"/>
                  </a:cubicBezTo>
                  <a:cubicBezTo>
                    <a:pt x="257" y="7021"/>
                    <a:pt x="3418" y="7021"/>
                    <a:pt x="6403" y="7021"/>
                  </a:cubicBezTo>
                  <a:lnTo>
                    <a:pt x="101400" y="7021"/>
                  </a:lnTo>
                  <a:close/>
                </a:path>
              </a:pathLst>
            </a:custGeom>
            <a:solidFill>
              <a:srgbClr val="000000"/>
            </a:solidFill>
            <a:ln w="17559" cap="flat">
              <a:noFill/>
              <a:prstDash val="solid"/>
              <a:miter/>
            </a:ln>
          </p:spPr>
          <p:txBody>
            <a:bodyPr rtlCol="0" anchor="ctr"/>
            <a:lstStyle/>
            <a:p>
              <a:endParaRPr lang="zh-CN" altLang="en-US"/>
            </a:p>
          </p:txBody>
        </p:sp>
        <p:sp>
          <p:nvSpPr>
            <p:cNvPr id="18" name="任意形状 17">
              <a:extLst>
                <a:ext uri="{FF2B5EF4-FFF2-40B4-BE49-F238E27FC236}">
                  <a16:creationId xmlns:a16="http://schemas.microsoft.com/office/drawing/2014/main" id="{CDF4602E-2E5B-046E-E833-EC1ABF38AC82}"/>
                </a:ext>
              </a:extLst>
            </p:cNvPr>
            <p:cNvSpPr/>
            <p:nvPr>
              <p:custDataLst>
                <p:tags r:id="rId15"/>
              </p:custDataLst>
            </p:nvPr>
          </p:nvSpPr>
          <p:spPr>
            <a:xfrm>
              <a:off x="7256984" y="3675146"/>
              <a:ext cx="95721" cy="156356"/>
            </a:xfrm>
            <a:custGeom>
              <a:avLst/>
              <a:gdLst>
                <a:gd name="connsiteX0" fmla="*/ 95989 w 95721"/>
                <a:gd name="connsiteY0" fmla="*/ 23873 h 156356"/>
                <a:gd name="connsiteX1" fmla="*/ 72108 w 95721"/>
                <a:gd name="connsiteY1" fmla="*/ 72 h 156356"/>
                <a:gd name="connsiteX2" fmla="*/ 50861 w 95721"/>
                <a:gd name="connsiteY2" fmla="*/ 7369 h 156356"/>
                <a:gd name="connsiteX3" fmla="*/ 28209 w 95721"/>
                <a:gd name="connsiteY3" fmla="*/ 44373 h 156356"/>
                <a:gd name="connsiteX4" fmla="*/ 290 w 95721"/>
                <a:gd name="connsiteY4" fmla="*/ 154691 h 156356"/>
                <a:gd name="connsiteX5" fmla="*/ 2397 w 95721"/>
                <a:gd name="connsiteY5" fmla="*/ 156428 h 156356"/>
                <a:gd name="connsiteX6" fmla="*/ 4504 w 95721"/>
                <a:gd name="connsiteY6" fmla="*/ 155560 h 156356"/>
                <a:gd name="connsiteX7" fmla="*/ 16796 w 95721"/>
                <a:gd name="connsiteY7" fmla="*/ 107611 h 156356"/>
                <a:gd name="connsiteX8" fmla="*/ 40677 w 95721"/>
                <a:gd name="connsiteY8" fmla="*/ 124462 h 156356"/>
                <a:gd name="connsiteX9" fmla="*/ 74566 w 95721"/>
                <a:gd name="connsiteY9" fmla="*/ 110738 h 156356"/>
                <a:gd name="connsiteX10" fmla="*/ 88614 w 95721"/>
                <a:gd name="connsiteY10" fmla="*/ 78772 h 156356"/>
                <a:gd name="connsiteX11" fmla="*/ 75796 w 95721"/>
                <a:gd name="connsiteY11" fmla="*/ 52886 h 156356"/>
                <a:gd name="connsiteX12" fmla="*/ 95989 w 95721"/>
                <a:gd name="connsiteY12" fmla="*/ 23873 h 156356"/>
                <a:gd name="connsiteX13" fmla="*/ 64382 w 95721"/>
                <a:gd name="connsiteY13" fmla="*/ 52712 h 156356"/>
                <a:gd name="connsiteX14" fmla="*/ 55953 w 95721"/>
                <a:gd name="connsiteY14" fmla="*/ 53928 h 156356"/>
                <a:gd name="connsiteX15" fmla="*/ 48227 w 95721"/>
                <a:gd name="connsiteY15" fmla="*/ 53233 h 156356"/>
                <a:gd name="connsiteX16" fmla="*/ 56831 w 95721"/>
                <a:gd name="connsiteY16" fmla="*/ 51843 h 156356"/>
                <a:gd name="connsiteX17" fmla="*/ 64382 w 95721"/>
                <a:gd name="connsiteY17" fmla="*/ 52712 h 156356"/>
                <a:gd name="connsiteX18" fmla="*/ 86156 w 95721"/>
                <a:gd name="connsiteY18" fmla="*/ 19877 h 156356"/>
                <a:gd name="connsiteX19" fmla="*/ 70352 w 95721"/>
                <a:gd name="connsiteY19" fmla="*/ 49932 h 156356"/>
                <a:gd name="connsiteX20" fmla="*/ 56831 w 95721"/>
                <a:gd name="connsiteY20" fmla="*/ 47848 h 156356"/>
                <a:gd name="connsiteX21" fmla="*/ 43310 w 95721"/>
                <a:gd name="connsiteY21" fmla="*/ 53407 h 156356"/>
                <a:gd name="connsiteX22" fmla="*/ 55427 w 95721"/>
                <a:gd name="connsiteY22" fmla="*/ 57750 h 156356"/>
                <a:gd name="connsiteX23" fmla="*/ 69825 w 95721"/>
                <a:gd name="connsiteY23" fmla="*/ 55492 h 156356"/>
                <a:gd name="connsiteX24" fmla="*/ 77552 w 95721"/>
                <a:gd name="connsiteY24" fmla="*/ 75123 h 156356"/>
                <a:gd name="connsiteX25" fmla="*/ 68772 w 95721"/>
                <a:gd name="connsiteY25" fmla="*/ 105005 h 156356"/>
                <a:gd name="connsiteX26" fmla="*/ 40150 w 95721"/>
                <a:gd name="connsiteY26" fmla="*/ 120640 h 156356"/>
                <a:gd name="connsiteX27" fmla="*/ 20132 w 95721"/>
                <a:gd name="connsiteY27" fmla="*/ 98229 h 156356"/>
                <a:gd name="connsiteX28" fmla="*/ 21010 w 95721"/>
                <a:gd name="connsiteY28" fmla="*/ 90585 h 156356"/>
                <a:gd name="connsiteX29" fmla="*/ 32248 w 95721"/>
                <a:gd name="connsiteY29" fmla="*/ 46632 h 156356"/>
                <a:gd name="connsiteX30" fmla="*/ 69825 w 95721"/>
                <a:gd name="connsiteY30" fmla="*/ 4068 h 156356"/>
                <a:gd name="connsiteX31" fmla="*/ 86156 w 95721"/>
                <a:gd name="connsiteY31" fmla="*/ 19877 h 1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721" h="156356">
                  <a:moveTo>
                    <a:pt x="95989" y="23873"/>
                  </a:moveTo>
                  <a:cubicBezTo>
                    <a:pt x="95989" y="10843"/>
                    <a:pt x="86331" y="72"/>
                    <a:pt x="72108" y="72"/>
                  </a:cubicBezTo>
                  <a:cubicBezTo>
                    <a:pt x="61924" y="72"/>
                    <a:pt x="57007" y="2852"/>
                    <a:pt x="50861" y="7369"/>
                  </a:cubicBezTo>
                  <a:cubicBezTo>
                    <a:pt x="41203" y="14318"/>
                    <a:pt x="31546" y="31170"/>
                    <a:pt x="28209" y="44373"/>
                  </a:cubicBezTo>
                  <a:lnTo>
                    <a:pt x="290" y="154691"/>
                  </a:lnTo>
                  <a:cubicBezTo>
                    <a:pt x="114" y="155386"/>
                    <a:pt x="992" y="156428"/>
                    <a:pt x="2397" y="156428"/>
                  </a:cubicBezTo>
                  <a:cubicBezTo>
                    <a:pt x="3802" y="156428"/>
                    <a:pt x="4328" y="156081"/>
                    <a:pt x="4504" y="155560"/>
                  </a:cubicBezTo>
                  <a:lnTo>
                    <a:pt x="16796" y="107611"/>
                  </a:lnTo>
                  <a:cubicBezTo>
                    <a:pt x="20132" y="118034"/>
                    <a:pt x="27858" y="124462"/>
                    <a:pt x="40677" y="124462"/>
                  </a:cubicBezTo>
                  <a:cubicBezTo>
                    <a:pt x="53495" y="124462"/>
                    <a:pt x="66665" y="118382"/>
                    <a:pt x="74566" y="110738"/>
                  </a:cubicBezTo>
                  <a:cubicBezTo>
                    <a:pt x="82995" y="102746"/>
                    <a:pt x="88614" y="91627"/>
                    <a:pt x="88614" y="78772"/>
                  </a:cubicBezTo>
                  <a:cubicBezTo>
                    <a:pt x="88614" y="66263"/>
                    <a:pt x="82117" y="57229"/>
                    <a:pt x="75796" y="52886"/>
                  </a:cubicBezTo>
                  <a:cubicBezTo>
                    <a:pt x="85980" y="47153"/>
                    <a:pt x="95989" y="36382"/>
                    <a:pt x="95989" y="23873"/>
                  </a:cubicBezTo>
                  <a:close/>
                  <a:moveTo>
                    <a:pt x="64382" y="52712"/>
                  </a:moveTo>
                  <a:cubicBezTo>
                    <a:pt x="62099" y="53581"/>
                    <a:pt x="60168" y="53928"/>
                    <a:pt x="55953" y="53928"/>
                  </a:cubicBezTo>
                  <a:cubicBezTo>
                    <a:pt x="53495" y="53928"/>
                    <a:pt x="49983" y="54102"/>
                    <a:pt x="48227" y="53233"/>
                  </a:cubicBezTo>
                  <a:cubicBezTo>
                    <a:pt x="48578" y="51496"/>
                    <a:pt x="54900" y="51843"/>
                    <a:pt x="56831" y="51843"/>
                  </a:cubicBezTo>
                  <a:cubicBezTo>
                    <a:pt x="60519" y="51843"/>
                    <a:pt x="62099" y="51843"/>
                    <a:pt x="64382" y="52712"/>
                  </a:cubicBezTo>
                  <a:close/>
                  <a:moveTo>
                    <a:pt x="86156" y="19877"/>
                  </a:moveTo>
                  <a:cubicBezTo>
                    <a:pt x="86156" y="32038"/>
                    <a:pt x="79483" y="44547"/>
                    <a:pt x="70352" y="49932"/>
                  </a:cubicBezTo>
                  <a:cubicBezTo>
                    <a:pt x="65611" y="48195"/>
                    <a:pt x="62099" y="47848"/>
                    <a:pt x="56831" y="47848"/>
                  </a:cubicBezTo>
                  <a:cubicBezTo>
                    <a:pt x="53144" y="47848"/>
                    <a:pt x="43310" y="47674"/>
                    <a:pt x="43310" y="53407"/>
                  </a:cubicBezTo>
                  <a:cubicBezTo>
                    <a:pt x="43135" y="58271"/>
                    <a:pt x="52266" y="57750"/>
                    <a:pt x="55427" y="57750"/>
                  </a:cubicBezTo>
                  <a:cubicBezTo>
                    <a:pt x="61924" y="57750"/>
                    <a:pt x="64558" y="57577"/>
                    <a:pt x="69825" y="55492"/>
                  </a:cubicBezTo>
                  <a:cubicBezTo>
                    <a:pt x="76498" y="61746"/>
                    <a:pt x="77376" y="67132"/>
                    <a:pt x="77552" y="75123"/>
                  </a:cubicBezTo>
                  <a:cubicBezTo>
                    <a:pt x="77903" y="85199"/>
                    <a:pt x="73688" y="98229"/>
                    <a:pt x="68772" y="105005"/>
                  </a:cubicBezTo>
                  <a:cubicBezTo>
                    <a:pt x="61924" y="114386"/>
                    <a:pt x="50159" y="120640"/>
                    <a:pt x="40150" y="120640"/>
                  </a:cubicBezTo>
                  <a:cubicBezTo>
                    <a:pt x="26805" y="120640"/>
                    <a:pt x="20132" y="110564"/>
                    <a:pt x="20132" y="98229"/>
                  </a:cubicBezTo>
                  <a:cubicBezTo>
                    <a:pt x="20132" y="96492"/>
                    <a:pt x="20132" y="93886"/>
                    <a:pt x="21010" y="90585"/>
                  </a:cubicBezTo>
                  <a:lnTo>
                    <a:pt x="32248" y="46632"/>
                  </a:lnTo>
                  <a:cubicBezTo>
                    <a:pt x="36111" y="31691"/>
                    <a:pt x="48754" y="4068"/>
                    <a:pt x="69825" y="4068"/>
                  </a:cubicBezTo>
                  <a:cubicBezTo>
                    <a:pt x="80010" y="4068"/>
                    <a:pt x="86156" y="9454"/>
                    <a:pt x="86156" y="19877"/>
                  </a:cubicBezTo>
                  <a:close/>
                </a:path>
              </a:pathLst>
            </a:custGeom>
            <a:solidFill>
              <a:srgbClr val="000000"/>
            </a:solidFill>
            <a:ln w="17559" cap="flat">
              <a:noFill/>
              <a:prstDash val="solid"/>
              <a:miter/>
            </a:ln>
          </p:spPr>
          <p:txBody>
            <a:bodyPr rtlCol="0" anchor="ctr"/>
            <a:lstStyle/>
            <a:p>
              <a:endParaRPr lang="zh-CN" altLang="en-US"/>
            </a:p>
          </p:txBody>
        </p:sp>
        <p:sp>
          <p:nvSpPr>
            <p:cNvPr id="19" name="任意形状 18">
              <a:extLst>
                <a:ext uri="{FF2B5EF4-FFF2-40B4-BE49-F238E27FC236}">
                  <a16:creationId xmlns:a16="http://schemas.microsoft.com/office/drawing/2014/main" id="{E83E2242-14F9-737F-76BA-B8A968452C33}"/>
                </a:ext>
              </a:extLst>
            </p:cNvPr>
            <p:cNvSpPr/>
            <p:nvPr>
              <p:custDataLst>
                <p:tags r:id="rId16"/>
              </p:custDataLst>
            </p:nvPr>
          </p:nvSpPr>
          <p:spPr>
            <a:xfrm>
              <a:off x="7364458" y="3743109"/>
              <a:ext cx="44741" cy="80749"/>
            </a:xfrm>
            <a:custGeom>
              <a:avLst/>
              <a:gdLst>
                <a:gd name="connsiteX0" fmla="*/ 28052 w 44741"/>
                <a:gd name="connsiteY0" fmla="*/ 3479 h 80749"/>
                <a:gd name="connsiteX1" fmla="*/ 24365 w 44741"/>
                <a:gd name="connsiteY1" fmla="*/ 74 h 80749"/>
                <a:gd name="connsiteX2" fmla="*/ 273 w 44741"/>
                <a:gd name="connsiteY2" fmla="*/ 7857 h 80749"/>
                <a:gd name="connsiteX3" fmla="*/ 273 w 44741"/>
                <a:gd name="connsiteY3" fmla="*/ 12235 h 80749"/>
                <a:gd name="connsiteX4" fmla="*/ 18096 w 44741"/>
                <a:gd name="connsiteY4" fmla="*/ 8830 h 80749"/>
                <a:gd name="connsiteX5" fmla="*/ 18096 w 44741"/>
                <a:gd name="connsiteY5" fmla="*/ 70851 h 80749"/>
                <a:gd name="connsiteX6" fmla="*/ 5804 w 44741"/>
                <a:gd name="connsiteY6" fmla="*/ 76445 h 80749"/>
                <a:gd name="connsiteX7" fmla="*/ 1133 w 44741"/>
                <a:gd name="connsiteY7" fmla="*/ 76445 h 80749"/>
                <a:gd name="connsiteX8" fmla="*/ 1133 w 44741"/>
                <a:gd name="connsiteY8" fmla="*/ 80823 h 80749"/>
                <a:gd name="connsiteX9" fmla="*/ 23013 w 44741"/>
                <a:gd name="connsiteY9" fmla="*/ 80337 h 80749"/>
                <a:gd name="connsiteX10" fmla="*/ 45015 w 44741"/>
                <a:gd name="connsiteY10" fmla="*/ 80823 h 80749"/>
                <a:gd name="connsiteX11" fmla="*/ 45015 w 44741"/>
                <a:gd name="connsiteY11" fmla="*/ 76445 h 80749"/>
                <a:gd name="connsiteX12" fmla="*/ 40344 w 44741"/>
                <a:gd name="connsiteY12" fmla="*/ 76445 h 80749"/>
                <a:gd name="connsiteX13" fmla="*/ 28052 w 44741"/>
                <a:gd name="connsiteY13" fmla="*/ 70851 h 80749"/>
                <a:gd name="connsiteX14" fmla="*/ 28052 w 44741"/>
                <a:gd name="connsiteY14" fmla="*/ 3479 h 8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41" h="80749">
                  <a:moveTo>
                    <a:pt x="28052" y="3479"/>
                  </a:moveTo>
                  <a:cubicBezTo>
                    <a:pt x="28052" y="195"/>
                    <a:pt x="27806" y="74"/>
                    <a:pt x="24365" y="74"/>
                  </a:cubicBezTo>
                  <a:cubicBezTo>
                    <a:pt x="16498" y="7735"/>
                    <a:pt x="5313" y="7857"/>
                    <a:pt x="273" y="7857"/>
                  </a:cubicBezTo>
                  <a:lnTo>
                    <a:pt x="273" y="12235"/>
                  </a:lnTo>
                  <a:cubicBezTo>
                    <a:pt x="3223" y="12235"/>
                    <a:pt x="11335" y="12235"/>
                    <a:pt x="18096" y="8830"/>
                  </a:cubicBezTo>
                  <a:lnTo>
                    <a:pt x="18096" y="70851"/>
                  </a:lnTo>
                  <a:cubicBezTo>
                    <a:pt x="18096" y="74864"/>
                    <a:pt x="18096" y="76445"/>
                    <a:pt x="5804" y="76445"/>
                  </a:cubicBezTo>
                  <a:lnTo>
                    <a:pt x="1133" y="76445"/>
                  </a:lnTo>
                  <a:lnTo>
                    <a:pt x="1133" y="80823"/>
                  </a:lnTo>
                  <a:cubicBezTo>
                    <a:pt x="3346" y="80701"/>
                    <a:pt x="18465" y="80337"/>
                    <a:pt x="23013" y="80337"/>
                  </a:cubicBezTo>
                  <a:cubicBezTo>
                    <a:pt x="26823" y="80337"/>
                    <a:pt x="42311" y="80701"/>
                    <a:pt x="45015" y="80823"/>
                  </a:cubicBezTo>
                  <a:lnTo>
                    <a:pt x="45015" y="76445"/>
                  </a:lnTo>
                  <a:lnTo>
                    <a:pt x="40344" y="76445"/>
                  </a:lnTo>
                  <a:cubicBezTo>
                    <a:pt x="28052" y="76445"/>
                    <a:pt x="28052" y="74864"/>
                    <a:pt x="28052" y="70851"/>
                  </a:cubicBezTo>
                  <a:lnTo>
                    <a:pt x="28052" y="3479"/>
                  </a:lnTo>
                  <a:close/>
                </a:path>
              </a:pathLst>
            </a:custGeom>
            <a:solidFill>
              <a:srgbClr val="000000"/>
            </a:solidFill>
            <a:ln w="17559" cap="flat">
              <a:noFill/>
              <a:prstDash val="solid"/>
              <a:miter/>
            </a:ln>
          </p:spPr>
          <p:txBody>
            <a:bodyPr rtlCol="0" anchor="ctr"/>
            <a:lstStyle/>
            <a:p>
              <a:endParaRPr lang="zh-CN" altLang="en-US"/>
            </a:p>
          </p:txBody>
        </p:sp>
        <p:sp>
          <p:nvSpPr>
            <p:cNvPr id="20" name="任意形状 19">
              <a:extLst>
                <a:ext uri="{FF2B5EF4-FFF2-40B4-BE49-F238E27FC236}">
                  <a16:creationId xmlns:a16="http://schemas.microsoft.com/office/drawing/2014/main" id="{B41FFE52-C0CD-9F9F-2782-178C7CEB7EF1}"/>
                </a:ext>
              </a:extLst>
            </p:cNvPr>
            <p:cNvSpPr/>
            <p:nvPr>
              <p:custDataLst>
                <p:tags r:id="rId17"/>
              </p:custDataLst>
            </p:nvPr>
          </p:nvSpPr>
          <p:spPr>
            <a:xfrm>
              <a:off x="7439843" y="3667502"/>
              <a:ext cx="40738" cy="173729"/>
            </a:xfrm>
            <a:custGeom>
              <a:avLst/>
              <a:gdLst>
                <a:gd name="connsiteX0" fmla="*/ 41016 w 40738"/>
                <a:gd name="connsiteY0" fmla="*/ 86937 h 173729"/>
                <a:gd name="connsiteX1" fmla="*/ 29426 w 40738"/>
                <a:gd name="connsiteY1" fmla="*/ 32733 h 173729"/>
                <a:gd name="connsiteX2" fmla="*/ 2033 w 40738"/>
                <a:gd name="connsiteY2" fmla="*/ 72 h 173729"/>
                <a:gd name="connsiteX3" fmla="*/ 277 w 40738"/>
                <a:gd name="connsiteY3" fmla="*/ 1809 h 173729"/>
                <a:gd name="connsiteX4" fmla="*/ 3614 w 40738"/>
                <a:gd name="connsiteY4" fmla="*/ 5805 h 173729"/>
                <a:gd name="connsiteX5" fmla="*/ 30831 w 40738"/>
                <a:gd name="connsiteY5" fmla="*/ 86937 h 173729"/>
                <a:gd name="connsiteX6" fmla="*/ 2560 w 40738"/>
                <a:gd name="connsiteY6" fmla="*/ 169111 h 173729"/>
                <a:gd name="connsiteX7" fmla="*/ 277 w 40738"/>
                <a:gd name="connsiteY7" fmla="*/ 172064 h 173729"/>
                <a:gd name="connsiteX8" fmla="*/ 2033 w 40738"/>
                <a:gd name="connsiteY8" fmla="*/ 173801 h 173729"/>
                <a:gd name="connsiteX9" fmla="*/ 29953 w 40738"/>
                <a:gd name="connsiteY9" fmla="*/ 139924 h 173729"/>
                <a:gd name="connsiteX10" fmla="*/ 41016 w 40738"/>
                <a:gd name="connsiteY10" fmla="*/ 86937 h 1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 h="173729">
                  <a:moveTo>
                    <a:pt x="41016" y="86937"/>
                  </a:moveTo>
                  <a:cubicBezTo>
                    <a:pt x="41016" y="73386"/>
                    <a:pt x="39084" y="52365"/>
                    <a:pt x="29426" y="32733"/>
                  </a:cubicBezTo>
                  <a:cubicBezTo>
                    <a:pt x="18891" y="11365"/>
                    <a:pt x="3789" y="72"/>
                    <a:pt x="2033" y="72"/>
                  </a:cubicBezTo>
                  <a:cubicBezTo>
                    <a:pt x="980" y="72"/>
                    <a:pt x="277" y="767"/>
                    <a:pt x="277" y="1809"/>
                  </a:cubicBezTo>
                  <a:cubicBezTo>
                    <a:pt x="277" y="2331"/>
                    <a:pt x="277" y="2678"/>
                    <a:pt x="3614" y="5805"/>
                  </a:cubicBezTo>
                  <a:cubicBezTo>
                    <a:pt x="20822" y="23004"/>
                    <a:pt x="30831" y="50627"/>
                    <a:pt x="30831" y="86937"/>
                  </a:cubicBezTo>
                  <a:cubicBezTo>
                    <a:pt x="30831" y="116644"/>
                    <a:pt x="24334" y="147221"/>
                    <a:pt x="2560" y="169111"/>
                  </a:cubicBezTo>
                  <a:cubicBezTo>
                    <a:pt x="277" y="171195"/>
                    <a:pt x="277" y="171543"/>
                    <a:pt x="277" y="172064"/>
                  </a:cubicBezTo>
                  <a:cubicBezTo>
                    <a:pt x="277" y="173106"/>
                    <a:pt x="980" y="173801"/>
                    <a:pt x="2033" y="173801"/>
                  </a:cubicBezTo>
                  <a:cubicBezTo>
                    <a:pt x="3789" y="173801"/>
                    <a:pt x="19593" y="161988"/>
                    <a:pt x="29953" y="139924"/>
                  </a:cubicBezTo>
                  <a:cubicBezTo>
                    <a:pt x="38908" y="120814"/>
                    <a:pt x="41016" y="101530"/>
                    <a:pt x="41016" y="86937"/>
                  </a:cubicBezTo>
                  <a:close/>
                </a:path>
              </a:pathLst>
            </a:custGeom>
            <a:solidFill>
              <a:srgbClr val="000000"/>
            </a:solidFill>
            <a:ln w="17559" cap="flat">
              <a:noFill/>
              <a:prstDash val="solid"/>
              <a:miter/>
            </a:ln>
          </p:spPr>
          <p:txBody>
            <a:bodyPr rtlCol="0" anchor="ctr"/>
            <a:lstStyle/>
            <a:p>
              <a:endParaRPr lang="zh-CN" altLang="en-US"/>
            </a:p>
          </p:txBody>
        </p:sp>
        <p:sp>
          <p:nvSpPr>
            <p:cNvPr id="21" name="任意形状 20">
              <a:extLst>
                <a:ext uri="{FF2B5EF4-FFF2-40B4-BE49-F238E27FC236}">
                  <a16:creationId xmlns:a16="http://schemas.microsoft.com/office/drawing/2014/main" id="{C564EA5C-F131-B628-608E-A3EBB4574C47}"/>
                </a:ext>
              </a:extLst>
            </p:cNvPr>
            <p:cNvSpPr/>
            <p:nvPr>
              <p:custDataLst>
                <p:tags r:id="rId18"/>
              </p:custDataLst>
            </p:nvPr>
          </p:nvSpPr>
          <p:spPr>
            <a:xfrm>
              <a:off x="7530021" y="3721011"/>
              <a:ext cx="80598" cy="112402"/>
            </a:xfrm>
            <a:custGeom>
              <a:avLst/>
              <a:gdLst>
                <a:gd name="connsiteX0" fmla="*/ 80354 w 80598"/>
                <a:gd name="connsiteY0" fmla="*/ 11365 h 112402"/>
                <a:gd name="connsiteX1" fmla="*/ 80881 w 80598"/>
                <a:gd name="connsiteY1" fmla="*/ 8237 h 112402"/>
                <a:gd name="connsiteX2" fmla="*/ 75789 w 80598"/>
                <a:gd name="connsiteY2" fmla="*/ 3547 h 112402"/>
                <a:gd name="connsiteX3" fmla="*/ 68590 w 80598"/>
                <a:gd name="connsiteY3" fmla="*/ 11017 h 112402"/>
                <a:gd name="connsiteX4" fmla="*/ 52259 w 80598"/>
                <a:gd name="connsiteY4" fmla="*/ 72 h 112402"/>
                <a:gd name="connsiteX5" fmla="*/ 10467 w 80598"/>
                <a:gd name="connsiteY5" fmla="*/ 49411 h 112402"/>
                <a:gd name="connsiteX6" fmla="*/ 33822 w 80598"/>
                <a:gd name="connsiteY6" fmla="*/ 76860 h 112402"/>
                <a:gd name="connsiteX7" fmla="*/ 54191 w 80598"/>
                <a:gd name="connsiteY7" fmla="*/ 66784 h 112402"/>
                <a:gd name="connsiteX8" fmla="*/ 54366 w 80598"/>
                <a:gd name="connsiteY8" fmla="*/ 66958 h 112402"/>
                <a:gd name="connsiteX9" fmla="*/ 48572 w 80598"/>
                <a:gd name="connsiteY9" fmla="*/ 89890 h 112402"/>
                <a:gd name="connsiteX10" fmla="*/ 23286 w 80598"/>
                <a:gd name="connsiteY10" fmla="*/ 108653 h 112402"/>
                <a:gd name="connsiteX11" fmla="*/ 9238 w 80598"/>
                <a:gd name="connsiteY11" fmla="*/ 106916 h 112402"/>
                <a:gd name="connsiteX12" fmla="*/ 16438 w 80598"/>
                <a:gd name="connsiteY12" fmla="*/ 97882 h 112402"/>
                <a:gd name="connsiteX13" fmla="*/ 9765 w 80598"/>
                <a:gd name="connsiteY13" fmla="*/ 91801 h 112402"/>
                <a:gd name="connsiteX14" fmla="*/ 283 w 80598"/>
                <a:gd name="connsiteY14" fmla="*/ 101877 h 112402"/>
                <a:gd name="connsiteX15" fmla="*/ 23637 w 80598"/>
                <a:gd name="connsiteY15" fmla="*/ 112475 h 112402"/>
                <a:gd name="connsiteX16" fmla="*/ 60863 w 80598"/>
                <a:gd name="connsiteY16" fmla="*/ 88500 h 112402"/>
                <a:gd name="connsiteX17" fmla="*/ 80354 w 80598"/>
                <a:gd name="connsiteY17" fmla="*/ 11365 h 112402"/>
                <a:gd name="connsiteX18" fmla="*/ 57527 w 80598"/>
                <a:gd name="connsiteY18" fmla="*/ 54623 h 112402"/>
                <a:gd name="connsiteX19" fmla="*/ 48572 w 80598"/>
                <a:gd name="connsiteY19" fmla="*/ 66784 h 112402"/>
                <a:gd name="connsiteX20" fmla="*/ 34348 w 80598"/>
                <a:gd name="connsiteY20" fmla="*/ 73038 h 112402"/>
                <a:gd name="connsiteX21" fmla="*/ 22935 w 80598"/>
                <a:gd name="connsiteY21" fmla="*/ 57055 h 112402"/>
                <a:gd name="connsiteX22" fmla="*/ 32768 w 80598"/>
                <a:gd name="connsiteY22" fmla="*/ 19356 h 112402"/>
                <a:gd name="connsiteX23" fmla="*/ 52435 w 80598"/>
                <a:gd name="connsiteY23" fmla="*/ 3894 h 112402"/>
                <a:gd name="connsiteX24" fmla="*/ 66482 w 80598"/>
                <a:gd name="connsiteY24" fmla="*/ 18835 h 112402"/>
                <a:gd name="connsiteX25" fmla="*/ 65956 w 80598"/>
                <a:gd name="connsiteY25" fmla="*/ 21441 h 112402"/>
                <a:gd name="connsiteX26" fmla="*/ 57527 w 80598"/>
                <a:gd name="connsiteY26" fmla="*/ 54623 h 11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598" h="112402">
                  <a:moveTo>
                    <a:pt x="80354" y="11365"/>
                  </a:moveTo>
                  <a:cubicBezTo>
                    <a:pt x="80530" y="10322"/>
                    <a:pt x="80881" y="9454"/>
                    <a:pt x="80881" y="8237"/>
                  </a:cubicBezTo>
                  <a:cubicBezTo>
                    <a:pt x="80881" y="5284"/>
                    <a:pt x="78774" y="3547"/>
                    <a:pt x="75789" y="3547"/>
                  </a:cubicBezTo>
                  <a:cubicBezTo>
                    <a:pt x="74033" y="3547"/>
                    <a:pt x="69292" y="4763"/>
                    <a:pt x="68590" y="11017"/>
                  </a:cubicBezTo>
                  <a:cubicBezTo>
                    <a:pt x="65429" y="4589"/>
                    <a:pt x="59283" y="72"/>
                    <a:pt x="52259" y="72"/>
                  </a:cubicBezTo>
                  <a:cubicBezTo>
                    <a:pt x="32241" y="72"/>
                    <a:pt x="10467" y="24394"/>
                    <a:pt x="10467" y="49411"/>
                  </a:cubicBezTo>
                  <a:cubicBezTo>
                    <a:pt x="10467" y="66610"/>
                    <a:pt x="21179" y="76860"/>
                    <a:pt x="33822" y="76860"/>
                  </a:cubicBezTo>
                  <a:cubicBezTo>
                    <a:pt x="44182" y="76860"/>
                    <a:pt x="52435" y="68695"/>
                    <a:pt x="54191" y="66784"/>
                  </a:cubicBezTo>
                  <a:lnTo>
                    <a:pt x="54366" y="66958"/>
                  </a:lnTo>
                  <a:cubicBezTo>
                    <a:pt x="50679" y="82420"/>
                    <a:pt x="48572" y="89543"/>
                    <a:pt x="48572" y="89890"/>
                  </a:cubicBezTo>
                  <a:cubicBezTo>
                    <a:pt x="47869" y="91454"/>
                    <a:pt x="41899" y="108653"/>
                    <a:pt x="23286" y="108653"/>
                  </a:cubicBezTo>
                  <a:cubicBezTo>
                    <a:pt x="19950" y="108653"/>
                    <a:pt x="14155" y="108479"/>
                    <a:pt x="9238" y="106916"/>
                  </a:cubicBezTo>
                  <a:cubicBezTo>
                    <a:pt x="14506" y="105352"/>
                    <a:pt x="16438" y="100835"/>
                    <a:pt x="16438" y="97882"/>
                  </a:cubicBezTo>
                  <a:cubicBezTo>
                    <a:pt x="16438" y="95102"/>
                    <a:pt x="14506" y="91801"/>
                    <a:pt x="9765" y="91801"/>
                  </a:cubicBezTo>
                  <a:cubicBezTo>
                    <a:pt x="5902" y="91801"/>
                    <a:pt x="283" y="94928"/>
                    <a:pt x="283" y="101877"/>
                  </a:cubicBezTo>
                  <a:cubicBezTo>
                    <a:pt x="283" y="109000"/>
                    <a:pt x="6780" y="112475"/>
                    <a:pt x="23637" y="112475"/>
                  </a:cubicBezTo>
                  <a:cubicBezTo>
                    <a:pt x="45587" y="112475"/>
                    <a:pt x="58229" y="98924"/>
                    <a:pt x="60863" y="88500"/>
                  </a:cubicBezTo>
                  <a:lnTo>
                    <a:pt x="80354" y="11365"/>
                  </a:lnTo>
                  <a:close/>
                  <a:moveTo>
                    <a:pt x="57527" y="54623"/>
                  </a:moveTo>
                  <a:cubicBezTo>
                    <a:pt x="56473" y="59140"/>
                    <a:pt x="52435" y="63483"/>
                    <a:pt x="48572" y="66784"/>
                  </a:cubicBezTo>
                  <a:cubicBezTo>
                    <a:pt x="44884" y="69911"/>
                    <a:pt x="39441" y="73038"/>
                    <a:pt x="34348" y="73038"/>
                  </a:cubicBezTo>
                  <a:cubicBezTo>
                    <a:pt x="25569" y="73038"/>
                    <a:pt x="22935" y="64005"/>
                    <a:pt x="22935" y="57055"/>
                  </a:cubicBezTo>
                  <a:cubicBezTo>
                    <a:pt x="22935" y="48716"/>
                    <a:pt x="28027" y="28216"/>
                    <a:pt x="32768" y="19356"/>
                  </a:cubicBezTo>
                  <a:cubicBezTo>
                    <a:pt x="37509" y="10843"/>
                    <a:pt x="45060" y="3894"/>
                    <a:pt x="52435" y="3894"/>
                  </a:cubicBezTo>
                  <a:cubicBezTo>
                    <a:pt x="64024" y="3894"/>
                    <a:pt x="66482" y="17966"/>
                    <a:pt x="66482" y="18835"/>
                  </a:cubicBezTo>
                  <a:cubicBezTo>
                    <a:pt x="66482" y="19704"/>
                    <a:pt x="66131" y="20746"/>
                    <a:pt x="65956" y="21441"/>
                  </a:cubicBezTo>
                  <a:lnTo>
                    <a:pt x="57527" y="54623"/>
                  </a:lnTo>
                  <a:close/>
                </a:path>
              </a:pathLst>
            </a:custGeom>
            <a:solidFill>
              <a:srgbClr val="000000"/>
            </a:solidFill>
            <a:ln w="17559" cap="flat">
              <a:noFill/>
              <a:prstDash val="solid"/>
              <a:miter/>
            </a:ln>
          </p:spPr>
          <p:txBody>
            <a:bodyPr rtlCol="0" anchor="ctr"/>
            <a:lstStyle/>
            <a:p>
              <a:endParaRPr lang="zh-CN" altLang="en-US"/>
            </a:p>
          </p:txBody>
        </p:sp>
        <p:sp>
          <p:nvSpPr>
            <p:cNvPr id="22" name="任意形状 21">
              <a:extLst>
                <a:ext uri="{FF2B5EF4-FFF2-40B4-BE49-F238E27FC236}">
                  <a16:creationId xmlns:a16="http://schemas.microsoft.com/office/drawing/2014/main" id="{39BB39F2-A3AD-45BE-0B31-BD268949E60B}"/>
                </a:ext>
              </a:extLst>
            </p:cNvPr>
            <p:cNvSpPr/>
            <p:nvPr>
              <p:custDataLst>
                <p:tags r:id="rId19"/>
              </p:custDataLst>
            </p:nvPr>
          </p:nvSpPr>
          <p:spPr>
            <a:xfrm>
              <a:off x="7616303" y="3747851"/>
              <a:ext cx="41545" cy="77222"/>
            </a:xfrm>
            <a:custGeom>
              <a:avLst/>
              <a:gdLst>
                <a:gd name="connsiteX0" fmla="*/ 25363 w 41545"/>
                <a:gd name="connsiteY0" fmla="*/ 28044 h 77222"/>
                <a:gd name="connsiteX1" fmla="*/ 37900 w 41545"/>
                <a:gd name="connsiteY1" fmla="*/ 28044 h 77222"/>
                <a:gd name="connsiteX2" fmla="*/ 41834 w 41545"/>
                <a:gd name="connsiteY2" fmla="*/ 25369 h 77222"/>
                <a:gd name="connsiteX3" fmla="*/ 38146 w 41545"/>
                <a:gd name="connsiteY3" fmla="*/ 23666 h 77222"/>
                <a:gd name="connsiteX4" fmla="*/ 26469 w 41545"/>
                <a:gd name="connsiteY4" fmla="*/ 23666 h 77222"/>
                <a:gd name="connsiteX5" fmla="*/ 31017 w 41545"/>
                <a:gd name="connsiteY5" fmla="*/ 5668 h 77222"/>
                <a:gd name="connsiteX6" fmla="*/ 31386 w 41545"/>
                <a:gd name="connsiteY6" fmla="*/ 3965 h 77222"/>
                <a:gd name="connsiteX7" fmla="*/ 27206 w 41545"/>
                <a:gd name="connsiteY7" fmla="*/ 74 h 77222"/>
                <a:gd name="connsiteX8" fmla="*/ 21429 w 41545"/>
                <a:gd name="connsiteY8" fmla="*/ 5303 h 77222"/>
                <a:gd name="connsiteX9" fmla="*/ 16759 w 41545"/>
                <a:gd name="connsiteY9" fmla="*/ 23666 h 77222"/>
                <a:gd name="connsiteX10" fmla="*/ 4221 w 41545"/>
                <a:gd name="connsiteY10" fmla="*/ 23666 h 77222"/>
                <a:gd name="connsiteX11" fmla="*/ 288 w 41545"/>
                <a:gd name="connsiteY11" fmla="*/ 26341 h 77222"/>
                <a:gd name="connsiteX12" fmla="*/ 3975 w 41545"/>
                <a:gd name="connsiteY12" fmla="*/ 28044 h 77222"/>
                <a:gd name="connsiteX13" fmla="*/ 15652 w 41545"/>
                <a:gd name="connsiteY13" fmla="*/ 28044 h 77222"/>
                <a:gd name="connsiteX14" fmla="*/ 8400 w 41545"/>
                <a:gd name="connsiteY14" fmla="*/ 56744 h 77222"/>
                <a:gd name="connsiteX15" fmla="*/ 6556 w 41545"/>
                <a:gd name="connsiteY15" fmla="*/ 65743 h 77222"/>
                <a:gd name="connsiteX16" fmla="*/ 19709 w 41545"/>
                <a:gd name="connsiteY16" fmla="*/ 77296 h 77222"/>
                <a:gd name="connsiteX17" fmla="*/ 41096 w 41545"/>
                <a:gd name="connsiteY17" fmla="*/ 58690 h 77222"/>
                <a:gd name="connsiteX18" fmla="*/ 39129 w 41545"/>
                <a:gd name="connsiteY18" fmla="*/ 57109 h 77222"/>
                <a:gd name="connsiteX19" fmla="*/ 36548 w 41545"/>
                <a:gd name="connsiteY19" fmla="*/ 59420 h 77222"/>
                <a:gd name="connsiteX20" fmla="*/ 20077 w 41545"/>
                <a:gd name="connsiteY20" fmla="*/ 73891 h 77222"/>
                <a:gd name="connsiteX21" fmla="*/ 15775 w 41545"/>
                <a:gd name="connsiteY21" fmla="*/ 67932 h 77222"/>
                <a:gd name="connsiteX22" fmla="*/ 16513 w 41545"/>
                <a:gd name="connsiteY22" fmla="*/ 62946 h 77222"/>
                <a:gd name="connsiteX23" fmla="*/ 25363 w 41545"/>
                <a:gd name="connsiteY23" fmla="*/ 28044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363" y="28044"/>
                  </a:moveTo>
                  <a:lnTo>
                    <a:pt x="37900" y="28044"/>
                  </a:lnTo>
                  <a:cubicBezTo>
                    <a:pt x="40236" y="28044"/>
                    <a:pt x="41834" y="28044"/>
                    <a:pt x="41834" y="25369"/>
                  </a:cubicBezTo>
                  <a:cubicBezTo>
                    <a:pt x="41834" y="23666"/>
                    <a:pt x="40236" y="23666"/>
                    <a:pt x="38146" y="23666"/>
                  </a:cubicBezTo>
                  <a:lnTo>
                    <a:pt x="26469" y="23666"/>
                  </a:lnTo>
                  <a:lnTo>
                    <a:pt x="31017" y="5668"/>
                  </a:lnTo>
                  <a:cubicBezTo>
                    <a:pt x="31140" y="5060"/>
                    <a:pt x="31386" y="4452"/>
                    <a:pt x="31386" y="3965"/>
                  </a:cubicBezTo>
                  <a:cubicBezTo>
                    <a:pt x="31386" y="1776"/>
                    <a:pt x="29665" y="74"/>
                    <a:pt x="27206" y="74"/>
                  </a:cubicBezTo>
                  <a:cubicBezTo>
                    <a:pt x="24134" y="74"/>
                    <a:pt x="22290" y="2141"/>
                    <a:pt x="21429" y="5303"/>
                  </a:cubicBezTo>
                  <a:cubicBezTo>
                    <a:pt x="20569" y="8343"/>
                    <a:pt x="22167" y="2506"/>
                    <a:pt x="16759" y="23666"/>
                  </a:cubicBezTo>
                  <a:lnTo>
                    <a:pt x="4221" y="23666"/>
                  </a:lnTo>
                  <a:cubicBezTo>
                    <a:pt x="1886" y="23666"/>
                    <a:pt x="288" y="23666"/>
                    <a:pt x="288" y="26341"/>
                  </a:cubicBezTo>
                  <a:cubicBezTo>
                    <a:pt x="288" y="28044"/>
                    <a:pt x="1763" y="28044"/>
                    <a:pt x="3975" y="28044"/>
                  </a:cubicBezTo>
                  <a:lnTo>
                    <a:pt x="15652" y="28044"/>
                  </a:lnTo>
                  <a:lnTo>
                    <a:pt x="8400" y="56744"/>
                  </a:lnTo>
                  <a:cubicBezTo>
                    <a:pt x="7663" y="59784"/>
                    <a:pt x="6556" y="64162"/>
                    <a:pt x="6556" y="65743"/>
                  </a:cubicBezTo>
                  <a:cubicBezTo>
                    <a:pt x="6556" y="72918"/>
                    <a:pt x="12702" y="77296"/>
                    <a:pt x="19709" y="77296"/>
                  </a:cubicBezTo>
                  <a:cubicBezTo>
                    <a:pt x="33352" y="77296"/>
                    <a:pt x="41096" y="60271"/>
                    <a:pt x="41096" y="58690"/>
                  </a:cubicBezTo>
                  <a:cubicBezTo>
                    <a:pt x="41096" y="57109"/>
                    <a:pt x="39498" y="57109"/>
                    <a:pt x="39129" y="57109"/>
                  </a:cubicBezTo>
                  <a:cubicBezTo>
                    <a:pt x="37654" y="57109"/>
                    <a:pt x="37532" y="57352"/>
                    <a:pt x="36548" y="59420"/>
                  </a:cubicBezTo>
                  <a:cubicBezTo>
                    <a:pt x="33106" y="67081"/>
                    <a:pt x="26838" y="73891"/>
                    <a:pt x="20077" y="73891"/>
                  </a:cubicBezTo>
                  <a:cubicBezTo>
                    <a:pt x="17496" y="73891"/>
                    <a:pt x="15775" y="72310"/>
                    <a:pt x="15775" y="67932"/>
                  </a:cubicBezTo>
                  <a:cubicBezTo>
                    <a:pt x="15775" y="66716"/>
                    <a:pt x="16267" y="64162"/>
                    <a:pt x="16513" y="62946"/>
                  </a:cubicBezTo>
                  <a:lnTo>
                    <a:pt x="25363" y="28044"/>
                  </a:lnTo>
                  <a:close/>
                </a:path>
              </a:pathLst>
            </a:custGeom>
            <a:solidFill>
              <a:srgbClr val="000000"/>
            </a:solidFill>
            <a:ln w="17559" cap="flat">
              <a:noFill/>
              <a:prstDash val="solid"/>
              <a:miter/>
            </a:ln>
          </p:spPr>
          <p:txBody>
            <a:bodyPr rtlCol="0" anchor="ctr"/>
            <a:lstStyle/>
            <a:p>
              <a:endParaRPr lang="zh-CN" altLang="en-US"/>
            </a:p>
          </p:txBody>
        </p:sp>
        <p:sp>
          <p:nvSpPr>
            <p:cNvPr id="23" name="任意形状 22">
              <a:extLst>
                <a:ext uri="{FF2B5EF4-FFF2-40B4-BE49-F238E27FC236}">
                  <a16:creationId xmlns:a16="http://schemas.microsoft.com/office/drawing/2014/main" id="{EA44603F-3ACA-F19A-6855-75CB5207C9B8}"/>
                </a:ext>
              </a:extLst>
            </p:cNvPr>
            <p:cNvSpPr/>
            <p:nvPr>
              <p:custDataLst>
                <p:tags r:id="rId20"/>
              </p:custDataLst>
            </p:nvPr>
          </p:nvSpPr>
          <p:spPr>
            <a:xfrm>
              <a:off x="5651592" y="4003148"/>
              <a:ext cx="64619" cy="78699"/>
            </a:xfrm>
            <a:custGeom>
              <a:avLst/>
              <a:gdLst>
                <a:gd name="connsiteX0" fmla="*/ 59703 w 64619"/>
                <a:gd name="connsiteY0" fmla="*/ 11902 h 78699"/>
                <a:gd name="connsiteX1" fmla="*/ 51274 w 64619"/>
                <a:gd name="connsiteY1" fmla="*/ 19720 h 78699"/>
                <a:gd name="connsiteX2" fmla="*/ 56718 w 64619"/>
                <a:gd name="connsiteY2" fmla="*/ 24758 h 78699"/>
                <a:gd name="connsiteX3" fmla="*/ 64795 w 64619"/>
                <a:gd name="connsiteY3" fmla="*/ 15029 h 78699"/>
                <a:gd name="connsiteX4" fmla="*/ 43899 w 64619"/>
                <a:gd name="connsiteY4" fmla="*/ 88 h 78699"/>
                <a:gd name="connsiteX5" fmla="*/ 14224 w 64619"/>
                <a:gd name="connsiteY5" fmla="*/ 25453 h 78699"/>
                <a:gd name="connsiteX6" fmla="*/ 32310 w 64619"/>
                <a:gd name="connsiteY6" fmla="*/ 42652 h 78699"/>
                <a:gd name="connsiteX7" fmla="*/ 50572 w 64619"/>
                <a:gd name="connsiteY7" fmla="*/ 55855 h 78699"/>
                <a:gd name="connsiteX8" fmla="*/ 25462 w 64619"/>
                <a:gd name="connsiteY8" fmla="*/ 74966 h 78699"/>
                <a:gd name="connsiteX9" fmla="*/ 5444 w 64619"/>
                <a:gd name="connsiteY9" fmla="*/ 65758 h 78699"/>
                <a:gd name="connsiteX10" fmla="*/ 16506 w 64619"/>
                <a:gd name="connsiteY10" fmla="*/ 56550 h 78699"/>
                <a:gd name="connsiteX11" fmla="*/ 10009 w 64619"/>
                <a:gd name="connsiteY11" fmla="*/ 50470 h 78699"/>
                <a:gd name="connsiteX12" fmla="*/ 176 w 64619"/>
                <a:gd name="connsiteY12" fmla="*/ 61936 h 78699"/>
                <a:gd name="connsiteX13" fmla="*/ 25286 w 64619"/>
                <a:gd name="connsiteY13" fmla="*/ 78788 h 78699"/>
                <a:gd name="connsiteX14" fmla="*/ 60581 w 64619"/>
                <a:gd name="connsiteY14" fmla="*/ 49949 h 78699"/>
                <a:gd name="connsiteX15" fmla="*/ 55137 w 64619"/>
                <a:gd name="connsiteY15" fmla="*/ 37266 h 78699"/>
                <a:gd name="connsiteX16" fmla="*/ 37578 w 64619"/>
                <a:gd name="connsiteY16" fmla="*/ 29970 h 78699"/>
                <a:gd name="connsiteX17" fmla="*/ 24233 w 64619"/>
                <a:gd name="connsiteY17" fmla="*/ 19546 h 78699"/>
                <a:gd name="connsiteX18" fmla="*/ 43899 w 64619"/>
                <a:gd name="connsiteY18" fmla="*/ 3910 h 78699"/>
                <a:gd name="connsiteX19" fmla="*/ 59703 w 64619"/>
                <a:gd name="connsiteY19" fmla="*/ 11902 h 7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19" h="78699">
                  <a:moveTo>
                    <a:pt x="59703" y="11902"/>
                  </a:moveTo>
                  <a:cubicBezTo>
                    <a:pt x="54786" y="12076"/>
                    <a:pt x="51274" y="15898"/>
                    <a:pt x="51274" y="19720"/>
                  </a:cubicBezTo>
                  <a:cubicBezTo>
                    <a:pt x="51274" y="22152"/>
                    <a:pt x="52855" y="24758"/>
                    <a:pt x="56718" y="24758"/>
                  </a:cubicBezTo>
                  <a:cubicBezTo>
                    <a:pt x="60581" y="24758"/>
                    <a:pt x="64795" y="21804"/>
                    <a:pt x="64795" y="15029"/>
                  </a:cubicBezTo>
                  <a:cubicBezTo>
                    <a:pt x="64795" y="7211"/>
                    <a:pt x="57245" y="88"/>
                    <a:pt x="43899" y="88"/>
                  </a:cubicBezTo>
                  <a:cubicBezTo>
                    <a:pt x="20721" y="88"/>
                    <a:pt x="14224" y="17809"/>
                    <a:pt x="14224" y="25453"/>
                  </a:cubicBezTo>
                  <a:cubicBezTo>
                    <a:pt x="14224" y="39004"/>
                    <a:pt x="27218" y="41610"/>
                    <a:pt x="32310" y="42652"/>
                  </a:cubicBezTo>
                  <a:cubicBezTo>
                    <a:pt x="41441" y="44389"/>
                    <a:pt x="50572" y="46300"/>
                    <a:pt x="50572" y="55855"/>
                  </a:cubicBezTo>
                  <a:cubicBezTo>
                    <a:pt x="50572" y="60372"/>
                    <a:pt x="46533" y="74966"/>
                    <a:pt x="25462" y="74966"/>
                  </a:cubicBezTo>
                  <a:cubicBezTo>
                    <a:pt x="23003" y="74966"/>
                    <a:pt x="9483" y="74966"/>
                    <a:pt x="5444" y="65758"/>
                  </a:cubicBezTo>
                  <a:cubicBezTo>
                    <a:pt x="12117" y="66627"/>
                    <a:pt x="16506" y="61415"/>
                    <a:pt x="16506" y="56550"/>
                  </a:cubicBezTo>
                  <a:cubicBezTo>
                    <a:pt x="16506" y="52555"/>
                    <a:pt x="13697" y="50470"/>
                    <a:pt x="10009" y="50470"/>
                  </a:cubicBezTo>
                  <a:cubicBezTo>
                    <a:pt x="5444" y="50470"/>
                    <a:pt x="176" y="54118"/>
                    <a:pt x="176" y="61936"/>
                  </a:cubicBezTo>
                  <a:cubicBezTo>
                    <a:pt x="176" y="71839"/>
                    <a:pt x="10185" y="78788"/>
                    <a:pt x="25286" y="78788"/>
                  </a:cubicBezTo>
                  <a:cubicBezTo>
                    <a:pt x="53733" y="78788"/>
                    <a:pt x="60581" y="57766"/>
                    <a:pt x="60581" y="49949"/>
                  </a:cubicBezTo>
                  <a:cubicBezTo>
                    <a:pt x="60581" y="43694"/>
                    <a:pt x="57245" y="39351"/>
                    <a:pt x="55137" y="37266"/>
                  </a:cubicBezTo>
                  <a:cubicBezTo>
                    <a:pt x="50396" y="32402"/>
                    <a:pt x="45304" y="31533"/>
                    <a:pt x="37578" y="29970"/>
                  </a:cubicBezTo>
                  <a:cubicBezTo>
                    <a:pt x="31256" y="28580"/>
                    <a:pt x="24233" y="27364"/>
                    <a:pt x="24233" y="19546"/>
                  </a:cubicBezTo>
                  <a:cubicBezTo>
                    <a:pt x="24233" y="14508"/>
                    <a:pt x="28447" y="3910"/>
                    <a:pt x="43899" y="3910"/>
                  </a:cubicBezTo>
                  <a:cubicBezTo>
                    <a:pt x="48289" y="3910"/>
                    <a:pt x="57069" y="5126"/>
                    <a:pt x="59703" y="11902"/>
                  </a:cubicBezTo>
                  <a:close/>
                </a:path>
              </a:pathLst>
            </a:custGeom>
            <a:solidFill>
              <a:srgbClr val="000000"/>
            </a:solidFill>
            <a:ln w="17559" cap="flat">
              <a:noFill/>
              <a:prstDash val="solid"/>
              <a:miter/>
            </a:ln>
          </p:spPr>
          <p:txBody>
            <a:bodyPr rtlCol="0" anchor="ctr"/>
            <a:lstStyle/>
            <a:p>
              <a:endParaRPr lang="zh-CN" altLang="en-US"/>
            </a:p>
          </p:txBody>
        </p:sp>
        <p:sp>
          <p:nvSpPr>
            <p:cNvPr id="24" name="任意形状 23">
              <a:extLst>
                <a:ext uri="{FF2B5EF4-FFF2-40B4-BE49-F238E27FC236}">
                  <a16:creationId xmlns:a16="http://schemas.microsoft.com/office/drawing/2014/main" id="{2FDDD382-B525-84A1-F434-14760D3DFC27}"/>
                </a:ext>
              </a:extLst>
            </p:cNvPr>
            <p:cNvSpPr/>
            <p:nvPr>
              <p:custDataLst>
                <p:tags r:id="rId21"/>
              </p:custDataLst>
            </p:nvPr>
          </p:nvSpPr>
          <p:spPr>
            <a:xfrm>
              <a:off x="5729934" y="4029989"/>
              <a:ext cx="41545" cy="77222"/>
            </a:xfrm>
            <a:custGeom>
              <a:avLst/>
              <a:gdLst>
                <a:gd name="connsiteX0" fmla="*/ 25256 w 41545"/>
                <a:gd name="connsiteY0" fmla="*/ 28060 h 77222"/>
                <a:gd name="connsiteX1" fmla="*/ 37793 w 41545"/>
                <a:gd name="connsiteY1" fmla="*/ 28060 h 77222"/>
                <a:gd name="connsiteX2" fmla="*/ 41727 w 41545"/>
                <a:gd name="connsiteY2" fmla="*/ 25385 h 77222"/>
                <a:gd name="connsiteX3" fmla="*/ 38039 w 41545"/>
                <a:gd name="connsiteY3" fmla="*/ 23682 h 77222"/>
                <a:gd name="connsiteX4" fmla="*/ 26362 w 41545"/>
                <a:gd name="connsiteY4" fmla="*/ 23682 h 77222"/>
                <a:gd name="connsiteX5" fmla="*/ 30910 w 41545"/>
                <a:gd name="connsiteY5" fmla="*/ 5684 h 77222"/>
                <a:gd name="connsiteX6" fmla="*/ 31279 w 41545"/>
                <a:gd name="connsiteY6" fmla="*/ 3981 h 77222"/>
                <a:gd name="connsiteX7" fmla="*/ 27099 w 41545"/>
                <a:gd name="connsiteY7" fmla="*/ 90 h 77222"/>
                <a:gd name="connsiteX8" fmla="*/ 21322 w 41545"/>
                <a:gd name="connsiteY8" fmla="*/ 5319 h 77222"/>
                <a:gd name="connsiteX9" fmla="*/ 16652 w 41545"/>
                <a:gd name="connsiteY9" fmla="*/ 23682 h 77222"/>
                <a:gd name="connsiteX10" fmla="*/ 4114 w 41545"/>
                <a:gd name="connsiteY10" fmla="*/ 23682 h 77222"/>
                <a:gd name="connsiteX11" fmla="*/ 181 w 41545"/>
                <a:gd name="connsiteY11" fmla="*/ 26358 h 77222"/>
                <a:gd name="connsiteX12" fmla="*/ 3868 w 41545"/>
                <a:gd name="connsiteY12" fmla="*/ 28060 h 77222"/>
                <a:gd name="connsiteX13" fmla="*/ 15545 w 41545"/>
                <a:gd name="connsiteY13" fmla="*/ 28060 h 77222"/>
                <a:gd name="connsiteX14" fmla="*/ 8293 w 41545"/>
                <a:gd name="connsiteY14" fmla="*/ 56760 h 77222"/>
                <a:gd name="connsiteX15" fmla="*/ 6449 w 41545"/>
                <a:gd name="connsiteY15" fmla="*/ 65759 h 77222"/>
                <a:gd name="connsiteX16" fmla="*/ 19602 w 41545"/>
                <a:gd name="connsiteY16" fmla="*/ 77312 h 77222"/>
                <a:gd name="connsiteX17" fmla="*/ 40989 w 41545"/>
                <a:gd name="connsiteY17" fmla="*/ 58706 h 77222"/>
                <a:gd name="connsiteX18" fmla="*/ 39022 w 41545"/>
                <a:gd name="connsiteY18" fmla="*/ 57125 h 77222"/>
                <a:gd name="connsiteX19" fmla="*/ 36441 w 41545"/>
                <a:gd name="connsiteY19" fmla="*/ 59436 h 77222"/>
                <a:gd name="connsiteX20" fmla="*/ 19970 w 41545"/>
                <a:gd name="connsiteY20" fmla="*/ 73907 h 77222"/>
                <a:gd name="connsiteX21" fmla="*/ 15668 w 41545"/>
                <a:gd name="connsiteY21" fmla="*/ 67948 h 77222"/>
                <a:gd name="connsiteX22" fmla="*/ 16406 w 41545"/>
                <a:gd name="connsiteY22" fmla="*/ 62962 h 77222"/>
                <a:gd name="connsiteX23" fmla="*/ 25256 w 41545"/>
                <a:gd name="connsiteY23" fmla="*/ 28060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256" y="28060"/>
                  </a:moveTo>
                  <a:lnTo>
                    <a:pt x="37793" y="28060"/>
                  </a:lnTo>
                  <a:cubicBezTo>
                    <a:pt x="40129" y="28060"/>
                    <a:pt x="41727" y="28060"/>
                    <a:pt x="41727" y="25385"/>
                  </a:cubicBezTo>
                  <a:cubicBezTo>
                    <a:pt x="41727" y="23682"/>
                    <a:pt x="40129" y="23682"/>
                    <a:pt x="38039" y="23682"/>
                  </a:cubicBezTo>
                  <a:lnTo>
                    <a:pt x="26362" y="23682"/>
                  </a:lnTo>
                  <a:lnTo>
                    <a:pt x="30910" y="5684"/>
                  </a:lnTo>
                  <a:cubicBezTo>
                    <a:pt x="31033" y="5076"/>
                    <a:pt x="31279" y="4468"/>
                    <a:pt x="31279" y="3981"/>
                  </a:cubicBezTo>
                  <a:cubicBezTo>
                    <a:pt x="31279" y="1792"/>
                    <a:pt x="29558" y="90"/>
                    <a:pt x="27099" y="90"/>
                  </a:cubicBezTo>
                  <a:cubicBezTo>
                    <a:pt x="24027" y="90"/>
                    <a:pt x="22183" y="2157"/>
                    <a:pt x="21322" y="5319"/>
                  </a:cubicBezTo>
                  <a:cubicBezTo>
                    <a:pt x="20462" y="8359"/>
                    <a:pt x="22060" y="2522"/>
                    <a:pt x="16652" y="23682"/>
                  </a:cubicBezTo>
                  <a:lnTo>
                    <a:pt x="4114" y="23682"/>
                  </a:lnTo>
                  <a:cubicBezTo>
                    <a:pt x="1779" y="23682"/>
                    <a:pt x="181" y="23682"/>
                    <a:pt x="181" y="26358"/>
                  </a:cubicBezTo>
                  <a:cubicBezTo>
                    <a:pt x="181" y="28060"/>
                    <a:pt x="1656" y="28060"/>
                    <a:pt x="3868" y="28060"/>
                  </a:cubicBezTo>
                  <a:lnTo>
                    <a:pt x="15545" y="28060"/>
                  </a:lnTo>
                  <a:lnTo>
                    <a:pt x="8293" y="56760"/>
                  </a:lnTo>
                  <a:cubicBezTo>
                    <a:pt x="7556" y="59801"/>
                    <a:pt x="6449" y="64179"/>
                    <a:pt x="6449" y="65759"/>
                  </a:cubicBezTo>
                  <a:cubicBezTo>
                    <a:pt x="6449" y="72934"/>
                    <a:pt x="12595" y="77312"/>
                    <a:pt x="19602" y="77312"/>
                  </a:cubicBezTo>
                  <a:cubicBezTo>
                    <a:pt x="33245" y="77312"/>
                    <a:pt x="40989" y="60287"/>
                    <a:pt x="40989" y="58706"/>
                  </a:cubicBezTo>
                  <a:cubicBezTo>
                    <a:pt x="40989" y="57125"/>
                    <a:pt x="39391" y="57125"/>
                    <a:pt x="39022" y="57125"/>
                  </a:cubicBezTo>
                  <a:cubicBezTo>
                    <a:pt x="37547" y="57125"/>
                    <a:pt x="37424" y="57368"/>
                    <a:pt x="36441" y="59436"/>
                  </a:cubicBezTo>
                  <a:cubicBezTo>
                    <a:pt x="32999" y="67097"/>
                    <a:pt x="26731" y="73907"/>
                    <a:pt x="19970" y="73907"/>
                  </a:cubicBezTo>
                  <a:cubicBezTo>
                    <a:pt x="17389" y="73907"/>
                    <a:pt x="15668" y="72326"/>
                    <a:pt x="15668" y="67948"/>
                  </a:cubicBezTo>
                  <a:cubicBezTo>
                    <a:pt x="15668" y="66732"/>
                    <a:pt x="16160" y="64179"/>
                    <a:pt x="16406" y="62962"/>
                  </a:cubicBezTo>
                  <a:lnTo>
                    <a:pt x="25256" y="28060"/>
                  </a:lnTo>
                  <a:close/>
                </a:path>
              </a:pathLst>
            </a:custGeom>
            <a:solidFill>
              <a:srgbClr val="000000"/>
            </a:solidFill>
            <a:ln w="17559" cap="flat">
              <a:noFill/>
              <a:prstDash val="solid"/>
              <a:miter/>
            </a:ln>
          </p:spPr>
          <p:txBody>
            <a:bodyPr rtlCol="0" anchor="ctr"/>
            <a:lstStyle/>
            <a:p>
              <a:endParaRPr lang="zh-CN" altLang="en-US"/>
            </a:p>
          </p:txBody>
        </p:sp>
        <p:sp>
          <p:nvSpPr>
            <p:cNvPr id="25" name="任意形状 24">
              <a:extLst>
                <a:ext uri="{FF2B5EF4-FFF2-40B4-BE49-F238E27FC236}">
                  <a16:creationId xmlns:a16="http://schemas.microsoft.com/office/drawing/2014/main" id="{1FB020BD-7504-90F1-F91C-3130248265CD}"/>
                </a:ext>
              </a:extLst>
            </p:cNvPr>
            <p:cNvSpPr/>
            <p:nvPr>
              <p:custDataLst>
                <p:tags r:id="rId22"/>
              </p:custDataLst>
            </p:nvPr>
          </p:nvSpPr>
          <p:spPr>
            <a:xfrm>
              <a:off x="5845204" y="4016178"/>
              <a:ext cx="116770" cy="40652"/>
            </a:xfrm>
            <a:custGeom>
              <a:avLst/>
              <a:gdLst>
                <a:gd name="connsiteX0" fmla="*/ 110988 w 116770"/>
                <a:gd name="connsiteY0" fmla="*/ 7037 h 40652"/>
                <a:gd name="connsiteX1" fmla="*/ 116958 w 116770"/>
                <a:gd name="connsiteY1" fmla="*/ 3563 h 40652"/>
                <a:gd name="connsiteX2" fmla="*/ 111163 w 116770"/>
                <a:gd name="connsiteY2" fmla="*/ 88 h 40652"/>
                <a:gd name="connsiteX3" fmla="*/ 5982 w 116770"/>
                <a:gd name="connsiteY3" fmla="*/ 88 h 40652"/>
                <a:gd name="connsiteX4" fmla="*/ 187 w 116770"/>
                <a:gd name="connsiteY4" fmla="*/ 3563 h 40652"/>
                <a:gd name="connsiteX5" fmla="*/ 6157 w 116770"/>
                <a:gd name="connsiteY5" fmla="*/ 7037 h 40652"/>
                <a:gd name="connsiteX6" fmla="*/ 110988 w 116770"/>
                <a:gd name="connsiteY6" fmla="*/ 7037 h 40652"/>
                <a:gd name="connsiteX7" fmla="*/ 111163 w 116770"/>
                <a:gd name="connsiteY7" fmla="*/ 40741 h 40652"/>
                <a:gd name="connsiteX8" fmla="*/ 116958 w 116770"/>
                <a:gd name="connsiteY8" fmla="*/ 37266 h 40652"/>
                <a:gd name="connsiteX9" fmla="*/ 110988 w 116770"/>
                <a:gd name="connsiteY9" fmla="*/ 33792 h 40652"/>
                <a:gd name="connsiteX10" fmla="*/ 6157 w 116770"/>
                <a:gd name="connsiteY10" fmla="*/ 33792 h 40652"/>
                <a:gd name="connsiteX11" fmla="*/ 187 w 116770"/>
                <a:gd name="connsiteY11" fmla="*/ 37266 h 40652"/>
                <a:gd name="connsiteX12" fmla="*/ 5982 w 116770"/>
                <a:gd name="connsiteY12" fmla="*/ 40741 h 40652"/>
                <a:gd name="connsiteX13" fmla="*/ 111163 w 116770"/>
                <a:gd name="connsiteY13" fmla="*/ 40741 h 4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770" h="40652">
                  <a:moveTo>
                    <a:pt x="110988" y="7037"/>
                  </a:moveTo>
                  <a:cubicBezTo>
                    <a:pt x="113622" y="7037"/>
                    <a:pt x="116958" y="7037"/>
                    <a:pt x="116958" y="3563"/>
                  </a:cubicBezTo>
                  <a:cubicBezTo>
                    <a:pt x="116958" y="88"/>
                    <a:pt x="113622" y="88"/>
                    <a:pt x="111163" y="88"/>
                  </a:cubicBezTo>
                  <a:lnTo>
                    <a:pt x="5982" y="88"/>
                  </a:lnTo>
                  <a:cubicBezTo>
                    <a:pt x="3523" y="88"/>
                    <a:pt x="187" y="88"/>
                    <a:pt x="187" y="3563"/>
                  </a:cubicBezTo>
                  <a:cubicBezTo>
                    <a:pt x="187" y="7037"/>
                    <a:pt x="3523" y="7037"/>
                    <a:pt x="6157" y="7037"/>
                  </a:cubicBezTo>
                  <a:lnTo>
                    <a:pt x="110988" y="7037"/>
                  </a:lnTo>
                  <a:close/>
                  <a:moveTo>
                    <a:pt x="111163" y="40741"/>
                  </a:moveTo>
                  <a:cubicBezTo>
                    <a:pt x="113622" y="40741"/>
                    <a:pt x="116958" y="40741"/>
                    <a:pt x="116958" y="37266"/>
                  </a:cubicBezTo>
                  <a:cubicBezTo>
                    <a:pt x="116958" y="33792"/>
                    <a:pt x="113622" y="33792"/>
                    <a:pt x="110988" y="33792"/>
                  </a:cubicBezTo>
                  <a:lnTo>
                    <a:pt x="6157" y="33792"/>
                  </a:lnTo>
                  <a:cubicBezTo>
                    <a:pt x="3523" y="33792"/>
                    <a:pt x="187" y="33792"/>
                    <a:pt x="187" y="37266"/>
                  </a:cubicBezTo>
                  <a:cubicBezTo>
                    <a:pt x="187" y="40741"/>
                    <a:pt x="3523" y="40741"/>
                    <a:pt x="5982" y="40741"/>
                  </a:cubicBezTo>
                  <a:lnTo>
                    <a:pt x="111163" y="40741"/>
                  </a:lnTo>
                  <a:close/>
                </a:path>
              </a:pathLst>
            </a:custGeom>
            <a:solidFill>
              <a:srgbClr val="000000"/>
            </a:solidFill>
            <a:ln w="17559" cap="flat">
              <a:noFill/>
              <a:prstDash val="solid"/>
              <a:miter/>
            </a:ln>
          </p:spPr>
          <p:txBody>
            <a:bodyPr rtlCol="0" anchor="ctr"/>
            <a:lstStyle/>
            <a:p>
              <a:endParaRPr lang="zh-CN" altLang="en-US"/>
            </a:p>
          </p:txBody>
        </p:sp>
        <p:sp>
          <p:nvSpPr>
            <p:cNvPr id="26" name="任意形状 25">
              <a:extLst>
                <a:ext uri="{FF2B5EF4-FFF2-40B4-BE49-F238E27FC236}">
                  <a16:creationId xmlns:a16="http://schemas.microsoft.com/office/drawing/2014/main" id="{82F894BF-ED65-078F-9DB0-8838E3DFADE1}"/>
                </a:ext>
              </a:extLst>
            </p:cNvPr>
            <p:cNvSpPr/>
            <p:nvPr>
              <p:custDataLst>
                <p:tags r:id="rId23"/>
              </p:custDataLst>
            </p:nvPr>
          </p:nvSpPr>
          <p:spPr>
            <a:xfrm>
              <a:off x="6025966" y="3957284"/>
              <a:ext cx="95721" cy="156356"/>
            </a:xfrm>
            <a:custGeom>
              <a:avLst/>
              <a:gdLst>
                <a:gd name="connsiteX0" fmla="*/ 95919 w 95721"/>
                <a:gd name="connsiteY0" fmla="*/ 23889 h 156356"/>
                <a:gd name="connsiteX1" fmla="*/ 72038 w 95721"/>
                <a:gd name="connsiteY1" fmla="*/ 88 h 156356"/>
                <a:gd name="connsiteX2" fmla="*/ 50791 w 95721"/>
                <a:gd name="connsiteY2" fmla="*/ 7385 h 156356"/>
                <a:gd name="connsiteX3" fmla="*/ 28139 w 95721"/>
                <a:gd name="connsiteY3" fmla="*/ 44389 h 156356"/>
                <a:gd name="connsiteX4" fmla="*/ 220 w 95721"/>
                <a:gd name="connsiteY4" fmla="*/ 154707 h 156356"/>
                <a:gd name="connsiteX5" fmla="*/ 2327 w 95721"/>
                <a:gd name="connsiteY5" fmla="*/ 156445 h 156356"/>
                <a:gd name="connsiteX6" fmla="*/ 4434 w 95721"/>
                <a:gd name="connsiteY6" fmla="*/ 155576 h 156356"/>
                <a:gd name="connsiteX7" fmla="*/ 16726 w 95721"/>
                <a:gd name="connsiteY7" fmla="*/ 107627 h 156356"/>
                <a:gd name="connsiteX8" fmla="*/ 40607 w 95721"/>
                <a:gd name="connsiteY8" fmla="*/ 124478 h 156356"/>
                <a:gd name="connsiteX9" fmla="*/ 74497 w 95721"/>
                <a:gd name="connsiteY9" fmla="*/ 110754 h 156356"/>
                <a:gd name="connsiteX10" fmla="*/ 88544 w 95721"/>
                <a:gd name="connsiteY10" fmla="*/ 78788 h 156356"/>
                <a:gd name="connsiteX11" fmla="*/ 75726 w 95721"/>
                <a:gd name="connsiteY11" fmla="*/ 52902 h 156356"/>
                <a:gd name="connsiteX12" fmla="*/ 95919 w 95721"/>
                <a:gd name="connsiteY12" fmla="*/ 23889 h 156356"/>
                <a:gd name="connsiteX13" fmla="*/ 64312 w 95721"/>
                <a:gd name="connsiteY13" fmla="*/ 52728 h 156356"/>
                <a:gd name="connsiteX14" fmla="*/ 55884 w 95721"/>
                <a:gd name="connsiteY14" fmla="*/ 53944 h 156356"/>
                <a:gd name="connsiteX15" fmla="*/ 48157 w 95721"/>
                <a:gd name="connsiteY15" fmla="*/ 53249 h 156356"/>
                <a:gd name="connsiteX16" fmla="*/ 56761 w 95721"/>
                <a:gd name="connsiteY16" fmla="*/ 51860 h 156356"/>
                <a:gd name="connsiteX17" fmla="*/ 64312 w 95721"/>
                <a:gd name="connsiteY17" fmla="*/ 52728 h 156356"/>
                <a:gd name="connsiteX18" fmla="*/ 86086 w 95721"/>
                <a:gd name="connsiteY18" fmla="*/ 19893 h 156356"/>
                <a:gd name="connsiteX19" fmla="*/ 70282 w 95721"/>
                <a:gd name="connsiteY19" fmla="*/ 49949 h 156356"/>
                <a:gd name="connsiteX20" fmla="*/ 56761 w 95721"/>
                <a:gd name="connsiteY20" fmla="*/ 47864 h 156356"/>
                <a:gd name="connsiteX21" fmla="*/ 43241 w 95721"/>
                <a:gd name="connsiteY21" fmla="*/ 53423 h 156356"/>
                <a:gd name="connsiteX22" fmla="*/ 55357 w 95721"/>
                <a:gd name="connsiteY22" fmla="*/ 57766 h 156356"/>
                <a:gd name="connsiteX23" fmla="*/ 69756 w 95721"/>
                <a:gd name="connsiteY23" fmla="*/ 55508 h 156356"/>
                <a:gd name="connsiteX24" fmla="*/ 77482 w 95721"/>
                <a:gd name="connsiteY24" fmla="*/ 75139 h 156356"/>
                <a:gd name="connsiteX25" fmla="*/ 68702 w 95721"/>
                <a:gd name="connsiteY25" fmla="*/ 105021 h 156356"/>
                <a:gd name="connsiteX26" fmla="*/ 40080 w 95721"/>
                <a:gd name="connsiteY26" fmla="*/ 120656 h 156356"/>
                <a:gd name="connsiteX27" fmla="*/ 20062 w 95721"/>
                <a:gd name="connsiteY27" fmla="*/ 98245 h 156356"/>
                <a:gd name="connsiteX28" fmla="*/ 20940 w 95721"/>
                <a:gd name="connsiteY28" fmla="*/ 90601 h 156356"/>
                <a:gd name="connsiteX29" fmla="*/ 32178 w 95721"/>
                <a:gd name="connsiteY29" fmla="*/ 46648 h 156356"/>
                <a:gd name="connsiteX30" fmla="*/ 69756 w 95721"/>
                <a:gd name="connsiteY30" fmla="*/ 4084 h 156356"/>
                <a:gd name="connsiteX31" fmla="*/ 86086 w 95721"/>
                <a:gd name="connsiteY31" fmla="*/ 19893 h 1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721" h="156356">
                  <a:moveTo>
                    <a:pt x="95919" y="23889"/>
                  </a:moveTo>
                  <a:cubicBezTo>
                    <a:pt x="95919" y="10860"/>
                    <a:pt x="86262" y="88"/>
                    <a:pt x="72038" y="88"/>
                  </a:cubicBezTo>
                  <a:cubicBezTo>
                    <a:pt x="61854" y="88"/>
                    <a:pt x="56937" y="2868"/>
                    <a:pt x="50791" y="7385"/>
                  </a:cubicBezTo>
                  <a:cubicBezTo>
                    <a:pt x="41133" y="14334"/>
                    <a:pt x="31476" y="31186"/>
                    <a:pt x="28139" y="44389"/>
                  </a:cubicBezTo>
                  <a:lnTo>
                    <a:pt x="220" y="154707"/>
                  </a:lnTo>
                  <a:cubicBezTo>
                    <a:pt x="44" y="155402"/>
                    <a:pt x="922" y="156445"/>
                    <a:pt x="2327" y="156445"/>
                  </a:cubicBezTo>
                  <a:cubicBezTo>
                    <a:pt x="3732" y="156445"/>
                    <a:pt x="4258" y="156097"/>
                    <a:pt x="4434" y="155576"/>
                  </a:cubicBezTo>
                  <a:lnTo>
                    <a:pt x="16726" y="107627"/>
                  </a:lnTo>
                  <a:cubicBezTo>
                    <a:pt x="20062" y="118051"/>
                    <a:pt x="27788" y="124478"/>
                    <a:pt x="40607" y="124478"/>
                  </a:cubicBezTo>
                  <a:cubicBezTo>
                    <a:pt x="53425" y="124478"/>
                    <a:pt x="66595" y="118398"/>
                    <a:pt x="74497" y="110754"/>
                  </a:cubicBezTo>
                  <a:cubicBezTo>
                    <a:pt x="82925" y="102762"/>
                    <a:pt x="88544" y="91644"/>
                    <a:pt x="88544" y="78788"/>
                  </a:cubicBezTo>
                  <a:cubicBezTo>
                    <a:pt x="88544" y="66279"/>
                    <a:pt x="82047" y="57245"/>
                    <a:pt x="75726" y="52902"/>
                  </a:cubicBezTo>
                  <a:cubicBezTo>
                    <a:pt x="85910" y="47169"/>
                    <a:pt x="95919" y="36398"/>
                    <a:pt x="95919" y="23889"/>
                  </a:cubicBezTo>
                  <a:close/>
                  <a:moveTo>
                    <a:pt x="64312" y="52728"/>
                  </a:moveTo>
                  <a:cubicBezTo>
                    <a:pt x="62029" y="53597"/>
                    <a:pt x="60098" y="53944"/>
                    <a:pt x="55884" y="53944"/>
                  </a:cubicBezTo>
                  <a:cubicBezTo>
                    <a:pt x="53425" y="53944"/>
                    <a:pt x="49913" y="54118"/>
                    <a:pt x="48157" y="53249"/>
                  </a:cubicBezTo>
                  <a:cubicBezTo>
                    <a:pt x="48508" y="51512"/>
                    <a:pt x="54830" y="51860"/>
                    <a:pt x="56761" y="51860"/>
                  </a:cubicBezTo>
                  <a:cubicBezTo>
                    <a:pt x="60449" y="51860"/>
                    <a:pt x="62029" y="51860"/>
                    <a:pt x="64312" y="52728"/>
                  </a:cubicBezTo>
                  <a:close/>
                  <a:moveTo>
                    <a:pt x="86086" y="19893"/>
                  </a:moveTo>
                  <a:cubicBezTo>
                    <a:pt x="86086" y="32055"/>
                    <a:pt x="79413" y="44563"/>
                    <a:pt x="70282" y="49949"/>
                  </a:cubicBezTo>
                  <a:cubicBezTo>
                    <a:pt x="65541" y="48211"/>
                    <a:pt x="62029" y="47864"/>
                    <a:pt x="56761" y="47864"/>
                  </a:cubicBezTo>
                  <a:cubicBezTo>
                    <a:pt x="53074" y="47864"/>
                    <a:pt x="43241" y="47690"/>
                    <a:pt x="43241" y="53423"/>
                  </a:cubicBezTo>
                  <a:cubicBezTo>
                    <a:pt x="43065" y="58288"/>
                    <a:pt x="52196" y="57766"/>
                    <a:pt x="55357" y="57766"/>
                  </a:cubicBezTo>
                  <a:cubicBezTo>
                    <a:pt x="61854" y="57766"/>
                    <a:pt x="64488" y="57593"/>
                    <a:pt x="69756" y="55508"/>
                  </a:cubicBezTo>
                  <a:cubicBezTo>
                    <a:pt x="76428" y="61762"/>
                    <a:pt x="77306" y="67148"/>
                    <a:pt x="77482" y="75139"/>
                  </a:cubicBezTo>
                  <a:cubicBezTo>
                    <a:pt x="77833" y="85216"/>
                    <a:pt x="73619" y="98245"/>
                    <a:pt x="68702" y="105021"/>
                  </a:cubicBezTo>
                  <a:cubicBezTo>
                    <a:pt x="61854" y="114402"/>
                    <a:pt x="50089" y="120656"/>
                    <a:pt x="40080" y="120656"/>
                  </a:cubicBezTo>
                  <a:cubicBezTo>
                    <a:pt x="26735" y="120656"/>
                    <a:pt x="20062" y="110580"/>
                    <a:pt x="20062" y="98245"/>
                  </a:cubicBezTo>
                  <a:cubicBezTo>
                    <a:pt x="20062" y="96508"/>
                    <a:pt x="20062" y="93902"/>
                    <a:pt x="20940" y="90601"/>
                  </a:cubicBezTo>
                  <a:lnTo>
                    <a:pt x="32178" y="46648"/>
                  </a:lnTo>
                  <a:cubicBezTo>
                    <a:pt x="36041" y="31707"/>
                    <a:pt x="48684" y="4084"/>
                    <a:pt x="69756" y="4084"/>
                  </a:cubicBezTo>
                  <a:cubicBezTo>
                    <a:pt x="79940" y="4084"/>
                    <a:pt x="86086" y="9470"/>
                    <a:pt x="86086" y="19893"/>
                  </a:cubicBezTo>
                  <a:close/>
                </a:path>
              </a:pathLst>
            </a:custGeom>
            <a:solidFill>
              <a:srgbClr val="000000"/>
            </a:solidFill>
            <a:ln w="17559" cap="flat">
              <a:noFill/>
              <a:prstDash val="solid"/>
              <a:miter/>
            </a:ln>
          </p:spPr>
          <p:txBody>
            <a:bodyPr rtlCol="0" anchor="ctr"/>
            <a:lstStyle/>
            <a:p>
              <a:endParaRPr lang="zh-CN" altLang="en-US"/>
            </a:p>
          </p:txBody>
        </p:sp>
        <p:sp>
          <p:nvSpPr>
            <p:cNvPr id="27" name="任意形状 26">
              <a:extLst>
                <a:ext uri="{FF2B5EF4-FFF2-40B4-BE49-F238E27FC236}">
                  <a16:creationId xmlns:a16="http://schemas.microsoft.com/office/drawing/2014/main" id="{0BFA6127-5B4E-65E3-5BEA-483935E970E5}"/>
                </a:ext>
              </a:extLst>
            </p:cNvPr>
            <p:cNvSpPr/>
            <p:nvPr>
              <p:custDataLst>
                <p:tags r:id="rId24"/>
              </p:custDataLst>
            </p:nvPr>
          </p:nvSpPr>
          <p:spPr>
            <a:xfrm>
              <a:off x="6127786" y="4025246"/>
              <a:ext cx="54329" cy="80749"/>
            </a:xfrm>
            <a:custGeom>
              <a:avLst/>
              <a:gdLst>
                <a:gd name="connsiteX0" fmla="*/ 54532 w 54329"/>
                <a:gd name="connsiteY0" fmla="*/ 58706 h 80749"/>
                <a:gd name="connsiteX1" fmla="*/ 50353 w 54329"/>
                <a:gd name="connsiteY1" fmla="*/ 58706 h 80749"/>
                <a:gd name="connsiteX2" fmla="*/ 47157 w 54329"/>
                <a:gd name="connsiteY2" fmla="*/ 69773 h 80749"/>
                <a:gd name="connsiteX3" fmla="*/ 34989 w 54329"/>
                <a:gd name="connsiteY3" fmla="*/ 70502 h 80749"/>
                <a:gd name="connsiteX4" fmla="*/ 12372 w 54329"/>
                <a:gd name="connsiteY4" fmla="*/ 70502 h 80749"/>
                <a:gd name="connsiteX5" fmla="*/ 36955 w 54329"/>
                <a:gd name="connsiteY5" fmla="*/ 50072 h 80749"/>
                <a:gd name="connsiteX6" fmla="*/ 54532 w 54329"/>
                <a:gd name="connsiteY6" fmla="*/ 23804 h 80749"/>
                <a:gd name="connsiteX7" fmla="*/ 25770 w 54329"/>
                <a:gd name="connsiteY7" fmla="*/ 90 h 80749"/>
                <a:gd name="connsiteX8" fmla="*/ 203 w 54329"/>
                <a:gd name="connsiteY8" fmla="*/ 21858 h 80749"/>
                <a:gd name="connsiteX9" fmla="*/ 6718 w 54329"/>
                <a:gd name="connsiteY9" fmla="*/ 28668 h 80749"/>
                <a:gd name="connsiteX10" fmla="*/ 13232 w 54329"/>
                <a:gd name="connsiteY10" fmla="*/ 22223 h 80749"/>
                <a:gd name="connsiteX11" fmla="*/ 5980 w 54329"/>
                <a:gd name="connsiteY11" fmla="*/ 15778 h 80749"/>
                <a:gd name="connsiteX12" fmla="*/ 23926 w 54329"/>
                <a:gd name="connsiteY12" fmla="*/ 4468 h 80749"/>
                <a:gd name="connsiteX13" fmla="*/ 42609 w 54329"/>
                <a:gd name="connsiteY13" fmla="*/ 23804 h 80749"/>
                <a:gd name="connsiteX14" fmla="*/ 31055 w 54329"/>
                <a:gd name="connsiteY14" fmla="*/ 47153 h 80749"/>
                <a:gd name="connsiteX15" fmla="*/ 1432 w 54329"/>
                <a:gd name="connsiteY15" fmla="*/ 76096 h 80749"/>
                <a:gd name="connsiteX16" fmla="*/ 203 w 54329"/>
                <a:gd name="connsiteY16" fmla="*/ 80839 h 80749"/>
                <a:gd name="connsiteX17" fmla="*/ 50845 w 54329"/>
                <a:gd name="connsiteY17" fmla="*/ 80839 h 80749"/>
                <a:gd name="connsiteX18" fmla="*/ 54532 w 54329"/>
                <a:gd name="connsiteY18" fmla="*/ 58706 h 8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329" h="80749">
                  <a:moveTo>
                    <a:pt x="54532" y="58706"/>
                  </a:moveTo>
                  <a:lnTo>
                    <a:pt x="50353" y="58706"/>
                  </a:lnTo>
                  <a:cubicBezTo>
                    <a:pt x="49984" y="61381"/>
                    <a:pt x="48755" y="68557"/>
                    <a:pt x="47157" y="69773"/>
                  </a:cubicBezTo>
                  <a:cubicBezTo>
                    <a:pt x="46174" y="70502"/>
                    <a:pt x="36709" y="70502"/>
                    <a:pt x="34989" y="70502"/>
                  </a:cubicBezTo>
                  <a:lnTo>
                    <a:pt x="12372" y="70502"/>
                  </a:lnTo>
                  <a:cubicBezTo>
                    <a:pt x="25278" y="59193"/>
                    <a:pt x="29580" y="55787"/>
                    <a:pt x="36955" y="50072"/>
                  </a:cubicBezTo>
                  <a:cubicBezTo>
                    <a:pt x="46051" y="42897"/>
                    <a:pt x="54532" y="35357"/>
                    <a:pt x="54532" y="23804"/>
                  </a:cubicBezTo>
                  <a:cubicBezTo>
                    <a:pt x="54532" y="9089"/>
                    <a:pt x="41503" y="90"/>
                    <a:pt x="25770" y="90"/>
                  </a:cubicBezTo>
                  <a:cubicBezTo>
                    <a:pt x="10528" y="90"/>
                    <a:pt x="203" y="10670"/>
                    <a:pt x="203" y="21858"/>
                  </a:cubicBezTo>
                  <a:cubicBezTo>
                    <a:pt x="203" y="28060"/>
                    <a:pt x="5489" y="28668"/>
                    <a:pt x="6718" y="28668"/>
                  </a:cubicBezTo>
                  <a:cubicBezTo>
                    <a:pt x="9668" y="28668"/>
                    <a:pt x="13232" y="26601"/>
                    <a:pt x="13232" y="22223"/>
                  </a:cubicBezTo>
                  <a:cubicBezTo>
                    <a:pt x="13232" y="20034"/>
                    <a:pt x="12372" y="15778"/>
                    <a:pt x="5980" y="15778"/>
                  </a:cubicBezTo>
                  <a:cubicBezTo>
                    <a:pt x="9791" y="7143"/>
                    <a:pt x="18149" y="4468"/>
                    <a:pt x="23926" y="4468"/>
                  </a:cubicBezTo>
                  <a:cubicBezTo>
                    <a:pt x="36218" y="4468"/>
                    <a:pt x="42609" y="13953"/>
                    <a:pt x="42609" y="23804"/>
                  </a:cubicBezTo>
                  <a:cubicBezTo>
                    <a:pt x="42609" y="34384"/>
                    <a:pt x="34989" y="42775"/>
                    <a:pt x="31055" y="47153"/>
                  </a:cubicBezTo>
                  <a:lnTo>
                    <a:pt x="1432" y="76096"/>
                  </a:lnTo>
                  <a:cubicBezTo>
                    <a:pt x="203" y="77191"/>
                    <a:pt x="203" y="77434"/>
                    <a:pt x="203" y="80839"/>
                  </a:cubicBezTo>
                  <a:lnTo>
                    <a:pt x="50845" y="80839"/>
                  </a:lnTo>
                  <a:lnTo>
                    <a:pt x="54532" y="58706"/>
                  </a:lnTo>
                  <a:close/>
                </a:path>
              </a:pathLst>
            </a:custGeom>
            <a:solidFill>
              <a:srgbClr val="000000"/>
            </a:solidFill>
            <a:ln w="17559" cap="flat">
              <a:noFill/>
              <a:prstDash val="solid"/>
              <a:miter/>
            </a:ln>
          </p:spPr>
          <p:txBody>
            <a:bodyPr rtlCol="0" anchor="ctr"/>
            <a:lstStyle/>
            <a:p>
              <a:endParaRPr lang="zh-CN" altLang="en-US"/>
            </a:p>
          </p:txBody>
        </p:sp>
        <p:sp>
          <p:nvSpPr>
            <p:cNvPr id="28" name="任意形状 27">
              <a:extLst>
                <a:ext uri="{FF2B5EF4-FFF2-40B4-BE49-F238E27FC236}">
                  <a16:creationId xmlns:a16="http://schemas.microsoft.com/office/drawing/2014/main" id="{C95CEABB-67AF-9082-8521-97A317D7E1BA}"/>
                </a:ext>
              </a:extLst>
            </p:cNvPr>
            <p:cNvSpPr/>
            <p:nvPr>
              <p:custDataLst>
                <p:tags r:id="rId25"/>
              </p:custDataLst>
            </p:nvPr>
          </p:nvSpPr>
          <p:spPr>
            <a:xfrm>
              <a:off x="6207948" y="4003148"/>
              <a:ext cx="64619" cy="78699"/>
            </a:xfrm>
            <a:custGeom>
              <a:avLst/>
              <a:gdLst>
                <a:gd name="connsiteX0" fmla="*/ 59734 w 64619"/>
                <a:gd name="connsiteY0" fmla="*/ 11902 h 78699"/>
                <a:gd name="connsiteX1" fmla="*/ 51306 w 64619"/>
                <a:gd name="connsiteY1" fmla="*/ 19720 h 78699"/>
                <a:gd name="connsiteX2" fmla="*/ 56749 w 64619"/>
                <a:gd name="connsiteY2" fmla="*/ 24758 h 78699"/>
                <a:gd name="connsiteX3" fmla="*/ 64827 w 64619"/>
                <a:gd name="connsiteY3" fmla="*/ 15029 h 78699"/>
                <a:gd name="connsiteX4" fmla="*/ 43931 w 64619"/>
                <a:gd name="connsiteY4" fmla="*/ 88 h 78699"/>
                <a:gd name="connsiteX5" fmla="*/ 14255 w 64619"/>
                <a:gd name="connsiteY5" fmla="*/ 25453 h 78699"/>
                <a:gd name="connsiteX6" fmla="*/ 32342 w 64619"/>
                <a:gd name="connsiteY6" fmla="*/ 42652 h 78699"/>
                <a:gd name="connsiteX7" fmla="*/ 50603 w 64619"/>
                <a:gd name="connsiteY7" fmla="*/ 55855 h 78699"/>
                <a:gd name="connsiteX8" fmla="*/ 25493 w 64619"/>
                <a:gd name="connsiteY8" fmla="*/ 74966 h 78699"/>
                <a:gd name="connsiteX9" fmla="*/ 5475 w 64619"/>
                <a:gd name="connsiteY9" fmla="*/ 65758 h 78699"/>
                <a:gd name="connsiteX10" fmla="*/ 16538 w 64619"/>
                <a:gd name="connsiteY10" fmla="*/ 56550 h 78699"/>
                <a:gd name="connsiteX11" fmla="*/ 10041 w 64619"/>
                <a:gd name="connsiteY11" fmla="*/ 50470 h 78699"/>
                <a:gd name="connsiteX12" fmla="*/ 208 w 64619"/>
                <a:gd name="connsiteY12" fmla="*/ 61936 h 78699"/>
                <a:gd name="connsiteX13" fmla="*/ 25318 w 64619"/>
                <a:gd name="connsiteY13" fmla="*/ 78788 h 78699"/>
                <a:gd name="connsiteX14" fmla="*/ 60612 w 64619"/>
                <a:gd name="connsiteY14" fmla="*/ 49949 h 78699"/>
                <a:gd name="connsiteX15" fmla="*/ 55169 w 64619"/>
                <a:gd name="connsiteY15" fmla="*/ 37266 h 78699"/>
                <a:gd name="connsiteX16" fmla="*/ 37609 w 64619"/>
                <a:gd name="connsiteY16" fmla="*/ 29970 h 78699"/>
                <a:gd name="connsiteX17" fmla="*/ 24264 w 64619"/>
                <a:gd name="connsiteY17" fmla="*/ 19546 h 78699"/>
                <a:gd name="connsiteX18" fmla="*/ 43931 w 64619"/>
                <a:gd name="connsiteY18" fmla="*/ 3910 h 78699"/>
                <a:gd name="connsiteX19" fmla="*/ 59734 w 64619"/>
                <a:gd name="connsiteY19" fmla="*/ 11902 h 7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19" h="78699">
                  <a:moveTo>
                    <a:pt x="59734" y="11902"/>
                  </a:moveTo>
                  <a:cubicBezTo>
                    <a:pt x="54818" y="12076"/>
                    <a:pt x="51306" y="15898"/>
                    <a:pt x="51306" y="19720"/>
                  </a:cubicBezTo>
                  <a:cubicBezTo>
                    <a:pt x="51306" y="22152"/>
                    <a:pt x="52886" y="24758"/>
                    <a:pt x="56749" y="24758"/>
                  </a:cubicBezTo>
                  <a:cubicBezTo>
                    <a:pt x="60612" y="24758"/>
                    <a:pt x="64827" y="21804"/>
                    <a:pt x="64827" y="15029"/>
                  </a:cubicBezTo>
                  <a:cubicBezTo>
                    <a:pt x="64827" y="7211"/>
                    <a:pt x="57276" y="88"/>
                    <a:pt x="43931" y="88"/>
                  </a:cubicBezTo>
                  <a:cubicBezTo>
                    <a:pt x="20752" y="88"/>
                    <a:pt x="14255" y="17809"/>
                    <a:pt x="14255" y="25453"/>
                  </a:cubicBezTo>
                  <a:cubicBezTo>
                    <a:pt x="14255" y="39004"/>
                    <a:pt x="27249" y="41610"/>
                    <a:pt x="32342" y="42652"/>
                  </a:cubicBezTo>
                  <a:cubicBezTo>
                    <a:pt x="41473" y="44389"/>
                    <a:pt x="50603" y="46300"/>
                    <a:pt x="50603" y="55855"/>
                  </a:cubicBezTo>
                  <a:cubicBezTo>
                    <a:pt x="50603" y="60372"/>
                    <a:pt x="46565" y="74966"/>
                    <a:pt x="25493" y="74966"/>
                  </a:cubicBezTo>
                  <a:cubicBezTo>
                    <a:pt x="23035" y="74966"/>
                    <a:pt x="9514" y="74966"/>
                    <a:pt x="5475" y="65758"/>
                  </a:cubicBezTo>
                  <a:cubicBezTo>
                    <a:pt x="12148" y="66627"/>
                    <a:pt x="16538" y="61415"/>
                    <a:pt x="16538" y="56550"/>
                  </a:cubicBezTo>
                  <a:cubicBezTo>
                    <a:pt x="16538" y="52555"/>
                    <a:pt x="13728" y="50470"/>
                    <a:pt x="10041" y="50470"/>
                  </a:cubicBezTo>
                  <a:cubicBezTo>
                    <a:pt x="5475" y="50470"/>
                    <a:pt x="208" y="54118"/>
                    <a:pt x="208" y="61936"/>
                  </a:cubicBezTo>
                  <a:cubicBezTo>
                    <a:pt x="208" y="71839"/>
                    <a:pt x="10217" y="78788"/>
                    <a:pt x="25318" y="78788"/>
                  </a:cubicBezTo>
                  <a:cubicBezTo>
                    <a:pt x="53764" y="78788"/>
                    <a:pt x="60612" y="57766"/>
                    <a:pt x="60612" y="49949"/>
                  </a:cubicBezTo>
                  <a:cubicBezTo>
                    <a:pt x="60612" y="43694"/>
                    <a:pt x="57276" y="39351"/>
                    <a:pt x="55169" y="37266"/>
                  </a:cubicBezTo>
                  <a:cubicBezTo>
                    <a:pt x="50428" y="32402"/>
                    <a:pt x="45336" y="31533"/>
                    <a:pt x="37609" y="29970"/>
                  </a:cubicBezTo>
                  <a:cubicBezTo>
                    <a:pt x="31288" y="28580"/>
                    <a:pt x="24264" y="27364"/>
                    <a:pt x="24264" y="19546"/>
                  </a:cubicBezTo>
                  <a:cubicBezTo>
                    <a:pt x="24264" y="14508"/>
                    <a:pt x="28478" y="3910"/>
                    <a:pt x="43931" y="3910"/>
                  </a:cubicBezTo>
                  <a:cubicBezTo>
                    <a:pt x="48321" y="3910"/>
                    <a:pt x="57101" y="5126"/>
                    <a:pt x="59734" y="11902"/>
                  </a:cubicBezTo>
                  <a:close/>
                </a:path>
              </a:pathLst>
            </a:custGeom>
            <a:solidFill>
              <a:srgbClr val="000000"/>
            </a:solidFill>
            <a:ln w="17559" cap="flat">
              <a:noFill/>
              <a:prstDash val="solid"/>
              <a:miter/>
            </a:ln>
          </p:spPr>
          <p:txBody>
            <a:bodyPr rtlCol="0" anchor="ctr"/>
            <a:lstStyle/>
            <a:p>
              <a:endParaRPr lang="zh-CN" altLang="en-US"/>
            </a:p>
          </p:txBody>
        </p:sp>
        <p:sp>
          <p:nvSpPr>
            <p:cNvPr id="29" name="任意形状 28">
              <a:extLst>
                <a:ext uri="{FF2B5EF4-FFF2-40B4-BE49-F238E27FC236}">
                  <a16:creationId xmlns:a16="http://schemas.microsoft.com/office/drawing/2014/main" id="{20B7987E-FA66-3A92-C48A-9DF29BBE22E3}"/>
                </a:ext>
              </a:extLst>
            </p:cNvPr>
            <p:cNvSpPr/>
            <p:nvPr>
              <p:custDataLst>
                <p:tags r:id="rId26"/>
              </p:custDataLst>
            </p:nvPr>
          </p:nvSpPr>
          <p:spPr>
            <a:xfrm>
              <a:off x="6286289" y="4029989"/>
              <a:ext cx="41545" cy="77222"/>
            </a:xfrm>
            <a:custGeom>
              <a:avLst/>
              <a:gdLst>
                <a:gd name="connsiteX0" fmla="*/ 25287 w 41545"/>
                <a:gd name="connsiteY0" fmla="*/ 28060 h 77222"/>
                <a:gd name="connsiteX1" fmla="*/ 37825 w 41545"/>
                <a:gd name="connsiteY1" fmla="*/ 28060 h 77222"/>
                <a:gd name="connsiteX2" fmla="*/ 41758 w 41545"/>
                <a:gd name="connsiteY2" fmla="*/ 25385 h 77222"/>
                <a:gd name="connsiteX3" fmla="*/ 38071 w 41545"/>
                <a:gd name="connsiteY3" fmla="*/ 23682 h 77222"/>
                <a:gd name="connsiteX4" fmla="*/ 26394 w 41545"/>
                <a:gd name="connsiteY4" fmla="*/ 23682 h 77222"/>
                <a:gd name="connsiteX5" fmla="*/ 30941 w 41545"/>
                <a:gd name="connsiteY5" fmla="*/ 5684 h 77222"/>
                <a:gd name="connsiteX6" fmla="*/ 31310 w 41545"/>
                <a:gd name="connsiteY6" fmla="*/ 3981 h 77222"/>
                <a:gd name="connsiteX7" fmla="*/ 27131 w 41545"/>
                <a:gd name="connsiteY7" fmla="*/ 90 h 77222"/>
                <a:gd name="connsiteX8" fmla="*/ 21354 w 41545"/>
                <a:gd name="connsiteY8" fmla="*/ 5319 h 77222"/>
                <a:gd name="connsiteX9" fmla="*/ 16683 w 41545"/>
                <a:gd name="connsiteY9" fmla="*/ 23682 h 77222"/>
                <a:gd name="connsiteX10" fmla="*/ 4146 w 41545"/>
                <a:gd name="connsiteY10" fmla="*/ 23682 h 77222"/>
                <a:gd name="connsiteX11" fmla="*/ 212 w 41545"/>
                <a:gd name="connsiteY11" fmla="*/ 26358 h 77222"/>
                <a:gd name="connsiteX12" fmla="*/ 3900 w 41545"/>
                <a:gd name="connsiteY12" fmla="*/ 28060 h 77222"/>
                <a:gd name="connsiteX13" fmla="*/ 15577 w 41545"/>
                <a:gd name="connsiteY13" fmla="*/ 28060 h 77222"/>
                <a:gd name="connsiteX14" fmla="*/ 8325 w 41545"/>
                <a:gd name="connsiteY14" fmla="*/ 56760 h 77222"/>
                <a:gd name="connsiteX15" fmla="*/ 6481 w 41545"/>
                <a:gd name="connsiteY15" fmla="*/ 65759 h 77222"/>
                <a:gd name="connsiteX16" fmla="*/ 19633 w 41545"/>
                <a:gd name="connsiteY16" fmla="*/ 77312 h 77222"/>
                <a:gd name="connsiteX17" fmla="*/ 41021 w 41545"/>
                <a:gd name="connsiteY17" fmla="*/ 58706 h 77222"/>
                <a:gd name="connsiteX18" fmla="*/ 39054 w 41545"/>
                <a:gd name="connsiteY18" fmla="*/ 57125 h 77222"/>
                <a:gd name="connsiteX19" fmla="*/ 36473 w 41545"/>
                <a:gd name="connsiteY19" fmla="*/ 59436 h 77222"/>
                <a:gd name="connsiteX20" fmla="*/ 20002 w 41545"/>
                <a:gd name="connsiteY20" fmla="*/ 73907 h 77222"/>
                <a:gd name="connsiteX21" fmla="*/ 15700 w 41545"/>
                <a:gd name="connsiteY21" fmla="*/ 67948 h 77222"/>
                <a:gd name="connsiteX22" fmla="*/ 16437 w 41545"/>
                <a:gd name="connsiteY22" fmla="*/ 62962 h 77222"/>
                <a:gd name="connsiteX23" fmla="*/ 25287 w 41545"/>
                <a:gd name="connsiteY23" fmla="*/ 28060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287" y="28060"/>
                  </a:moveTo>
                  <a:lnTo>
                    <a:pt x="37825" y="28060"/>
                  </a:lnTo>
                  <a:cubicBezTo>
                    <a:pt x="40160" y="28060"/>
                    <a:pt x="41758" y="28060"/>
                    <a:pt x="41758" y="25385"/>
                  </a:cubicBezTo>
                  <a:cubicBezTo>
                    <a:pt x="41758" y="23682"/>
                    <a:pt x="40160" y="23682"/>
                    <a:pt x="38071" y="23682"/>
                  </a:cubicBezTo>
                  <a:lnTo>
                    <a:pt x="26394" y="23682"/>
                  </a:lnTo>
                  <a:lnTo>
                    <a:pt x="30941" y="5684"/>
                  </a:lnTo>
                  <a:cubicBezTo>
                    <a:pt x="31064" y="5076"/>
                    <a:pt x="31310" y="4468"/>
                    <a:pt x="31310" y="3981"/>
                  </a:cubicBezTo>
                  <a:cubicBezTo>
                    <a:pt x="31310" y="1792"/>
                    <a:pt x="29589" y="90"/>
                    <a:pt x="27131" y="90"/>
                  </a:cubicBezTo>
                  <a:cubicBezTo>
                    <a:pt x="24058" y="90"/>
                    <a:pt x="22214" y="2157"/>
                    <a:pt x="21354" y="5319"/>
                  </a:cubicBezTo>
                  <a:cubicBezTo>
                    <a:pt x="20494" y="8359"/>
                    <a:pt x="22091" y="2522"/>
                    <a:pt x="16683" y="23682"/>
                  </a:cubicBezTo>
                  <a:lnTo>
                    <a:pt x="4146" y="23682"/>
                  </a:lnTo>
                  <a:cubicBezTo>
                    <a:pt x="1810" y="23682"/>
                    <a:pt x="212" y="23682"/>
                    <a:pt x="212" y="26358"/>
                  </a:cubicBezTo>
                  <a:cubicBezTo>
                    <a:pt x="212" y="28060"/>
                    <a:pt x="1687" y="28060"/>
                    <a:pt x="3900" y="28060"/>
                  </a:cubicBezTo>
                  <a:lnTo>
                    <a:pt x="15577" y="28060"/>
                  </a:lnTo>
                  <a:lnTo>
                    <a:pt x="8325" y="56760"/>
                  </a:lnTo>
                  <a:cubicBezTo>
                    <a:pt x="7587" y="59801"/>
                    <a:pt x="6481" y="64179"/>
                    <a:pt x="6481" y="65759"/>
                  </a:cubicBezTo>
                  <a:cubicBezTo>
                    <a:pt x="6481" y="72934"/>
                    <a:pt x="12627" y="77312"/>
                    <a:pt x="19633" y="77312"/>
                  </a:cubicBezTo>
                  <a:cubicBezTo>
                    <a:pt x="33277" y="77312"/>
                    <a:pt x="41021" y="60287"/>
                    <a:pt x="41021" y="58706"/>
                  </a:cubicBezTo>
                  <a:cubicBezTo>
                    <a:pt x="41021" y="57125"/>
                    <a:pt x="39423" y="57125"/>
                    <a:pt x="39054" y="57125"/>
                  </a:cubicBezTo>
                  <a:cubicBezTo>
                    <a:pt x="37579" y="57125"/>
                    <a:pt x="37456" y="57368"/>
                    <a:pt x="36473" y="59436"/>
                  </a:cubicBezTo>
                  <a:cubicBezTo>
                    <a:pt x="33031" y="67097"/>
                    <a:pt x="26762" y="73907"/>
                    <a:pt x="20002" y="73907"/>
                  </a:cubicBezTo>
                  <a:cubicBezTo>
                    <a:pt x="17421" y="73907"/>
                    <a:pt x="15700" y="72326"/>
                    <a:pt x="15700" y="67948"/>
                  </a:cubicBezTo>
                  <a:cubicBezTo>
                    <a:pt x="15700" y="66732"/>
                    <a:pt x="16191" y="64179"/>
                    <a:pt x="16437" y="62962"/>
                  </a:cubicBezTo>
                  <a:lnTo>
                    <a:pt x="25287" y="28060"/>
                  </a:lnTo>
                  <a:close/>
                </a:path>
              </a:pathLst>
            </a:custGeom>
            <a:solidFill>
              <a:srgbClr val="000000"/>
            </a:solidFill>
            <a:ln w="17559" cap="flat">
              <a:noFill/>
              <a:prstDash val="solid"/>
              <a:miter/>
            </a:ln>
          </p:spPr>
          <p:txBody>
            <a:bodyPr rtlCol="0" anchor="ctr"/>
            <a:lstStyle/>
            <a:p>
              <a:endParaRPr lang="zh-CN" altLang="en-US"/>
            </a:p>
          </p:txBody>
        </p:sp>
        <p:sp>
          <p:nvSpPr>
            <p:cNvPr id="30" name="任意形状 29">
              <a:extLst>
                <a:ext uri="{FF2B5EF4-FFF2-40B4-BE49-F238E27FC236}">
                  <a16:creationId xmlns:a16="http://schemas.microsoft.com/office/drawing/2014/main" id="{46A0383A-AA11-F984-A15E-1E7D1C7A1B20}"/>
                </a:ext>
              </a:extLst>
            </p:cNvPr>
            <p:cNvSpPr/>
            <p:nvPr>
              <p:custDataLst>
                <p:tags r:id="rId27"/>
              </p:custDataLst>
            </p:nvPr>
          </p:nvSpPr>
          <p:spPr>
            <a:xfrm>
              <a:off x="6347447" y="4072553"/>
              <a:ext cx="83091" cy="5958"/>
            </a:xfrm>
            <a:custGeom>
              <a:avLst/>
              <a:gdLst>
                <a:gd name="connsiteX0" fmla="*/ 78390 w 83091"/>
                <a:gd name="connsiteY0" fmla="*/ 6049 h 5958"/>
                <a:gd name="connsiteX1" fmla="*/ 83307 w 83091"/>
                <a:gd name="connsiteY1" fmla="*/ 3130 h 5958"/>
                <a:gd name="connsiteX2" fmla="*/ 78390 w 83091"/>
                <a:gd name="connsiteY2" fmla="*/ 90 h 5958"/>
                <a:gd name="connsiteX3" fmla="*/ 5132 w 83091"/>
                <a:gd name="connsiteY3" fmla="*/ 90 h 5958"/>
                <a:gd name="connsiteX4" fmla="*/ 215 w 83091"/>
                <a:gd name="connsiteY4" fmla="*/ 3008 h 5958"/>
                <a:gd name="connsiteX5" fmla="*/ 5132 w 83091"/>
                <a:gd name="connsiteY5" fmla="*/ 6049 h 5958"/>
                <a:gd name="connsiteX6" fmla="*/ 78390 w 83091"/>
                <a:gd name="connsiteY6" fmla="*/ 6049 h 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1" h="5958">
                  <a:moveTo>
                    <a:pt x="78390" y="6049"/>
                  </a:moveTo>
                  <a:cubicBezTo>
                    <a:pt x="80357" y="6049"/>
                    <a:pt x="83307" y="6049"/>
                    <a:pt x="83307" y="3130"/>
                  </a:cubicBezTo>
                  <a:cubicBezTo>
                    <a:pt x="83307" y="90"/>
                    <a:pt x="80480" y="90"/>
                    <a:pt x="78390" y="90"/>
                  </a:cubicBezTo>
                  <a:lnTo>
                    <a:pt x="5132" y="90"/>
                  </a:lnTo>
                  <a:cubicBezTo>
                    <a:pt x="3165" y="90"/>
                    <a:pt x="215" y="90"/>
                    <a:pt x="215" y="3008"/>
                  </a:cubicBezTo>
                  <a:cubicBezTo>
                    <a:pt x="215" y="6049"/>
                    <a:pt x="3042" y="6049"/>
                    <a:pt x="5132" y="6049"/>
                  </a:cubicBezTo>
                  <a:lnTo>
                    <a:pt x="78390" y="6049"/>
                  </a:lnTo>
                  <a:close/>
                </a:path>
              </a:pathLst>
            </a:custGeom>
            <a:solidFill>
              <a:srgbClr val="000000"/>
            </a:solidFill>
            <a:ln w="17559" cap="flat">
              <a:noFill/>
              <a:prstDash val="solid"/>
              <a:miter/>
            </a:ln>
          </p:spPr>
          <p:txBody>
            <a:bodyPr rtlCol="0" anchor="ctr"/>
            <a:lstStyle/>
            <a:p>
              <a:endParaRPr lang="zh-CN" altLang="en-US"/>
            </a:p>
          </p:txBody>
        </p:sp>
        <p:sp>
          <p:nvSpPr>
            <p:cNvPr id="31" name="任意形状 30">
              <a:extLst>
                <a:ext uri="{FF2B5EF4-FFF2-40B4-BE49-F238E27FC236}">
                  <a16:creationId xmlns:a16="http://schemas.microsoft.com/office/drawing/2014/main" id="{CEC9B62D-7178-A314-C723-506D674440E1}"/>
                </a:ext>
              </a:extLst>
            </p:cNvPr>
            <p:cNvSpPr/>
            <p:nvPr>
              <p:custDataLst>
                <p:tags r:id="rId28"/>
              </p:custDataLst>
            </p:nvPr>
          </p:nvSpPr>
          <p:spPr>
            <a:xfrm>
              <a:off x="6457317" y="4025246"/>
              <a:ext cx="44741" cy="80749"/>
            </a:xfrm>
            <a:custGeom>
              <a:avLst/>
              <a:gdLst>
                <a:gd name="connsiteX0" fmla="*/ 28001 w 44741"/>
                <a:gd name="connsiteY0" fmla="*/ 3495 h 80749"/>
                <a:gd name="connsiteX1" fmla="*/ 24313 w 44741"/>
                <a:gd name="connsiteY1" fmla="*/ 90 h 80749"/>
                <a:gd name="connsiteX2" fmla="*/ 221 w 44741"/>
                <a:gd name="connsiteY2" fmla="*/ 7873 h 80749"/>
                <a:gd name="connsiteX3" fmla="*/ 221 w 44741"/>
                <a:gd name="connsiteY3" fmla="*/ 12251 h 80749"/>
                <a:gd name="connsiteX4" fmla="*/ 18044 w 44741"/>
                <a:gd name="connsiteY4" fmla="*/ 8846 h 80749"/>
                <a:gd name="connsiteX5" fmla="*/ 18044 w 44741"/>
                <a:gd name="connsiteY5" fmla="*/ 70867 h 80749"/>
                <a:gd name="connsiteX6" fmla="*/ 5753 w 44741"/>
                <a:gd name="connsiteY6" fmla="*/ 76461 h 80749"/>
                <a:gd name="connsiteX7" fmla="*/ 1082 w 44741"/>
                <a:gd name="connsiteY7" fmla="*/ 76461 h 80749"/>
                <a:gd name="connsiteX8" fmla="*/ 1082 w 44741"/>
                <a:gd name="connsiteY8" fmla="*/ 80839 h 80749"/>
                <a:gd name="connsiteX9" fmla="*/ 22961 w 44741"/>
                <a:gd name="connsiteY9" fmla="*/ 80353 h 80749"/>
                <a:gd name="connsiteX10" fmla="*/ 44963 w 44741"/>
                <a:gd name="connsiteY10" fmla="*/ 80839 h 80749"/>
                <a:gd name="connsiteX11" fmla="*/ 44963 w 44741"/>
                <a:gd name="connsiteY11" fmla="*/ 76461 h 80749"/>
                <a:gd name="connsiteX12" fmla="*/ 40292 w 44741"/>
                <a:gd name="connsiteY12" fmla="*/ 76461 h 80749"/>
                <a:gd name="connsiteX13" fmla="*/ 28001 w 44741"/>
                <a:gd name="connsiteY13" fmla="*/ 70867 h 80749"/>
                <a:gd name="connsiteX14" fmla="*/ 28001 w 44741"/>
                <a:gd name="connsiteY14" fmla="*/ 3495 h 8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41" h="80749">
                  <a:moveTo>
                    <a:pt x="28001" y="3495"/>
                  </a:moveTo>
                  <a:cubicBezTo>
                    <a:pt x="28001" y="211"/>
                    <a:pt x="27755" y="90"/>
                    <a:pt x="24313" y="90"/>
                  </a:cubicBezTo>
                  <a:cubicBezTo>
                    <a:pt x="16447" y="7751"/>
                    <a:pt x="5261" y="7873"/>
                    <a:pt x="221" y="7873"/>
                  </a:cubicBezTo>
                  <a:lnTo>
                    <a:pt x="221" y="12251"/>
                  </a:lnTo>
                  <a:cubicBezTo>
                    <a:pt x="3172" y="12251"/>
                    <a:pt x="11284" y="12251"/>
                    <a:pt x="18044" y="8846"/>
                  </a:cubicBezTo>
                  <a:lnTo>
                    <a:pt x="18044" y="70867"/>
                  </a:lnTo>
                  <a:cubicBezTo>
                    <a:pt x="18044" y="74880"/>
                    <a:pt x="18044" y="76461"/>
                    <a:pt x="5753" y="76461"/>
                  </a:cubicBezTo>
                  <a:lnTo>
                    <a:pt x="1082" y="76461"/>
                  </a:lnTo>
                  <a:lnTo>
                    <a:pt x="1082" y="80839"/>
                  </a:lnTo>
                  <a:cubicBezTo>
                    <a:pt x="3294" y="80718"/>
                    <a:pt x="18413" y="80353"/>
                    <a:pt x="22961" y="80353"/>
                  </a:cubicBezTo>
                  <a:cubicBezTo>
                    <a:pt x="26772" y="80353"/>
                    <a:pt x="42259" y="80718"/>
                    <a:pt x="44963" y="80839"/>
                  </a:cubicBezTo>
                  <a:lnTo>
                    <a:pt x="44963" y="76461"/>
                  </a:lnTo>
                  <a:lnTo>
                    <a:pt x="40292" y="76461"/>
                  </a:lnTo>
                  <a:cubicBezTo>
                    <a:pt x="28001" y="76461"/>
                    <a:pt x="28001" y="74880"/>
                    <a:pt x="28001" y="70867"/>
                  </a:cubicBezTo>
                  <a:lnTo>
                    <a:pt x="28001" y="3495"/>
                  </a:lnTo>
                  <a:close/>
                </a:path>
              </a:pathLst>
            </a:custGeom>
            <a:solidFill>
              <a:srgbClr val="000000"/>
            </a:solidFill>
            <a:ln w="17559" cap="flat">
              <a:noFill/>
              <a:prstDash val="solid"/>
              <a:miter/>
            </a:ln>
          </p:spPr>
          <p:txBody>
            <a:bodyPr rtlCol="0" anchor="ctr"/>
            <a:lstStyle/>
            <a:p>
              <a:endParaRPr lang="zh-CN" altLang="en-US"/>
            </a:p>
          </p:txBody>
        </p:sp>
        <p:sp>
          <p:nvSpPr>
            <p:cNvPr id="32" name="任意形状 31">
              <a:extLst>
                <a:ext uri="{FF2B5EF4-FFF2-40B4-BE49-F238E27FC236}">
                  <a16:creationId xmlns:a16="http://schemas.microsoft.com/office/drawing/2014/main" id="{D1E87672-DF62-062A-81EE-CD24E7AB1E6C}"/>
                </a:ext>
              </a:extLst>
            </p:cNvPr>
            <p:cNvSpPr/>
            <p:nvPr>
              <p:custDataLst>
                <p:tags r:id="rId29"/>
              </p:custDataLst>
            </p:nvPr>
          </p:nvSpPr>
          <p:spPr>
            <a:xfrm>
              <a:off x="6576288" y="4033029"/>
              <a:ext cx="107288" cy="6949"/>
            </a:xfrm>
            <a:custGeom>
              <a:avLst/>
              <a:gdLst>
                <a:gd name="connsiteX0" fmla="*/ 101371 w 107288"/>
                <a:gd name="connsiteY0" fmla="*/ 7037 h 6949"/>
                <a:gd name="connsiteX1" fmla="*/ 107517 w 107288"/>
                <a:gd name="connsiteY1" fmla="*/ 3563 h 6949"/>
                <a:gd name="connsiteX2" fmla="*/ 101371 w 107288"/>
                <a:gd name="connsiteY2" fmla="*/ 88 h 6949"/>
                <a:gd name="connsiteX3" fmla="*/ 6374 w 107288"/>
                <a:gd name="connsiteY3" fmla="*/ 88 h 6949"/>
                <a:gd name="connsiteX4" fmla="*/ 228 w 107288"/>
                <a:gd name="connsiteY4" fmla="*/ 3563 h 6949"/>
                <a:gd name="connsiteX5" fmla="*/ 6374 w 107288"/>
                <a:gd name="connsiteY5" fmla="*/ 7037 h 6949"/>
                <a:gd name="connsiteX6" fmla="*/ 101371 w 107288"/>
                <a:gd name="connsiteY6" fmla="*/ 7037 h 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88" h="6949">
                  <a:moveTo>
                    <a:pt x="101371" y="7037"/>
                  </a:moveTo>
                  <a:cubicBezTo>
                    <a:pt x="104356" y="7037"/>
                    <a:pt x="107517" y="7037"/>
                    <a:pt x="107517" y="3563"/>
                  </a:cubicBezTo>
                  <a:cubicBezTo>
                    <a:pt x="107517" y="88"/>
                    <a:pt x="104356" y="88"/>
                    <a:pt x="101371" y="88"/>
                  </a:cubicBezTo>
                  <a:lnTo>
                    <a:pt x="6374" y="88"/>
                  </a:lnTo>
                  <a:cubicBezTo>
                    <a:pt x="3389" y="88"/>
                    <a:pt x="228" y="88"/>
                    <a:pt x="228" y="3563"/>
                  </a:cubicBezTo>
                  <a:cubicBezTo>
                    <a:pt x="228" y="7037"/>
                    <a:pt x="3389" y="7037"/>
                    <a:pt x="6374" y="7037"/>
                  </a:cubicBezTo>
                  <a:lnTo>
                    <a:pt x="101371" y="7037"/>
                  </a:lnTo>
                  <a:close/>
                </a:path>
              </a:pathLst>
            </a:custGeom>
            <a:solidFill>
              <a:srgbClr val="000000"/>
            </a:solidFill>
            <a:ln w="17559" cap="flat">
              <a:noFill/>
              <a:prstDash val="solid"/>
              <a:miter/>
            </a:ln>
          </p:spPr>
          <p:txBody>
            <a:bodyPr rtlCol="0" anchor="ctr"/>
            <a:lstStyle/>
            <a:p>
              <a:endParaRPr lang="zh-CN" altLang="en-US"/>
            </a:p>
          </p:txBody>
        </p:sp>
        <p:sp>
          <p:nvSpPr>
            <p:cNvPr id="33" name="任意形状 32">
              <a:extLst>
                <a:ext uri="{FF2B5EF4-FFF2-40B4-BE49-F238E27FC236}">
                  <a16:creationId xmlns:a16="http://schemas.microsoft.com/office/drawing/2014/main" id="{60FBB05E-ADB7-9094-D5DC-7E05226E76C7}"/>
                </a:ext>
              </a:extLst>
            </p:cNvPr>
            <p:cNvSpPr/>
            <p:nvPr>
              <p:custDataLst>
                <p:tags r:id="rId30"/>
              </p:custDataLst>
            </p:nvPr>
          </p:nvSpPr>
          <p:spPr>
            <a:xfrm>
              <a:off x="6754693" y="3949639"/>
              <a:ext cx="40738" cy="173729"/>
            </a:xfrm>
            <a:custGeom>
              <a:avLst/>
              <a:gdLst>
                <a:gd name="connsiteX0" fmla="*/ 40976 w 40738"/>
                <a:gd name="connsiteY0" fmla="*/ 172080 h 173729"/>
                <a:gd name="connsiteX1" fmla="*/ 37991 w 40738"/>
                <a:gd name="connsiteY1" fmla="*/ 168258 h 173729"/>
                <a:gd name="connsiteX2" fmla="*/ 10423 w 40738"/>
                <a:gd name="connsiteY2" fmla="*/ 86953 h 173729"/>
                <a:gd name="connsiteX3" fmla="*/ 38694 w 40738"/>
                <a:gd name="connsiteY3" fmla="*/ 4779 h 173729"/>
                <a:gd name="connsiteX4" fmla="*/ 40976 w 40738"/>
                <a:gd name="connsiteY4" fmla="*/ 1826 h 173729"/>
                <a:gd name="connsiteX5" fmla="*/ 39220 w 40738"/>
                <a:gd name="connsiteY5" fmla="*/ 88 h 173729"/>
                <a:gd name="connsiteX6" fmla="*/ 11301 w 40738"/>
                <a:gd name="connsiteY6" fmla="*/ 33966 h 173729"/>
                <a:gd name="connsiteX7" fmla="*/ 238 w 40738"/>
                <a:gd name="connsiteY7" fmla="*/ 86953 h 173729"/>
                <a:gd name="connsiteX8" fmla="*/ 11827 w 40738"/>
                <a:gd name="connsiteY8" fmla="*/ 141157 h 173729"/>
                <a:gd name="connsiteX9" fmla="*/ 39220 w 40738"/>
                <a:gd name="connsiteY9" fmla="*/ 173818 h 173729"/>
                <a:gd name="connsiteX10" fmla="*/ 40976 w 40738"/>
                <a:gd name="connsiteY10" fmla="*/ 172080 h 1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 h="173729">
                  <a:moveTo>
                    <a:pt x="40976" y="172080"/>
                  </a:moveTo>
                  <a:cubicBezTo>
                    <a:pt x="40976" y="171559"/>
                    <a:pt x="40976" y="171212"/>
                    <a:pt x="37991" y="168258"/>
                  </a:cubicBezTo>
                  <a:cubicBezTo>
                    <a:pt x="16042" y="146368"/>
                    <a:pt x="10423" y="113534"/>
                    <a:pt x="10423" y="86953"/>
                  </a:cubicBezTo>
                  <a:cubicBezTo>
                    <a:pt x="10423" y="56724"/>
                    <a:pt x="17095" y="26495"/>
                    <a:pt x="38694" y="4779"/>
                  </a:cubicBezTo>
                  <a:cubicBezTo>
                    <a:pt x="40976" y="2694"/>
                    <a:pt x="40976" y="2347"/>
                    <a:pt x="40976" y="1826"/>
                  </a:cubicBezTo>
                  <a:cubicBezTo>
                    <a:pt x="40976" y="610"/>
                    <a:pt x="40274" y="88"/>
                    <a:pt x="39220" y="88"/>
                  </a:cubicBezTo>
                  <a:cubicBezTo>
                    <a:pt x="37464" y="88"/>
                    <a:pt x="21661" y="11902"/>
                    <a:pt x="11301" y="33966"/>
                  </a:cubicBezTo>
                  <a:cubicBezTo>
                    <a:pt x="2345" y="53076"/>
                    <a:pt x="238" y="72360"/>
                    <a:pt x="238" y="86953"/>
                  </a:cubicBezTo>
                  <a:cubicBezTo>
                    <a:pt x="238" y="100504"/>
                    <a:pt x="2170" y="121525"/>
                    <a:pt x="11827" y="141157"/>
                  </a:cubicBezTo>
                  <a:cubicBezTo>
                    <a:pt x="22363" y="162525"/>
                    <a:pt x="37464" y="173818"/>
                    <a:pt x="39220" y="173818"/>
                  </a:cubicBezTo>
                  <a:cubicBezTo>
                    <a:pt x="40274" y="173818"/>
                    <a:pt x="40976" y="173296"/>
                    <a:pt x="40976" y="172080"/>
                  </a:cubicBezTo>
                  <a:close/>
                </a:path>
              </a:pathLst>
            </a:custGeom>
            <a:solidFill>
              <a:srgbClr val="000000"/>
            </a:solidFill>
            <a:ln w="17559" cap="flat">
              <a:noFill/>
              <a:prstDash val="solid"/>
              <a:miter/>
            </a:ln>
          </p:spPr>
          <p:txBody>
            <a:bodyPr rtlCol="0" anchor="ctr"/>
            <a:lstStyle/>
            <a:p>
              <a:endParaRPr lang="zh-CN" altLang="en-US"/>
            </a:p>
          </p:txBody>
        </p:sp>
        <p:sp>
          <p:nvSpPr>
            <p:cNvPr id="34" name="任意形状 33">
              <a:extLst>
                <a:ext uri="{FF2B5EF4-FFF2-40B4-BE49-F238E27FC236}">
                  <a16:creationId xmlns:a16="http://schemas.microsoft.com/office/drawing/2014/main" id="{7E15E7B2-2CFC-D640-9041-7164FD34B423}"/>
                </a:ext>
              </a:extLst>
            </p:cNvPr>
            <p:cNvSpPr/>
            <p:nvPr>
              <p:custDataLst>
                <p:tags r:id="rId31"/>
              </p:custDataLst>
            </p:nvPr>
          </p:nvSpPr>
          <p:spPr>
            <a:xfrm>
              <a:off x="6821224" y="3964233"/>
              <a:ext cx="57946" cy="115703"/>
            </a:xfrm>
            <a:custGeom>
              <a:avLst/>
              <a:gdLst>
                <a:gd name="connsiteX0" fmla="*/ 36239 w 57946"/>
                <a:gd name="connsiteY0" fmla="*/ 4605 h 115703"/>
                <a:gd name="connsiteX1" fmla="*/ 32200 w 57946"/>
                <a:gd name="connsiteY1" fmla="*/ 88 h 115703"/>
                <a:gd name="connsiteX2" fmla="*/ 242 w 57946"/>
                <a:gd name="connsiteY2" fmla="*/ 11207 h 115703"/>
                <a:gd name="connsiteX3" fmla="*/ 242 w 57946"/>
                <a:gd name="connsiteY3" fmla="*/ 16593 h 115703"/>
                <a:gd name="connsiteX4" fmla="*/ 23245 w 57946"/>
                <a:gd name="connsiteY4" fmla="*/ 12076 h 115703"/>
                <a:gd name="connsiteX5" fmla="*/ 23245 w 57946"/>
                <a:gd name="connsiteY5" fmla="*/ 102067 h 115703"/>
                <a:gd name="connsiteX6" fmla="*/ 6915 w 57946"/>
                <a:gd name="connsiteY6" fmla="*/ 110406 h 115703"/>
                <a:gd name="connsiteX7" fmla="*/ 1296 w 57946"/>
                <a:gd name="connsiteY7" fmla="*/ 110406 h 115703"/>
                <a:gd name="connsiteX8" fmla="*/ 1296 w 57946"/>
                <a:gd name="connsiteY8" fmla="*/ 115792 h 115703"/>
                <a:gd name="connsiteX9" fmla="*/ 29742 w 57946"/>
                <a:gd name="connsiteY9" fmla="*/ 115271 h 115703"/>
                <a:gd name="connsiteX10" fmla="*/ 58189 w 57946"/>
                <a:gd name="connsiteY10" fmla="*/ 115792 h 115703"/>
                <a:gd name="connsiteX11" fmla="*/ 58189 w 57946"/>
                <a:gd name="connsiteY11" fmla="*/ 110406 h 115703"/>
                <a:gd name="connsiteX12" fmla="*/ 52569 w 57946"/>
                <a:gd name="connsiteY12" fmla="*/ 110406 h 115703"/>
                <a:gd name="connsiteX13" fmla="*/ 36239 w 57946"/>
                <a:gd name="connsiteY13" fmla="*/ 102067 h 115703"/>
                <a:gd name="connsiteX14" fmla="*/ 36239 w 57946"/>
                <a:gd name="connsiteY14" fmla="*/ 4605 h 11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946" h="115703">
                  <a:moveTo>
                    <a:pt x="36239" y="4605"/>
                  </a:moveTo>
                  <a:cubicBezTo>
                    <a:pt x="36239" y="436"/>
                    <a:pt x="36239" y="88"/>
                    <a:pt x="32200" y="88"/>
                  </a:cubicBezTo>
                  <a:cubicBezTo>
                    <a:pt x="21313" y="11207"/>
                    <a:pt x="5861" y="11207"/>
                    <a:pt x="242" y="11207"/>
                  </a:cubicBezTo>
                  <a:lnTo>
                    <a:pt x="242" y="16593"/>
                  </a:lnTo>
                  <a:cubicBezTo>
                    <a:pt x="3754" y="16593"/>
                    <a:pt x="14114" y="16593"/>
                    <a:pt x="23245" y="12076"/>
                  </a:cubicBezTo>
                  <a:lnTo>
                    <a:pt x="23245" y="102067"/>
                  </a:lnTo>
                  <a:cubicBezTo>
                    <a:pt x="23245" y="108322"/>
                    <a:pt x="22718" y="110406"/>
                    <a:pt x="6915" y="110406"/>
                  </a:cubicBezTo>
                  <a:lnTo>
                    <a:pt x="1296" y="110406"/>
                  </a:lnTo>
                  <a:lnTo>
                    <a:pt x="1296" y="115792"/>
                  </a:lnTo>
                  <a:cubicBezTo>
                    <a:pt x="7441" y="115271"/>
                    <a:pt x="22718" y="115271"/>
                    <a:pt x="29742" y="115271"/>
                  </a:cubicBezTo>
                  <a:cubicBezTo>
                    <a:pt x="36766" y="115271"/>
                    <a:pt x="52043" y="115271"/>
                    <a:pt x="58189" y="115792"/>
                  </a:cubicBezTo>
                  <a:lnTo>
                    <a:pt x="58189" y="110406"/>
                  </a:lnTo>
                  <a:lnTo>
                    <a:pt x="52569" y="110406"/>
                  </a:lnTo>
                  <a:cubicBezTo>
                    <a:pt x="36766" y="110406"/>
                    <a:pt x="36239" y="108495"/>
                    <a:pt x="36239" y="102067"/>
                  </a:cubicBezTo>
                  <a:lnTo>
                    <a:pt x="36239" y="4605"/>
                  </a:lnTo>
                  <a:close/>
                </a:path>
              </a:pathLst>
            </a:custGeom>
            <a:solidFill>
              <a:srgbClr val="000000"/>
            </a:solidFill>
            <a:ln w="17559" cap="flat">
              <a:noFill/>
              <a:prstDash val="solid"/>
              <a:miter/>
            </a:ln>
          </p:spPr>
          <p:txBody>
            <a:bodyPr rtlCol="0" anchor="ctr"/>
            <a:lstStyle/>
            <a:p>
              <a:endParaRPr lang="zh-CN" altLang="en-US"/>
            </a:p>
          </p:txBody>
        </p:sp>
        <p:sp>
          <p:nvSpPr>
            <p:cNvPr id="35" name="任意形状 34">
              <a:extLst>
                <a:ext uri="{FF2B5EF4-FFF2-40B4-BE49-F238E27FC236}">
                  <a16:creationId xmlns:a16="http://schemas.microsoft.com/office/drawing/2014/main" id="{4798E580-1D1D-858E-D596-ADF8F59CF87F}"/>
                </a:ext>
              </a:extLst>
            </p:cNvPr>
            <p:cNvSpPr/>
            <p:nvPr>
              <p:custDataLst>
                <p:tags r:id="rId32"/>
              </p:custDataLst>
            </p:nvPr>
          </p:nvSpPr>
          <p:spPr>
            <a:xfrm>
              <a:off x="6946989" y="4033029"/>
              <a:ext cx="107288" cy="6949"/>
            </a:xfrm>
            <a:custGeom>
              <a:avLst/>
              <a:gdLst>
                <a:gd name="connsiteX0" fmla="*/ 101392 w 107288"/>
                <a:gd name="connsiteY0" fmla="*/ 7037 h 6949"/>
                <a:gd name="connsiteX1" fmla="*/ 107538 w 107288"/>
                <a:gd name="connsiteY1" fmla="*/ 3563 h 6949"/>
                <a:gd name="connsiteX2" fmla="*/ 101392 w 107288"/>
                <a:gd name="connsiteY2" fmla="*/ 88 h 6949"/>
                <a:gd name="connsiteX3" fmla="*/ 6395 w 107288"/>
                <a:gd name="connsiteY3" fmla="*/ 88 h 6949"/>
                <a:gd name="connsiteX4" fmla="*/ 249 w 107288"/>
                <a:gd name="connsiteY4" fmla="*/ 3563 h 6949"/>
                <a:gd name="connsiteX5" fmla="*/ 6395 w 107288"/>
                <a:gd name="connsiteY5" fmla="*/ 7037 h 6949"/>
                <a:gd name="connsiteX6" fmla="*/ 101392 w 107288"/>
                <a:gd name="connsiteY6" fmla="*/ 7037 h 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88" h="6949">
                  <a:moveTo>
                    <a:pt x="101392" y="7037"/>
                  </a:moveTo>
                  <a:cubicBezTo>
                    <a:pt x="104377" y="7037"/>
                    <a:pt x="107538" y="7037"/>
                    <a:pt x="107538" y="3563"/>
                  </a:cubicBezTo>
                  <a:cubicBezTo>
                    <a:pt x="107538" y="88"/>
                    <a:pt x="104377" y="88"/>
                    <a:pt x="101392" y="88"/>
                  </a:cubicBezTo>
                  <a:lnTo>
                    <a:pt x="6395" y="88"/>
                  </a:lnTo>
                  <a:cubicBezTo>
                    <a:pt x="3410" y="88"/>
                    <a:pt x="249" y="88"/>
                    <a:pt x="249" y="3563"/>
                  </a:cubicBezTo>
                  <a:cubicBezTo>
                    <a:pt x="249" y="7037"/>
                    <a:pt x="3410" y="7037"/>
                    <a:pt x="6395" y="7037"/>
                  </a:cubicBezTo>
                  <a:lnTo>
                    <a:pt x="101392" y="7037"/>
                  </a:lnTo>
                  <a:close/>
                </a:path>
              </a:pathLst>
            </a:custGeom>
            <a:solidFill>
              <a:srgbClr val="000000"/>
            </a:solidFill>
            <a:ln w="17559" cap="flat">
              <a:noFill/>
              <a:prstDash val="solid"/>
              <a:miter/>
            </a:ln>
          </p:spPr>
          <p:txBody>
            <a:bodyPr rtlCol="0" anchor="ctr"/>
            <a:lstStyle/>
            <a:p>
              <a:endParaRPr lang="zh-CN" altLang="en-US"/>
            </a:p>
          </p:txBody>
        </p:sp>
        <p:sp>
          <p:nvSpPr>
            <p:cNvPr id="36" name="任意形状 35">
              <a:extLst>
                <a:ext uri="{FF2B5EF4-FFF2-40B4-BE49-F238E27FC236}">
                  <a16:creationId xmlns:a16="http://schemas.microsoft.com/office/drawing/2014/main" id="{5CAFD1E8-865A-D46A-C683-B7226162D49B}"/>
                </a:ext>
              </a:extLst>
            </p:cNvPr>
            <p:cNvSpPr/>
            <p:nvPr>
              <p:custDataLst>
                <p:tags r:id="rId33"/>
              </p:custDataLst>
            </p:nvPr>
          </p:nvSpPr>
          <p:spPr>
            <a:xfrm>
              <a:off x="7113255" y="3957284"/>
              <a:ext cx="95721" cy="156356"/>
            </a:xfrm>
            <a:custGeom>
              <a:avLst/>
              <a:gdLst>
                <a:gd name="connsiteX0" fmla="*/ 95981 w 95721"/>
                <a:gd name="connsiteY0" fmla="*/ 23889 h 156356"/>
                <a:gd name="connsiteX1" fmla="*/ 72100 w 95721"/>
                <a:gd name="connsiteY1" fmla="*/ 88 h 156356"/>
                <a:gd name="connsiteX2" fmla="*/ 50853 w 95721"/>
                <a:gd name="connsiteY2" fmla="*/ 7385 h 156356"/>
                <a:gd name="connsiteX3" fmla="*/ 28201 w 95721"/>
                <a:gd name="connsiteY3" fmla="*/ 44389 h 156356"/>
                <a:gd name="connsiteX4" fmla="*/ 281 w 95721"/>
                <a:gd name="connsiteY4" fmla="*/ 154707 h 156356"/>
                <a:gd name="connsiteX5" fmla="*/ 2389 w 95721"/>
                <a:gd name="connsiteY5" fmla="*/ 156445 h 156356"/>
                <a:gd name="connsiteX6" fmla="*/ 4496 w 95721"/>
                <a:gd name="connsiteY6" fmla="*/ 155576 h 156356"/>
                <a:gd name="connsiteX7" fmla="*/ 16787 w 95721"/>
                <a:gd name="connsiteY7" fmla="*/ 107627 h 156356"/>
                <a:gd name="connsiteX8" fmla="*/ 40668 w 95721"/>
                <a:gd name="connsiteY8" fmla="*/ 124478 h 156356"/>
                <a:gd name="connsiteX9" fmla="*/ 74558 w 95721"/>
                <a:gd name="connsiteY9" fmla="*/ 110754 h 156356"/>
                <a:gd name="connsiteX10" fmla="*/ 88606 w 95721"/>
                <a:gd name="connsiteY10" fmla="*/ 78788 h 156356"/>
                <a:gd name="connsiteX11" fmla="*/ 75787 w 95721"/>
                <a:gd name="connsiteY11" fmla="*/ 52902 h 156356"/>
                <a:gd name="connsiteX12" fmla="*/ 95981 w 95721"/>
                <a:gd name="connsiteY12" fmla="*/ 23889 h 156356"/>
                <a:gd name="connsiteX13" fmla="*/ 64374 w 95721"/>
                <a:gd name="connsiteY13" fmla="*/ 52728 h 156356"/>
                <a:gd name="connsiteX14" fmla="*/ 55945 w 95721"/>
                <a:gd name="connsiteY14" fmla="*/ 53944 h 156356"/>
                <a:gd name="connsiteX15" fmla="*/ 48219 w 95721"/>
                <a:gd name="connsiteY15" fmla="*/ 53249 h 156356"/>
                <a:gd name="connsiteX16" fmla="*/ 56823 w 95721"/>
                <a:gd name="connsiteY16" fmla="*/ 51860 h 156356"/>
                <a:gd name="connsiteX17" fmla="*/ 64374 w 95721"/>
                <a:gd name="connsiteY17" fmla="*/ 52728 h 156356"/>
                <a:gd name="connsiteX18" fmla="*/ 86148 w 95721"/>
                <a:gd name="connsiteY18" fmla="*/ 19893 h 156356"/>
                <a:gd name="connsiteX19" fmla="*/ 70344 w 95721"/>
                <a:gd name="connsiteY19" fmla="*/ 49949 h 156356"/>
                <a:gd name="connsiteX20" fmla="*/ 56823 w 95721"/>
                <a:gd name="connsiteY20" fmla="*/ 47864 h 156356"/>
                <a:gd name="connsiteX21" fmla="*/ 43302 w 95721"/>
                <a:gd name="connsiteY21" fmla="*/ 53423 h 156356"/>
                <a:gd name="connsiteX22" fmla="*/ 55418 w 95721"/>
                <a:gd name="connsiteY22" fmla="*/ 57766 h 156356"/>
                <a:gd name="connsiteX23" fmla="*/ 69817 w 95721"/>
                <a:gd name="connsiteY23" fmla="*/ 55508 h 156356"/>
                <a:gd name="connsiteX24" fmla="*/ 77543 w 95721"/>
                <a:gd name="connsiteY24" fmla="*/ 75139 h 156356"/>
                <a:gd name="connsiteX25" fmla="*/ 68764 w 95721"/>
                <a:gd name="connsiteY25" fmla="*/ 105021 h 156356"/>
                <a:gd name="connsiteX26" fmla="*/ 40142 w 95721"/>
                <a:gd name="connsiteY26" fmla="*/ 120656 h 156356"/>
                <a:gd name="connsiteX27" fmla="*/ 20124 w 95721"/>
                <a:gd name="connsiteY27" fmla="*/ 98245 h 156356"/>
                <a:gd name="connsiteX28" fmla="*/ 21002 w 95721"/>
                <a:gd name="connsiteY28" fmla="*/ 90601 h 156356"/>
                <a:gd name="connsiteX29" fmla="*/ 32240 w 95721"/>
                <a:gd name="connsiteY29" fmla="*/ 46648 h 156356"/>
                <a:gd name="connsiteX30" fmla="*/ 69817 w 95721"/>
                <a:gd name="connsiteY30" fmla="*/ 4084 h 156356"/>
                <a:gd name="connsiteX31" fmla="*/ 86148 w 95721"/>
                <a:gd name="connsiteY31" fmla="*/ 19893 h 1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721" h="156356">
                  <a:moveTo>
                    <a:pt x="95981" y="23889"/>
                  </a:moveTo>
                  <a:cubicBezTo>
                    <a:pt x="95981" y="10860"/>
                    <a:pt x="86323" y="88"/>
                    <a:pt x="72100" y="88"/>
                  </a:cubicBezTo>
                  <a:cubicBezTo>
                    <a:pt x="61915" y="88"/>
                    <a:pt x="56999" y="2868"/>
                    <a:pt x="50853" y="7385"/>
                  </a:cubicBezTo>
                  <a:cubicBezTo>
                    <a:pt x="41195" y="14334"/>
                    <a:pt x="31537" y="31186"/>
                    <a:pt x="28201" y="44389"/>
                  </a:cubicBezTo>
                  <a:lnTo>
                    <a:pt x="281" y="154707"/>
                  </a:lnTo>
                  <a:cubicBezTo>
                    <a:pt x="106" y="155402"/>
                    <a:pt x="984" y="156445"/>
                    <a:pt x="2389" y="156445"/>
                  </a:cubicBezTo>
                  <a:cubicBezTo>
                    <a:pt x="3793" y="156445"/>
                    <a:pt x="4320" y="156097"/>
                    <a:pt x="4496" y="155576"/>
                  </a:cubicBezTo>
                  <a:lnTo>
                    <a:pt x="16787" y="107627"/>
                  </a:lnTo>
                  <a:cubicBezTo>
                    <a:pt x="20124" y="118051"/>
                    <a:pt x="27850" y="124478"/>
                    <a:pt x="40668" y="124478"/>
                  </a:cubicBezTo>
                  <a:cubicBezTo>
                    <a:pt x="53487" y="124478"/>
                    <a:pt x="66657" y="118398"/>
                    <a:pt x="74558" y="110754"/>
                  </a:cubicBezTo>
                  <a:cubicBezTo>
                    <a:pt x="82987" y="102762"/>
                    <a:pt x="88606" y="91644"/>
                    <a:pt x="88606" y="78788"/>
                  </a:cubicBezTo>
                  <a:cubicBezTo>
                    <a:pt x="88606" y="66279"/>
                    <a:pt x="82109" y="57245"/>
                    <a:pt x="75787" y="52902"/>
                  </a:cubicBezTo>
                  <a:cubicBezTo>
                    <a:pt x="85972" y="47169"/>
                    <a:pt x="95981" y="36398"/>
                    <a:pt x="95981" y="23889"/>
                  </a:cubicBezTo>
                  <a:close/>
                  <a:moveTo>
                    <a:pt x="64374" y="52728"/>
                  </a:moveTo>
                  <a:cubicBezTo>
                    <a:pt x="62091" y="53597"/>
                    <a:pt x="60159" y="53944"/>
                    <a:pt x="55945" y="53944"/>
                  </a:cubicBezTo>
                  <a:cubicBezTo>
                    <a:pt x="53487" y="53944"/>
                    <a:pt x="49975" y="54118"/>
                    <a:pt x="48219" y="53249"/>
                  </a:cubicBezTo>
                  <a:cubicBezTo>
                    <a:pt x="48570" y="51512"/>
                    <a:pt x="54892" y="51860"/>
                    <a:pt x="56823" y="51860"/>
                  </a:cubicBezTo>
                  <a:cubicBezTo>
                    <a:pt x="60511" y="51860"/>
                    <a:pt x="62091" y="51860"/>
                    <a:pt x="64374" y="52728"/>
                  </a:cubicBezTo>
                  <a:close/>
                  <a:moveTo>
                    <a:pt x="86148" y="19893"/>
                  </a:moveTo>
                  <a:cubicBezTo>
                    <a:pt x="86148" y="32055"/>
                    <a:pt x="79475" y="44563"/>
                    <a:pt x="70344" y="49949"/>
                  </a:cubicBezTo>
                  <a:cubicBezTo>
                    <a:pt x="65603" y="48211"/>
                    <a:pt x="62091" y="47864"/>
                    <a:pt x="56823" y="47864"/>
                  </a:cubicBezTo>
                  <a:cubicBezTo>
                    <a:pt x="53136" y="47864"/>
                    <a:pt x="43302" y="47690"/>
                    <a:pt x="43302" y="53423"/>
                  </a:cubicBezTo>
                  <a:cubicBezTo>
                    <a:pt x="43127" y="58288"/>
                    <a:pt x="52258" y="57766"/>
                    <a:pt x="55418" y="57766"/>
                  </a:cubicBezTo>
                  <a:cubicBezTo>
                    <a:pt x="61915" y="57766"/>
                    <a:pt x="64549" y="57593"/>
                    <a:pt x="69817" y="55508"/>
                  </a:cubicBezTo>
                  <a:cubicBezTo>
                    <a:pt x="76490" y="61762"/>
                    <a:pt x="77368" y="67148"/>
                    <a:pt x="77543" y="75139"/>
                  </a:cubicBezTo>
                  <a:cubicBezTo>
                    <a:pt x="77895" y="85216"/>
                    <a:pt x="73680" y="98245"/>
                    <a:pt x="68764" y="105021"/>
                  </a:cubicBezTo>
                  <a:cubicBezTo>
                    <a:pt x="61915" y="114402"/>
                    <a:pt x="50151" y="120656"/>
                    <a:pt x="40142" y="120656"/>
                  </a:cubicBezTo>
                  <a:cubicBezTo>
                    <a:pt x="26796" y="120656"/>
                    <a:pt x="20124" y="110580"/>
                    <a:pt x="20124" y="98245"/>
                  </a:cubicBezTo>
                  <a:cubicBezTo>
                    <a:pt x="20124" y="96508"/>
                    <a:pt x="20124" y="93902"/>
                    <a:pt x="21002" y="90601"/>
                  </a:cubicBezTo>
                  <a:lnTo>
                    <a:pt x="32240" y="46648"/>
                  </a:lnTo>
                  <a:cubicBezTo>
                    <a:pt x="36103" y="31707"/>
                    <a:pt x="48746" y="4084"/>
                    <a:pt x="69817" y="4084"/>
                  </a:cubicBezTo>
                  <a:cubicBezTo>
                    <a:pt x="80002" y="4084"/>
                    <a:pt x="86148" y="9470"/>
                    <a:pt x="86148" y="19893"/>
                  </a:cubicBezTo>
                  <a:close/>
                </a:path>
              </a:pathLst>
            </a:custGeom>
            <a:solidFill>
              <a:srgbClr val="000000"/>
            </a:solidFill>
            <a:ln w="17559" cap="flat">
              <a:noFill/>
              <a:prstDash val="solid"/>
              <a:miter/>
            </a:ln>
          </p:spPr>
          <p:txBody>
            <a:bodyPr rtlCol="0" anchor="ctr"/>
            <a:lstStyle/>
            <a:p>
              <a:endParaRPr lang="zh-CN" altLang="en-US"/>
            </a:p>
          </p:txBody>
        </p:sp>
        <p:sp>
          <p:nvSpPr>
            <p:cNvPr id="37" name="任意形状 36">
              <a:extLst>
                <a:ext uri="{FF2B5EF4-FFF2-40B4-BE49-F238E27FC236}">
                  <a16:creationId xmlns:a16="http://schemas.microsoft.com/office/drawing/2014/main" id="{AE5F90DC-7500-63B1-E508-A1BC7E6387CE}"/>
                </a:ext>
              </a:extLst>
            </p:cNvPr>
            <p:cNvSpPr/>
            <p:nvPr>
              <p:custDataLst>
                <p:tags r:id="rId34"/>
              </p:custDataLst>
            </p:nvPr>
          </p:nvSpPr>
          <p:spPr>
            <a:xfrm>
              <a:off x="7215074" y="4025246"/>
              <a:ext cx="54329" cy="80749"/>
            </a:xfrm>
            <a:custGeom>
              <a:avLst/>
              <a:gdLst>
                <a:gd name="connsiteX0" fmla="*/ 54594 w 54329"/>
                <a:gd name="connsiteY0" fmla="*/ 58706 h 80749"/>
                <a:gd name="connsiteX1" fmla="*/ 50415 w 54329"/>
                <a:gd name="connsiteY1" fmla="*/ 58706 h 80749"/>
                <a:gd name="connsiteX2" fmla="*/ 47219 w 54329"/>
                <a:gd name="connsiteY2" fmla="*/ 69773 h 80749"/>
                <a:gd name="connsiteX3" fmla="*/ 35050 w 54329"/>
                <a:gd name="connsiteY3" fmla="*/ 70502 h 80749"/>
                <a:gd name="connsiteX4" fmla="*/ 12434 w 54329"/>
                <a:gd name="connsiteY4" fmla="*/ 70502 h 80749"/>
                <a:gd name="connsiteX5" fmla="*/ 37017 w 54329"/>
                <a:gd name="connsiteY5" fmla="*/ 50072 h 80749"/>
                <a:gd name="connsiteX6" fmla="*/ 54594 w 54329"/>
                <a:gd name="connsiteY6" fmla="*/ 23804 h 80749"/>
                <a:gd name="connsiteX7" fmla="*/ 25832 w 54329"/>
                <a:gd name="connsiteY7" fmla="*/ 90 h 80749"/>
                <a:gd name="connsiteX8" fmla="*/ 265 w 54329"/>
                <a:gd name="connsiteY8" fmla="*/ 21858 h 80749"/>
                <a:gd name="connsiteX9" fmla="*/ 6779 w 54329"/>
                <a:gd name="connsiteY9" fmla="*/ 28668 h 80749"/>
                <a:gd name="connsiteX10" fmla="*/ 13294 w 54329"/>
                <a:gd name="connsiteY10" fmla="*/ 22223 h 80749"/>
                <a:gd name="connsiteX11" fmla="*/ 6042 w 54329"/>
                <a:gd name="connsiteY11" fmla="*/ 15778 h 80749"/>
                <a:gd name="connsiteX12" fmla="*/ 23988 w 54329"/>
                <a:gd name="connsiteY12" fmla="*/ 4468 h 80749"/>
                <a:gd name="connsiteX13" fmla="*/ 42671 w 54329"/>
                <a:gd name="connsiteY13" fmla="*/ 23804 h 80749"/>
                <a:gd name="connsiteX14" fmla="*/ 31117 w 54329"/>
                <a:gd name="connsiteY14" fmla="*/ 47153 h 80749"/>
                <a:gd name="connsiteX15" fmla="*/ 1494 w 54329"/>
                <a:gd name="connsiteY15" fmla="*/ 76096 h 80749"/>
                <a:gd name="connsiteX16" fmla="*/ 265 w 54329"/>
                <a:gd name="connsiteY16" fmla="*/ 80839 h 80749"/>
                <a:gd name="connsiteX17" fmla="*/ 50907 w 54329"/>
                <a:gd name="connsiteY17" fmla="*/ 80839 h 80749"/>
                <a:gd name="connsiteX18" fmla="*/ 54594 w 54329"/>
                <a:gd name="connsiteY18" fmla="*/ 58706 h 8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329" h="80749">
                  <a:moveTo>
                    <a:pt x="54594" y="58706"/>
                  </a:moveTo>
                  <a:lnTo>
                    <a:pt x="50415" y="58706"/>
                  </a:lnTo>
                  <a:cubicBezTo>
                    <a:pt x="50046" y="61381"/>
                    <a:pt x="48817" y="68557"/>
                    <a:pt x="47219" y="69773"/>
                  </a:cubicBezTo>
                  <a:cubicBezTo>
                    <a:pt x="46236" y="70502"/>
                    <a:pt x="36771" y="70502"/>
                    <a:pt x="35050" y="70502"/>
                  </a:cubicBezTo>
                  <a:lnTo>
                    <a:pt x="12434" y="70502"/>
                  </a:lnTo>
                  <a:cubicBezTo>
                    <a:pt x="25340" y="59193"/>
                    <a:pt x="29642" y="55787"/>
                    <a:pt x="37017" y="50072"/>
                  </a:cubicBezTo>
                  <a:cubicBezTo>
                    <a:pt x="46113" y="42897"/>
                    <a:pt x="54594" y="35357"/>
                    <a:pt x="54594" y="23804"/>
                  </a:cubicBezTo>
                  <a:cubicBezTo>
                    <a:pt x="54594" y="9089"/>
                    <a:pt x="41565" y="90"/>
                    <a:pt x="25832" y="90"/>
                  </a:cubicBezTo>
                  <a:cubicBezTo>
                    <a:pt x="10590" y="90"/>
                    <a:pt x="265" y="10670"/>
                    <a:pt x="265" y="21858"/>
                  </a:cubicBezTo>
                  <a:cubicBezTo>
                    <a:pt x="265" y="28060"/>
                    <a:pt x="5550" y="28668"/>
                    <a:pt x="6779" y="28668"/>
                  </a:cubicBezTo>
                  <a:cubicBezTo>
                    <a:pt x="9729" y="28668"/>
                    <a:pt x="13294" y="26601"/>
                    <a:pt x="13294" y="22223"/>
                  </a:cubicBezTo>
                  <a:cubicBezTo>
                    <a:pt x="13294" y="20034"/>
                    <a:pt x="12434" y="15778"/>
                    <a:pt x="6042" y="15778"/>
                  </a:cubicBezTo>
                  <a:cubicBezTo>
                    <a:pt x="9852" y="7143"/>
                    <a:pt x="18211" y="4468"/>
                    <a:pt x="23988" y="4468"/>
                  </a:cubicBezTo>
                  <a:cubicBezTo>
                    <a:pt x="36279" y="4468"/>
                    <a:pt x="42671" y="13953"/>
                    <a:pt x="42671" y="23804"/>
                  </a:cubicBezTo>
                  <a:cubicBezTo>
                    <a:pt x="42671" y="34384"/>
                    <a:pt x="35050" y="42775"/>
                    <a:pt x="31117" y="47153"/>
                  </a:cubicBezTo>
                  <a:lnTo>
                    <a:pt x="1494" y="76096"/>
                  </a:lnTo>
                  <a:cubicBezTo>
                    <a:pt x="265" y="77191"/>
                    <a:pt x="265" y="77434"/>
                    <a:pt x="265" y="80839"/>
                  </a:cubicBezTo>
                  <a:lnTo>
                    <a:pt x="50907" y="80839"/>
                  </a:lnTo>
                  <a:lnTo>
                    <a:pt x="54594" y="58706"/>
                  </a:lnTo>
                  <a:close/>
                </a:path>
              </a:pathLst>
            </a:custGeom>
            <a:solidFill>
              <a:srgbClr val="000000"/>
            </a:solidFill>
            <a:ln w="17559" cap="flat">
              <a:noFill/>
              <a:prstDash val="solid"/>
              <a:miter/>
            </a:ln>
          </p:spPr>
          <p:txBody>
            <a:bodyPr rtlCol="0" anchor="ctr"/>
            <a:lstStyle/>
            <a:p>
              <a:endParaRPr lang="zh-CN" altLang="en-US"/>
            </a:p>
          </p:txBody>
        </p:sp>
        <p:sp>
          <p:nvSpPr>
            <p:cNvPr id="38" name="任意形状 37">
              <a:extLst>
                <a:ext uri="{FF2B5EF4-FFF2-40B4-BE49-F238E27FC236}">
                  <a16:creationId xmlns:a16="http://schemas.microsoft.com/office/drawing/2014/main" id="{5BCA0A78-879D-00EC-A628-61215DB307DD}"/>
                </a:ext>
              </a:extLst>
            </p:cNvPr>
            <p:cNvSpPr/>
            <p:nvPr>
              <p:custDataLst>
                <p:tags r:id="rId35"/>
              </p:custDataLst>
            </p:nvPr>
          </p:nvSpPr>
          <p:spPr>
            <a:xfrm>
              <a:off x="7296114" y="3949639"/>
              <a:ext cx="40738" cy="173729"/>
            </a:xfrm>
            <a:custGeom>
              <a:avLst/>
              <a:gdLst>
                <a:gd name="connsiteX0" fmla="*/ 41007 w 40738"/>
                <a:gd name="connsiteY0" fmla="*/ 86953 h 173729"/>
                <a:gd name="connsiteX1" fmla="*/ 29418 w 40738"/>
                <a:gd name="connsiteY1" fmla="*/ 32749 h 173729"/>
                <a:gd name="connsiteX2" fmla="*/ 2025 w 40738"/>
                <a:gd name="connsiteY2" fmla="*/ 88 h 173729"/>
                <a:gd name="connsiteX3" fmla="*/ 269 w 40738"/>
                <a:gd name="connsiteY3" fmla="*/ 1826 h 173729"/>
                <a:gd name="connsiteX4" fmla="*/ 3606 w 40738"/>
                <a:gd name="connsiteY4" fmla="*/ 5821 h 173729"/>
                <a:gd name="connsiteX5" fmla="*/ 30823 w 40738"/>
                <a:gd name="connsiteY5" fmla="*/ 86953 h 173729"/>
                <a:gd name="connsiteX6" fmla="*/ 2552 w 40738"/>
                <a:gd name="connsiteY6" fmla="*/ 169127 h 173729"/>
                <a:gd name="connsiteX7" fmla="*/ 269 w 40738"/>
                <a:gd name="connsiteY7" fmla="*/ 172080 h 173729"/>
                <a:gd name="connsiteX8" fmla="*/ 2025 w 40738"/>
                <a:gd name="connsiteY8" fmla="*/ 173818 h 173729"/>
                <a:gd name="connsiteX9" fmla="*/ 29945 w 40738"/>
                <a:gd name="connsiteY9" fmla="*/ 139940 h 173729"/>
                <a:gd name="connsiteX10" fmla="*/ 41007 w 40738"/>
                <a:gd name="connsiteY10" fmla="*/ 86953 h 1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 h="173729">
                  <a:moveTo>
                    <a:pt x="41007" y="86953"/>
                  </a:moveTo>
                  <a:cubicBezTo>
                    <a:pt x="41007" y="73402"/>
                    <a:pt x="39076" y="52381"/>
                    <a:pt x="29418" y="32749"/>
                  </a:cubicBezTo>
                  <a:cubicBezTo>
                    <a:pt x="18882" y="11381"/>
                    <a:pt x="3781" y="88"/>
                    <a:pt x="2025" y="88"/>
                  </a:cubicBezTo>
                  <a:cubicBezTo>
                    <a:pt x="972" y="88"/>
                    <a:pt x="269" y="783"/>
                    <a:pt x="269" y="1826"/>
                  </a:cubicBezTo>
                  <a:cubicBezTo>
                    <a:pt x="269" y="2347"/>
                    <a:pt x="269" y="2694"/>
                    <a:pt x="3606" y="5821"/>
                  </a:cubicBezTo>
                  <a:cubicBezTo>
                    <a:pt x="20814" y="23021"/>
                    <a:pt x="30823" y="50644"/>
                    <a:pt x="30823" y="86953"/>
                  </a:cubicBezTo>
                  <a:cubicBezTo>
                    <a:pt x="30823" y="116661"/>
                    <a:pt x="24326" y="147237"/>
                    <a:pt x="2552" y="169127"/>
                  </a:cubicBezTo>
                  <a:cubicBezTo>
                    <a:pt x="269" y="171212"/>
                    <a:pt x="269" y="171559"/>
                    <a:pt x="269" y="172080"/>
                  </a:cubicBezTo>
                  <a:cubicBezTo>
                    <a:pt x="269" y="173123"/>
                    <a:pt x="972" y="173818"/>
                    <a:pt x="2025" y="173818"/>
                  </a:cubicBezTo>
                  <a:cubicBezTo>
                    <a:pt x="3781" y="173818"/>
                    <a:pt x="19585" y="162004"/>
                    <a:pt x="29945" y="139940"/>
                  </a:cubicBezTo>
                  <a:cubicBezTo>
                    <a:pt x="38900" y="120830"/>
                    <a:pt x="41007" y="101546"/>
                    <a:pt x="41007" y="86953"/>
                  </a:cubicBezTo>
                  <a:close/>
                </a:path>
              </a:pathLst>
            </a:custGeom>
            <a:solidFill>
              <a:srgbClr val="000000"/>
            </a:solidFill>
            <a:ln w="17559" cap="flat">
              <a:noFill/>
              <a:prstDash val="solid"/>
              <a:miter/>
            </a:ln>
          </p:spPr>
          <p:txBody>
            <a:bodyPr rtlCol="0" anchor="ctr"/>
            <a:lstStyle/>
            <a:p>
              <a:endParaRPr lang="zh-CN" altLang="en-US"/>
            </a:p>
          </p:txBody>
        </p:sp>
        <p:sp>
          <p:nvSpPr>
            <p:cNvPr id="39" name="任意形状 38">
              <a:extLst>
                <a:ext uri="{FF2B5EF4-FFF2-40B4-BE49-F238E27FC236}">
                  <a16:creationId xmlns:a16="http://schemas.microsoft.com/office/drawing/2014/main" id="{1513F913-925A-66BB-BC85-E038AB680097}"/>
                </a:ext>
              </a:extLst>
            </p:cNvPr>
            <p:cNvSpPr/>
            <p:nvPr>
              <p:custDataLst>
                <p:tags r:id="rId36"/>
              </p:custDataLst>
            </p:nvPr>
          </p:nvSpPr>
          <p:spPr>
            <a:xfrm>
              <a:off x="7386291" y="4003148"/>
              <a:ext cx="80598" cy="112402"/>
            </a:xfrm>
            <a:custGeom>
              <a:avLst/>
              <a:gdLst>
                <a:gd name="connsiteX0" fmla="*/ 80346 w 80598"/>
                <a:gd name="connsiteY0" fmla="*/ 11381 h 112402"/>
                <a:gd name="connsiteX1" fmla="*/ 80873 w 80598"/>
                <a:gd name="connsiteY1" fmla="*/ 8254 h 112402"/>
                <a:gd name="connsiteX2" fmla="*/ 75781 w 80598"/>
                <a:gd name="connsiteY2" fmla="*/ 3563 h 112402"/>
                <a:gd name="connsiteX3" fmla="*/ 68581 w 80598"/>
                <a:gd name="connsiteY3" fmla="*/ 11033 h 112402"/>
                <a:gd name="connsiteX4" fmla="*/ 52251 w 80598"/>
                <a:gd name="connsiteY4" fmla="*/ 88 h 112402"/>
                <a:gd name="connsiteX5" fmla="*/ 10459 w 80598"/>
                <a:gd name="connsiteY5" fmla="*/ 49427 h 112402"/>
                <a:gd name="connsiteX6" fmla="*/ 33814 w 80598"/>
                <a:gd name="connsiteY6" fmla="*/ 76877 h 112402"/>
                <a:gd name="connsiteX7" fmla="*/ 54183 w 80598"/>
                <a:gd name="connsiteY7" fmla="*/ 66800 h 112402"/>
                <a:gd name="connsiteX8" fmla="*/ 54358 w 80598"/>
                <a:gd name="connsiteY8" fmla="*/ 66974 h 112402"/>
                <a:gd name="connsiteX9" fmla="*/ 48564 w 80598"/>
                <a:gd name="connsiteY9" fmla="*/ 89906 h 112402"/>
                <a:gd name="connsiteX10" fmla="*/ 23278 w 80598"/>
                <a:gd name="connsiteY10" fmla="*/ 108669 h 112402"/>
                <a:gd name="connsiteX11" fmla="*/ 9230 w 80598"/>
                <a:gd name="connsiteY11" fmla="*/ 106932 h 112402"/>
                <a:gd name="connsiteX12" fmla="*/ 16430 w 80598"/>
                <a:gd name="connsiteY12" fmla="*/ 97898 h 112402"/>
                <a:gd name="connsiteX13" fmla="*/ 9757 w 80598"/>
                <a:gd name="connsiteY13" fmla="*/ 91817 h 112402"/>
                <a:gd name="connsiteX14" fmla="*/ 275 w 80598"/>
                <a:gd name="connsiteY14" fmla="*/ 101894 h 112402"/>
                <a:gd name="connsiteX15" fmla="*/ 23629 w 80598"/>
                <a:gd name="connsiteY15" fmla="*/ 112491 h 112402"/>
                <a:gd name="connsiteX16" fmla="*/ 60855 w 80598"/>
                <a:gd name="connsiteY16" fmla="*/ 88517 h 112402"/>
                <a:gd name="connsiteX17" fmla="*/ 80346 w 80598"/>
                <a:gd name="connsiteY17" fmla="*/ 11381 h 112402"/>
                <a:gd name="connsiteX18" fmla="*/ 57519 w 80598"/>
                <a:gd name="connsiteY18" fmla="*/ 54639 h 112402"/>
                <a:gd name="connsiteX19" fmla="*/ 48564 w 80598"/>
                <a:gd name="connsiteY19" fmla="*/ 66800 h 112402"/>
                <a:gd name="connsiteX20" fmla="*/ 34340 w 80598"/>
                <a:gd name="connsiteY20" fmla="*/ 73055 h 112402"/>
                <a:gd name="connsiteX21" fmla="*/ 22927 w 80598"/>
                <a:gd name="connsiteY21" fmla="*/ 57072 h 112402"/>
                <a:gd name="connsiteX22" fmla="*/ 32760 w 80598"/>
                <a:gd name="connsiteY22" fmla="*/ 19372 h 112402"/>
                <a:gd name="connsiteX23" fmla="*/ 52427 w 80598"/>
                <a:gd name="connsiteY23" fmla="*/ 3910 h 112402"/>
                <a:gd name="connsiteX24" fmla="*/ 66474 w 80598"/>
                <a:gd name="connsiteY24" fmla="*/ 18851 h 112402"/>
                <a:gd name="connsiteX25" fmla="*/ 65948 w 80598"/>
                <a:gd name="connsiteY25" fmla="*/ 21457 h 112402"/>
                <a:gd name="connsiteX26" fmla="*/ 57519 w 80598"/>
                <a:gd name="connsiteY26" fmla="*/ 54639 h 11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598" h="112402">
                  <a:moveTo>
                    <a:pt x="80346" y="11381"/>
                  </a:moveTo>
                  <a:cubicBezTo>
                    <a:pt x="80522" y="10338"/>
                    <a:pt x="80873" y="9470"/>
                    <a:pt x="80873" y="8254"/>
                  </a:cubicBezTo>
                  <a:cubicBezTo>
                    <a:pt x="80873" y="5300"/>
                    <a:pt x="78766" y="3563"/>
                    <a:pt x="75781" y="3563"/>
                  </a:cubicBezTo>
                  <a:cubicBezTo>
                    <a:pt x="74025" y="3563"/>
                    <a:pt x="69284" y="4779"/>
                    <a:pt x="68581" y="11033"/>
                  </a:cubicBezTo>
                  <a:cubicBezTo>
                    <a:pt x="65421" y="4605"/>
                    <a:pt x="59275" y="88"/>
                    <a:pt x="52251" y="88"/>
                  </a:cubicBezTo>
                  <a:cubicBezTo>
                    <a:pt x="32233" y="88"/>
                    <a:pt x="10459" y="24410"/>
                    <a:pt x="10459" y="49427"/>
                  </a:cubicBezTo>
                  <a:cubicBezTo>
                    <a:pt x="10459" y="66627"/>
                    <a:pt x="21171" y="76877"/>
                    <a:pt x="33814" y="76877"/>
                  </a:cubicBezTo>
                  <a:cubicBezTo>
                    <a:pt x="44174" y="76877"/>
                    <a:pt x="52427" y="68711"/>
                    <a:pt x="54183" y="66800"/>
                  </a:cubicBezTo>
                  <a:lnTo>
                    <a:pt x="54358" y="66974"/>
                  </a:lnTo>
                  <a:cubicBezTo>
                    <a:pt x="50671" y="82436"/>
                    <a:pt x="48564" y="89559"/>
                    <a:pt x="48564" y="89906"/>
                  </a:cubicBezTo>
                  <a:cubicBezTo>
                    <a:pt x="47861" y="91470"/>
                    <a:pt x="41891" y="108669"/>
                    <a:pt x="23278" y="108669"/>
                  </a:cubicBezTo>
                  <a:cubicBezTo>
                    <a:pt x="19941" y="108669"/>
                    <a:pt x="14147" y="108495"/>
                    <a:pt x="9230" y="106932"/>
                  </a:cubicBezTo>
                  <a:cubicBezTo>
                    <a:pt x="14498" y="105368"/>
                    <a:pt x="16430" y="100851"/>
                    <a:pt x="16430" y="97898"/>
                  </a:cubicBezTo>
                  <a:cubicBezTo>
                    <a:pt x="16430" y="95118"/>
                    <a:pt x="14498" y="91817"/>
                    <a:pt x="9757" y="91817"/>
                  </a:cubicBezTo>
                  <a:cubicBezTo>
                    <a:pt x="5894" y="91817"/>
                    <a:pt x="275" y="94945"/>
                    <a:pt x="275" y="101894"/>
                  </a:cubicBezTo>
                  <a:cubicBezTo>
                    <a:pt x="275" y="109017"/>
                    <a:pt x="6772" y="112491"/>
                    <a:pt x="23629" y="112491"/>
                  </a:cubicBezTo>
                  <a:cubicBezTo>
                    <a:pt x="45578" y="112491"/>
                    <a:pt x="58221" y="98940"/>
                    <a:pt x="60855" y="88517"/>
                  </a:cubicBezTo>
                  <a:lnTo>
                    <a:pt x="80346" y="11381"/>
                  </a:lnTo>
                  <a:close/>
                  <a:moveTo>
                    <a:pt x="57519" y="54639"/>
                  </a:moveTo>
                  <a:cubicBezTo>
                    <a:pt x="56465" y="59156"/>
                    <a:pt x="52427" y="63500"/>
                    <a:pt x="48564" y="66800"/>
                  </a:cubicBezTo>
                  <a:cubicBezTo>
                    <a:pt x="44876" y="69927"/>
                    <a:pt x="39433" y="73055"/>
                    <a:pt x="34340" y="73055"/>
                  </a:cubicBezTo>
                  <a:cubicBezTo>
                    <a:pt x="25561" y="73055"/>
                    <a:pt x="22927" y="64021"/>
                    <a:pt x="22927" y="57072"/>
                  </a:cubicBezTo>
                  <a:cubicBezTo>
                    <a:pt x="22927" y="48733"/>
                    <a:pt x="28019" y="28232"/>
                    <a:pt x="32760" y="19372"/>
                  </a:cubicBezTo>
                  <a:cubicBezTo>
                    <a:pt x="37501" y="10860"/>
                    <a:pt x="45052" y="3910"/>
                    <a:pt x="52427" y="3910"/>
                  </a:cubicBezTo>
                  <a:cubicBezTo>
                    <a:pt x="64016" y="3910"/>
                    <a:pt x="66474" y="17982"/>
                    <a:pt x="66474" y="18851"/>
                  </a:cubicBezTo>
                  <a:cubicBezTo>
                    <a:pt x="66474" y="19720"/>
                    <a:pt x="66123" y="20762"/>
                    <a:pt x="65948" y="21457"/>
                  </a:cubicBezTo>
                  <a:lnTo>
                    <a:pt x="57519" y="54639"/>
                  </a:lnTo>
                  <a:close/>
                </a:path>
              </a:pathLst>
            </a:custGeom>
            <a:solidFill>
              <a:srgbClr val="000000"/>
            </a:solidFill>
            <a:ln w="17559" cap="flat">
              <a:noFill/>
              <a:prstDash val="solid"/>
              <a:miter/>
            </a:ln>
          </p:spPr>
          <p:txBody>
            <a:bodyPr rtlCol="0" anchor="ctr"/>
            <a:lstStyle/>
            <a:p>
              <a:endParaRPr lang="zh-CN" altLang="en-US"/>
            </a:p>
          </p:txBody>
        </p:sp>
        <p:sp>
          <p:nvSpPr>
            <p:cNvPr id="40" name="任意形状 39">
              <a:extLst>
                <a:ext uri="{FF2B5EF4-FFF2-40B4-BE49-F238E27FC236}">
                  <a16:creationId xmlns:a16="http://schemas.microsoft.com/office/drawing/2014/main" id="{10F64554-818C-7DC9-CEEB-E65698C74233}"/>
                </a:ext>
              </a:extLst>
            </p:cNvPr>
            <p:cNvSpPr/>
            <p:nvPr>
              <p:custDataLst>
                <p:tags r:id="rId37"/>
              </p:custDataLst>
            </p:nvPr>
          </p:nvSpPr>
          <p:spPr>
            <a:xfrm>
              <a:off x="7481454" y="3927456"/>
              <a:ext cx="54329" cy="80749"/>
            </a:xfrm>
            <a:custGeom>
              <a:avLst/>
              <a:gdLst>
                <a:gd name="connsiteX0" fmla="*/ 54609 w 54329"/>
                <a:gd name="connsiteY0" fmla="*/ 58700 h 80749"/>
                <a:gd name="connsiteX1" fmla="*/ 50430 w 54329"/>
                <a:gd name="connsiteY1" fmla="*/ 58700 h 80749"/>
                <a:gd name="connsiteX2" fmla="*/ 47234 w 54329"/>
                <a:gd name="connsiteY2" fmla="*/ 69767 h 80749"/>
                <a:gd name="connsiteX3" fmla="*/ 35065 w 54329"/>
                <a:gd name="connsiteY3" fmla="*/ 70497 h 80749"/>
                <a:gd name="connsiteX4" fmla="*/ 12449 w 54329"/>
                <a:gd name="connsiteY4" fmla="*/ 70497 h 80749"/>
                <a:gd name="connsiteX5" fmla="*/ 37032 w 54329"/>
                <a:gd name="connsiteY5" fmla="*/ 50066 h 80749"/>
                <a:gd name="connsiteX6" fmla="*/ 54609 w 54329"/>
                <a:gd name="connsiteY6" fmla="*/ 23798 h 80749"/>
                <a:gd name="connsiteX7" fmla="*/ 25847 w 54329"/>
                <a:gd name="connsiteY7" fmla="*/ 84 h 80749"/>
                <a:gd name="connsiteX8" fmla="*/ 280 w 54329"/>
                <a:gd name="connsiteY8" fmla="*/ 21852 h 80749"/>
                <a:gd name="connsiteX9" fmla="*/ 6795 w 54329"/>
                <a:gd name="connsiteY9" fmla="*/ 28663 h 80749"/>
                <a:gd name="connsiteX10" fmla="*/ 13309 w 54329"/>
                <a:gd name="connsiteY10" fmla="*/ 22217 h 80749"/>
                <a:gd name="connsiteX11" fmla="*/ 6057 w 54329"/>
                <a:gd name="connsiteY11" fmla="*/ 15772 h 80749"/>
                <a:gd name="connsiteX12" fmla="*/ 24003 w 54329"/>
                <a:gd name="connsiteY12" fmla="*/ 4462 h 80749"/>
                <a:gd name="connsiteX13" fmla="*/ 42686 w 54329"/>
                <a:gd name="connsiteY13" fmla="*/ 23798 h 80749"/>
                <a:gd name="connsiteX14" fmla="*/ 31132 w 54329"/>
                <a:gd name="connsiteY14" fmla="*/ 47147 h 80749"/>
                <a:gd name="connsiteX15" fmla="*/ 1509 w 54329"/>
                <a:gd name="connsiteY15" fmla="*/ 76091 h 80749"/>
                <a:gd name="connsiteX16" fmla="*/ 280 w 54329"/>
                <a:gd name="connsiteY16" fmla="*/ 80834 h 80749"/>
                <a:gd name="connsiteX17" fmla="*/ 50922 w 54329"/>
                <a:gd name="connsiteY17" fmla="*/ 80834 h 80749"/>
                <a:gd name="connsiteX18" fmla="*/ 54609 w 54329"/>
                <a:gd name="connsiteY18" fmla="*/ 58700 h 8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329" h="80749">
                  <a:moveTo>
                    <a:pt x="54609" y="58700"/>
                  </a:moveTo>
                  <a:lnTo>
                    <a:pt x="50430" y="58700"/>
                  </a:lnTo>
                  <a:cubicBezTo>
                    <a:pt x="50061" y="61376"/>
                    <a:pt x="48832" y="68551"/>
                    <a:pt x="47234" y="69767"/>
                  </a:cubicBezTo>
                  <a:cubicBezTo>
                    <a:pt x="46251" y="70497"/>
                    <a:pt x="36786" y="70497"/>
                    <a:pt x="35065" y="70497"/>
                  </a:cubicBezTo>
                  <a:lnTo>
                    <a:pt x="12449" y="70497"/>
                  </a:lnTo>
                  <a:cubicBezTo>
                    <a:pt x="25355" y="59187"/>
                    <a:pt x="29657" y="55782"/>
                    <a:pt x="37032" y="50066"/>
                  </a:cubicBezTo>
                  <a:cubicBezTo>
                    <a:pt x="46128" y="42891"/>
                    <a:pt x="54609" y="35351"/>
                    <a:pt x="54609" y="23798"/>
                  </a:cubicBezTo>
                  <a:cubicBezTo>
                    <a:pt x="54609" y="9083"/>
                    <a:pt x="41580" y="84"/>
                    <a:pt x="25847" y="84"/>
                  </a:cubicBezTo>
                  <a:cubicBezTo>
                    <a:pt x="10605" y="84"/>
                    <a:pt x="280" y="10664"/>
                    <a:pt x="280" y="21852"/>
                  </a:cubicBezTo>
                  <a:cubicBezTo>
                    <a:pt x="280" y="28055"/>
                    <a:pt x="5565" y="28663"/>
                    <a:pt x="6795" y="28663"/>
                  </a:cubicBezTo>
                  <a:cubicBezTo>
                    <a:pt x="9745" y="28663"/>
                    <a:pt x="13309" y="26595"/>
                    <a:pt x="13309" y="22217"/>
                  </a:cubicBezTo>
                  <a:cubicBezTo>
                    <a:pt x="13309" y="20028"/>
                    <a:pt x="12449" y="15772"/>
                    <a:pt x="6057" y="15772"/>
                  </a:cubicBezTo>
                  <a:cubicBezTo>
                    <a:pt x="9867" y="7138"/>
                    <a:pt x="18226" y="4462"/>
                    <a:pt x="24003" y="4462"/>
                  </a:cubicBezTo>
                  <a:cubicBezTo>
                    <a:pt x="36295" y="4462"/>
                    <a:pt x="42686" y="13948"/>
                    <a:pt x="42686" y="23798"/>
                  </a:cubicBezTo>
                  <a:cubicBezTo>
                    <a:pt x="42686" y="34378"/>
                    <a:pt x="35065" y="42769"/>
                    <a:pt x="31132" y="47147"/>
                  </a:cubicBezTo>
                  <a:lnTo>
                    <a:pt x="1509" y="76091"/>
                  </a:lnTo>
                  <a:cubicBezTo>
                    <a:pt x="280" y="77185"/>
                    <a:pt x="280" y="77428"/>
                    <a:pt x="280" y="80834"/>
                  </a:cubicBezTo>
                  <a:lnTo>
                    <a:pt x="50922" y="80834"/>
                  </a:lnTo>
                  <a:lnTo>
                    <a:pt x="54609" y="58700"/>
                  </a:lnTo>
                  <a:close/>
                </a:path>
              </a:pathLst>
            </a:custGeom>
            <a:solidFill>
              <a:srgbClr val="000000"/>
            </a:solidFill>
            <a:ln w="17559" cap="flat">
              <a:noFill/>
              <a:prstDash val="solid"/>
              <a:miter/>
            </a:ln>
          </p:spPr>
          <p:txBody>
            <a:bodyPr rtlCol="0" anchor="ctr"/>
            <a:lstStyle/>
            <a:p>
              <a:endParaRPr lang="zh-CN" altLang="en-US"/>
            </a:p>
          </p:txBody>
        </p:sp>
        <p:sp>
          <p:nvSpPr>
            <p:cNvPr id="41" name="任意形状 40">
              <a:extLst>
                <a:ext uri="{FF2B5EF4-FFF2-40B4-BE49-F238E27FC236}">
                  <a16:creationId xmlns:a16="http://schemas.microsoft.com/office/drawing/2014/main" id="{541E68CB-C8FB-DCFD-5E33-7340C9F51599}"/>
                </a:ext>
              </a:extLst>
            </p:cNvPr>
            <p:cNvSpPr/>
            <p:nvPr>
              <p:custDataLst>
                <p:tags r:id="rId38"/>
              </p:custDataLst>
            </p:nvPr>
          </p:nvSpPr>
          <p:spPr>
            <a:xfrm>
              <a:off x="7472573" y="4046879"/>
              <a:ext cx="41545" cy="77222"/>
            </a:xfrm>
            <a:custGeom>
              <a:avLst/>
              <a:gdLst>
                <a:gd name="connsiteX0" fmla="*/ 25355 w 41545"/>
                <a:gd name="connsiteY0" fmla="*/ 28061 h 77222"/>
                <a:gd name="connsiteX1" fmla="*/ 37892 w 41545"/>
                <a:gd name="connsiteY1" fmla="*/ 28061 h 77222"/>
                <a:gd name="connsiteX2" fmla="*/ 41825 w 41545"/>
                <a:gd name="connsiteY2" fmla="*/ 25386 h 77222"/>
                <a:gd name="connsiteX3" fmla="*/ 38138 w 41545"/>
                <a:gd name="connsiteY3" fmla="*/ 23683 h 77222"/>
                <a:gd name="connsiteX4" fmla="*/ 26461 w 41545"/>
                <a:gd name="connsiteY4" fmla="*/ 23683 h 77222"/>
                <a:gd name="connsiteX5" fmla="*/ 31009 w 41545"/>
                <a:gd name="connsiteY5" fmla="*/ 5685 h 77222"/>
                <a:gd name="connsiteX6" fmla="*/ 31378 w 41545"/>
                <a:gd name="connsiteY6" fmla="*/ 3982 h 77222"/>
                <a:gd name="connsiteX7" fmla="*/ 27198 w 41545"/>
                <a:gd name="connsiteY7" fmla="*/ 91 h 77222"/>
                <a:gd name="connsiteX8" fmla="*/ 21421 w 41545"/>
                <a:gd name="connsiteY8" fmla="*/ 5320 h 77222"/>
                <a:gd name="connsiteX9" fmla="*/ 16750 w 41545"/>
                <a:gd name="connsiteY9" fmla="*/ 23683 h 77222"/>
                <a:gd name="connsiteX10" fmla="*/ 4213 w 41545"/>
                <a:gd name="connsiteY10" fmla="*/ 23683 h 77222"/>
                <a:gd name="connsiteX11" fmla="*/ 280 w 41545"/>
                <a:gd name="connsiteY11" fmla="*/ 26359 h 77222"/>
                <a:gd name="connsiteX12" fmla="*/ 3967 w 41545"/>
                <a:gd name="connsiteY12" fmla="*/ 28061 h 77222"/>
                <a:gd name="connsiteX13" fmla="*/ 15644 w 41545"/>
                <a:gd name="connsiteY13" fmla="*/ 28061 h 77222"/>
                <a:gd name="connsiteX14" fmla="*/ 8392 w 41545"/>
                <a:gd name="connsiteY14" fmla="*/ 56761 h 77222"/>
                <a:gd name="connsiteX15" fmla="*/ 6548 w 41545"/>
                <a:gd name="connsiteY15" fmla="*/ 65760 h 77222"/>
                <a:gd name="connsiteX16" fmla="*/ 19700 w 41545"/>
                <a:gd name="connsiteY16" fmla="*/ 77313 h 77222"/>
                <a:gd name="connsiteX17" fmla="*/ 41088 w 41545"/>
                <a:gd name="connsiteY17" fmla="*/ 58707 h 77222"/>
                <a:gd name="connsiteX18" fmla="*/ 39121 w 41545"/>
                <a:gd name="connsiteY18" fmla="*/ 57126 h 77222"/>
                <a:gd name="connsiteX19" fmla="*/ 36540 w 41545"/>
                <a:gd name="connsiteY19" fmla="*/ 59437 h 77222"/>
                <a:gd name="connsiteX20" fmla="*/ 20069 w 41545"/>
                <a:gd name="connsiteY20" fmla="*/ 73908 h 77222"/>
                <a:gd name="connsiteX21" fmla="*/ 15767 w 41545"/>
                <a:gd name="connsiteY21" fmla="*/ 67949 h 77222"/>
                <a:gd name="connsiteX22" fmla="*/ 16505 w 41545"/>
                <a:gd name="connsiteY22" fmla="*/ 62963 h 77222"/>
                <a:gd name="connsiteX23" fmla="*/ 25355 w 41545"/>
                <a:gd name="connsiteY23" fmla="*/ 28061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355" y="28061"/>
                  </a:moveTo>
                  <a:lnTo>
                    <a:pt x="37892" y="28061"/>
                  </a:lnTo>
                  <a:cubicBezTo>
                    <a:pt x="40228" y="28061"/>
                    <a:pt x="41825" y="28061"/>
                    <a:pt x="41825" y="25386"/>
                  </a:cubicBezTo>
                  <a:cubicBezTo>
                    <a:pt x="41825" y="23683"/>
                    <a:pt x="40228" y="23683"/>
                    <a:pt x="38138" y="23683"/>
                  </a:cubicBezTo>
                  <a:lnTo>
                    <a:pt x="26461" y="23683"/>
                  </a:lnTo>
                  <a:lnTo>
                    <a:pt x="31009" y="5685"/>
                  </a:lnTo>
                  <a:cubicBezTo>
                    <a:pt x="31132" y="5077"/>
                    <a:pt x="31378" y="4469"/>
                    <a:pt x="31378" y="3982"/>
                  </a:cubicBezTo>
                  <a:cubicBezTo>
                    <a:pt x="31378" y="1793"/>
                    <a:pt x="29657" y="91"/>
                    <a:pt x="27198" y="91"/>
                  </a:cubicBezTo>
                  <a:cubicBezTo>
                    <a:pt x="24125" y="91"/>
                    <a:pt x="22282" y="2158"/>
                    <a:pt x="21421" y="5320"/>
                  </a:cubicBezTo>
                  <a:cubicBezTo>
                    <a:pt x="20561" y="8360"/>
                    <a:pt x="22159" y="2523"/>
                    <a:pt x="16750" y="23683"/>
                  </a:cubicBezTo>
                  <a:lnTo>
                    <a:pt x="4213" y="23683"/>
                  </a:lnTo>
                  <a:cubicBezTo>
                    <a:pt x="1877" y="23683"/>
                    <a:pt x="280" y="23683"/>
                    <a:pt x="280" y="26359"/>
                  </a:cubicBezTo>
                  <a:cubicBezTo>
                    <a:pt x="280" y="28061"/>
                    <a:pt x="1755" y="28061"/>
                    <a:pt x="3967" y="28061"/>
                  </a:cubicBezTo>
                  <a:lnTo>
                    <a:pt x="15644" y="28061"/>
                  </a:lnTo>
                  <a:lnTo>
                    <a:pt x="8392" y="56761"/>
                  </a:lnTo>
                  <a:cubicBezTo>
                    <a:pt x="7655" y="59802"/>
                    <a:pt x="6548" y="64180"/>
                    <a:pt x="6548" y="65760"/>
                  </a:cubicBezTo>
                  <a:cubicBezTo>
                    <a:pt x="6548" y="72935"/>
                    <a:pt x="12694" y="77313"/>
                    <a:pt x="19700" y="77313"/>
                  </a:cubicBezTo>
                  <a:cubicBezTo>
                    <a:pt x="33344" y="77313"/>
                    <a:pt x="41088" y="60288"/>
                    <a:pt x="41088" y="58707"/>
                  </a:cubicBezTo>
                  <a:cubicBezTo>
                    <a:pt x="41088" y="57126"/>
                    <a:pt x="39490" y="57126"/>
                    <a:pt x="39121" y="57126"/>
                  </a:cubicBezTo>
                  <a:cubicBezTo>
                    <a:pt x="37646" y="57126"/>
                    <a:pt x="37523" y="57369"/>
                    <a:pt x="36540" y="59437"/>
                  </a:cubicBezTo>
                  <a:cubicBezTo>
                    <a:pt x="33098" y="67098"/>
                    <a:pt x="26830" y="73908"/>
                    <a:pt x="20069" y="73908"/>
                  </a:cubicBezTo>
                  <a:cubicBezTo>
                    <a:pt x="17488" y="73908"/>
                    <a:pt x="15767" y="72327"/>
                    <a:pt x="15767" y="67949"/>
                  </a:cubicBezTo>
                  <a:cubicBezTo>
                    <a:pt x="15767" y="66733"/>
                    <a:pt x="16259" y="64180"/>
                    <a:pt x="16505" y="62963"/>
                  </a:cubicBezTo>
                  <a:lnTo>
                    <a:pt x="25355" y="28061"/>
                  </a:lnTo>
                  <a:close/>
                </a:path>
              </a:pathLst>
            </a:custGeom>
            <a:solidFill>
              <a:srgbClr val="000000"/>
            </a:solidFill>
            <a:ln w="17559" cap="flat">
              <a:noFill/>
              <a:prstDash val="solid"/>
              <a:miter/>
            </a:ln>
          </p:spPr>
          <p:txBody>
            <a:bodyPr rtlCol="0" anchor="ctr"/>
            <a:lstStyle/>
            <a:p>
              <a:endParaRPr lang="zh-CN" altLang="en-US"/>
            </a:p>
          </p:txBody>
        </p:sp>
        <p:sp>
          <p:nvSpPr>
            <p:cNvPr id="42" name="任意形状 41">
              <a:extLst>
                <a:ext uri="{FF2B5EF4-FFF2-40B4-BE49-F238E27FC236}">
                  <a16:creationId xmlns:a16="http://schemas.microsoft.com/office/drawing/2014/main" id="{43493C01-EB4E-0310-1AEC-FF2974826887}"/>
                </a:ext>
              </a:extLst>
            </p:cNvPr>
            <p:cNvSpPr/>
            <p:nvPr>
              <p:custDataLst>
                <p:tags r:id="rId39"/>
              </p:custDataLst>
            </p:nvPr>
          </p:nvSpPr>
          <p:spPr>
            <a:xfrm>
              <a:off x="5649836" y="4281821"/>
              <a:ext cx="72520" cy="124390"/>
            </a:xfrm>
            <a:custGeom>
              <a:avLst/>
              <a:gdLst>
                <a:gd name="connsiteX0" fmla="*/ 72697 w 72520"/>
                <a:gd name="connsiteY0" fmla="*/ 35721 h 124390"/>
                <a:gd name="connsiteX1" fmla="*/ 51625 w 72520"/>
                <a:gd name="connsiteY1" fmla="*/ 107 h 124390"/>
                <a:gd name="connsiteX2" fmla="*/ 176 w 72520"/>
                <a:gd name="connsiteY2" fmla="*/ 88883 h 124390"/>
                <a:gd name="connsiteX3" fmla="*/ 21247 w 72520"/>
                <a:gd name="connsiteY3" fmla="*/ 124497 h 124390"/>
                <a:gd name="connsiteX4" fmla="*/ 72697 w 72520"/>
                <a:gd name="connsiteY4" fmla="*/ 35721 h 124390"/>
                <a:gd name="connsiteX5" fmla="*/ 18789 w 72520"/>
                <a:gd name="connsiteY5" fmla="*/ 59522 h 124390"/>
                <a:gd name="connsiteX6" fmla="*/ 32310 w 72520"/>
                <a:gd name="connsiteY6" fmla="*/ 22171 h 124390"/>
                <a:gd name="connsiteX7" fmla="*/ 51450 w 72520"/>
                <a:gd name="connsiteY7" fmla="*/ 3929 h 124390"/>
                <a:gd name="connsiteX8" fmla="*/ 61108 w 72520"/>
                <a:gd name="connsiteY8" fmla="*/ 24950 h 124390"/>
                <a:gd name="connsiteX9" fmla="*/ 55489 w 72520"/>
                <a:gd name="connsiteY9" fmla="*/ 59522 h 124390"/>
                <a:gd name="connsiteX10" fmla="*/ 18789 w 72520"/>
                <a:gd name="connsiteY10" fmla="*/ 59522 h 124390"/>
                <a:gd name="connsiteX11" fmla="*/ 53908 w 72520"/>
                <a:gd name="connsiteY11" fmla="*/ 65082 h 124390"/>
                <a:gd name="connsiteX12" fmla="*/ 41617 w 72520"/>
                <a:gd name="connsiteY12" fmla="*/ 100349 h 124390"/>
                <a:gd name="connsiteX13" fmla="*/ 21247 w 72520"/>
                <a:gd name="connsiteY13" fmla="*/ 120675 h 124390"/>
                <a:gd name="connsiteX14" fmla="*/ 11765 w 72520"/>
                <a:gd name="connsiteY14" fmla="*/ 99480 h 124390"/>
                <a:gd name="connsiteX15" fmla="*/ 17384 w 72520"/>
                <a:gd name="connsiteY15" fmla="*/ 65082 h 124390"/>
                <a:gd name="connsiteX16" fmla="*/ 53908 w 72520"/>
                <a:gd name="connsiteY16" fmla="*/ 65082 h 12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520" h="124390">
                  <a:moveTo>
                    <a:pt x="72697" y="35721"/>
                  </a:moveTo>
                  <a:cubicBezTo>
                    <a:pt x="72697" y="24255"/>
                    <a:pt x="69536" y="107"/>
                    <a:pt x="51625" y="107"/>
                  </a:cubicBezTo>
                  <a:cubicBezTo>
                    <a:pt x="27218" y="107"/>
                    <a:pt x="176" y="49099"/>
                    <a:pt x="176" y="88883"/>
                  </a:cubicBezTo>
                  <a:cubicBezTo>
                    <a:pt x="176" y="105213"/>
                    <a:pt x="5268" y="124497"/>
                    <a:pt x="21247" y="124497"/>
                  </a:cubicBezTo>
                  <a:cubicBezTo>
                    <a:pt x="46006" y="124497"/>
                    <a:pt x="72697" y="74637"/>
                    <a:pt x="72697" y="35721"/>
                  </a:cubicBezTo>
                  <a:close/>
                  <a:moveTo>
                    <a:pt x="18789" y="59522"/>
                  </a:moveTo>
                  <a:cubicBezTo>
                    <a:pt x="21774" y="48404"/>
                    <a:pt x="25286" y="34505"/>
                    <a:pt x="32310" y="22171"/>
                  </a:cubicBezTo>
                  <a:cubicBezTo>
                    <a:pt x="37051" y="13658"/>
                    <a:pt x="43548" y="3929"/>
                    <a:pt x="51450" y="3929"/>
                  </a:cubicBezTo>
                  <a:cubicBezTo>
                    <a:pt x="60054" y="3929"/>
                    <a:pt x="61108" y="15048"/>
                    <a:pt x="61108" y="24950"/>
                  </a:cubicBezTo>
                  <a:cubicBezTo>
                    <a:pt x="61108" y="33463"/>
                    <a:pt x="59703" y="42323"/>
                    <a:pt x="55489" y="59522"/>
                  </a:cubicBezTo>
                  <a:lnTo>
                    <a:pt x="18789" y="59522"/>
                  </a:lnTo>
                  <a:close/>
                  <a:moveTo>
                    <a:pt x="53908" y="65082"/>
                  </a:moveTo>
                  <a:cubicBezTo>
                    <a:pt x="51977" y="73073"/>
                    <a:pt x="48289" y="87840"/>
                    <a:pt x="41617" y="100349"/>
                  </a:cubicBezTo>
                  <a:cubicBezTo>
                    <a:pt x="35471" y="112162"/>
                    <a:pt x="28798" y="120675"/>
                    <a:pt x="21247" y="120675"/>
                  </a:cubicBezTo>
                  <a:cubicBezTo>
                    <a:pt x="15453" y="120675"/>
                    <a:pt x="11765" y="115637"/>
                    <a:pt x="11765" y="99480"/>
                  </a:cubicBezTo>
                  <a:cubicBezTo>
                    <a:pt x="11765" y="92183"/>
                    <a:pt x="12819" y="82107"/>
                    <a:pt x="17384" y="65082"/>
                  </a:cubicBezTo>
                  <a:lnTo>
                    <a:pt x="53908" y="65082"/>
                  </a:lnTo>
                  <a:close/>
                </a:path>
              </a:pathLst>
            </a:custGeom>
            <a:solidFill>
              <a:srgbClr val="000000"/>
            </a:solidFill>
            <a:ln w="17559" cap="flat">
              <a:noFill/>
              <a:prstDash val="solid"/>
              <a:miter/>
            </a:ln>
          </p:spPr>
          <p:txBody>
            <a:bodyPr rtlCol="0" anchor="ctr"/>
            <a:lstStyle/>
            <a:p>
              <a:endParaRPr lang="zh-CN" altLang="en-US"/>
            </a:p>
          </p:txBody>
        </p:sp>
        <p:sp>
          <p:nvSpPr>
            <p:cNvPr id="43" name="任意形状 42">
              <a:extLst>
                <a:ext uri="{FF2B5EF4-FFF2-40B4-BE49-F238E27FC236}">
                  <a16:creationId xmlns:a16="http://schemas.microsoft.com/office/drawing/2014/main" id="{5FBF3A96-CD8A-FC97-889F-E6066D5055F8}"/>
                </a:ext>
              </a:extLst>
            </p:cNvPr>
            <p:cNvSpPr/>
            <p:nvPr>
              <p:custDataLst>
                <p:tags r:id="rId40"/>
              </p:custDataLst>
            </p:nvPr>
          </p:nvSpPr>
          <p:spPr>
            <a:xfrm>
              <a:off x="5730055" y="4354353"/>
              <a:ext cx="41545" cy="77222"/>
            </a:xfrm>
            <a:custGeom>
              <a:avLst/>
              <a:gdLst>
                <a:gd name="connsiteX0" fmla="*/ 25256 w 41545"/>
                <a:gd name="connsiteY0" fmla="*/ 28079 h 77222"/>
                <a:gd name="connsiteX1" fmla="*/ 37793 w 41545"/>
                <a:gd name="connsiteY1" fmla="*/ 28079 h 77222"/>
                <a:gd name="connsiteX2" fmla="*/ 41727 w 41545"/>
                <a:gd name="connsiteY2" fmla="*/ 25403 h 77222"/>
                <a:gd name="connsiteX3" fmla="*/ 38039 w 41545"/>
                <a:gd name="connsiteY3" fmla="*/ 23701 h 77222"/>
                <a:gd name="connsiteX4" fmla="*/ 26362 w 41545"/>
                <a:gd name="connsiteY4" fmla="*/ 23701 h 77222"/>
                <a:gd name="connsiteX5" fmla="*/ 30910 w 41545"/>
                <a:gd name="connsiteY5" fmla="*/ 5702 h 77222"/>
                <a:gd name="connsiteX6" fmla="*/ 31279 w 41545"/>
                <a:gd name="connsiteY6" fmla="*/ 4000 h 77222"/>
                <a:gd name="connsiteX7" fmla="*/ 27099 w 41545"/>
                <a:gd name="connsiteY7" fmla="*/ 108 h 77222"/>
                <a:gd name="connsiteX8" fmla="*/ 21322 w 41545"/>
                <a:gd name="connsiteY8" fmla="*/ 5338 h 77222"/>
                <a:gd name="connsiteX9" fmla="*/ 16652 w 41545"/>
                <a:gd name="connsiteY9" fmla="*/ 23701 h 77222"/>
                <a:gd name="connsiteX10" fmla="*/ 4114 w 41545"/>
                <a:gd name="connsiteY10" fmla="*/ 23701 h 77222"/>
                <a:gd name="connsiteX11" fmla="*/ 181 w 41545"/>
                <a:gd name="connsiteY11" fmla="*/ 26376 h 77222"/>
                <a:gd name="connsiteX12" fmla="*/ 3868 w 41545"/>
                <a:gd name="connsiteY12" fmla="*/ 28079 h 77222"/>
                <a:gd name="connsiteX13" fmla="*/ 15545 w 41545"/>
                <a:gd name="connsiteY13" fmla="*/ 28079 h 77222"/>
                <a:gd name="connsiteX14" fmla="*/ 8293 w 41545"/>
                <a:gd name="connsiteY14" fmla="*/ 56779 h 77222"/>
                <a:gd name="connsiteX15" fmla="*/ 6449 w 41545"/>
                <a:gd name="connsiteY15" fmla="*/ 65778 h 77222"/>
                <a:gd name="connsiteX16" fmla="*/ 19602 w 41545"/>
                <a:gd name="connsiteY16" fmla="*/ 77331 h 77222"/>
                <a:gd name="connsiteX17" fmla="*/ 40989 w 41545"/>
                <a:gd name="connsiteY17" fmla="*/ 58725 h 77222"/>
                <a:gd name="connsiteX18" fmla="*/ 39022 w 41545"/>
                <a:gd name="connsiteY18" fmla="*/ 57144 h 77222"/>
                <a:gd name="connsiteX19" fmla="*/ 36441 w 41545"/>
                <a:gd name="connsiteY19" fmla="*/ 59454 h 77222"/>
                <a:gd name="connsiteX20" fmla="*/ 19970 w 41545"/>
                <a:gd name="connsiteY20" fmla="*/ 73926 h 77222"/>
                <a:gd name="connsiteX21" fmla="*/ 15668 w 41545"/>
                <a:gd name="connsiteY21" fmla="*/ 67967 h 77222"/>
                <a:gd name="connsiteX22" fmla="*/ 16406 w 41545"/>
                <a:gd name="connsiteY22" fmla="*/ 62981 h 77222"/>
                <a:gd name="connsiteX23" fmla="*/ 25256 w 41545"/>
                <a:gd name="connsiteY23" fmla="*/ 28079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256" y="28079"/>
                  </a:moveTo>
                  <a:lnTo>
                    <a:pt x="37793" y="28079"/>
                  </a:lnTo>
                  <a:cubicBezTo>
                    <a:pt x="40129" y="28079"/>
                    <a:pt x="41727" y="28079"/>
                    <a:pt x="41727" y="25403"/>
                  </a:cubicBezTo>
                  <a:cubicBezTo>
                    <a:pt x="41727" y="23701"/>
                    <a:pt x="40129" y="23701"/>
                    <a:pt x="38039" y="23701"/>
                  </a:cubicBezTo>
                  <a:lnTo>
                    <a:pt x="26362" y="23701"/>
                  </a:lnTo>
                  <a:lnTo>
                    <a:pt x="30910" y="5702"/>
                  </a:lnTo>
                  <a:cubicBezTo>
                    <a:pt x="31033" y="5094"/>
                    <a:pt x="31279" y="4486"/>
                    <a:pt x="31279" y="4000"/>
                  </a:cubicBezTo>
                  <a:cubicBezTo>
                    <a:pt x="31279" y="1811"/>
                    <a:pt x="29558" y="108"/>
                    <a:pt x="27099" y="108"/>
                  </a:cubicBezTo>
                  <a:cubicBezTo>
                    <a:pt x="24027" y="108"/>
                    <a:pt x="22183" y="2176"/>
                    <a:pt x="21322" y="5338"/>
                  </a:cubicBezTo>
                  <a:cubicBezTo>
                    <a:pt x="20462" y="8378"/>
                    <a:pt x="22060" y="2541"/>
                    <a:pt x="16652" y="23701"/>
                  </a:cubicBezTo>
                  <a:lnTo>
                    <a:pt x="4114" y="23701"/>
                  </a:lnTo>
                  <a:cubicBezTo>
                    <a:pt x="1779" y="23701"/>
                    <a:pt x="181" y="23701"/>
                    <a:pt x="181" y="26376"/>
                  </a:cubicBezTo>
                  <a:cubicBezTo>
                    <a:pt x="181" y="28079"/>
                    <a:pt x="1656" y="28079"/>
                    <a:pt x="3868" y="28079"/>
                  </a:cubicBezTo>
                  <a:lnTo>
                    <a:pt x="15545" y="28079"/>
                  </a:lnTo>
                  <a:lnTo>
                    <a:pt x="8293" y="56779"/>
                  </a:lnTo>
                  <a:cubicBezTo>
                    <a:pt x="7556" y="59819"/>
                    <a:pt x="6449" y="64197"/>
                    <a:pt x="6449" y="65778"/>
                  </a:cubicBezTo>
                  <a:cubicBezTo>
                    <a:pt x="6449" y="72953"/>
                    <a:pt x="12595" y="77331"/>
                    <a:pt x="19602" y="77331"/>
                  </a:cubicBezTo>
                  <a:cubicBezTo>
                    <a:pt x="33245" y="77331"/>
                    <a:pt x="40989" y="60306"/>
                    <a:pt x="40989" y="58725"/>
                  </a:cubicBezTo>
                  <a:cubicBezTo>
                    <a:pt x="40989" y="57144"/>
                    <a:pt x="39391" y="57144"/>
                    <a:pt x="39022" y="57144"/>
                  </a:cubicBezTo>
                  <a:cubicBezTo>
                    <a:pt x="37547" y="57144"/>
                    <a:pt x="37424" y="57387"/>
                    <a:pt x="36441" y="59454"/>
                  </a:cubicBezTo>
                  <a:cubicBezTo>
                    <a:pt x="32999" y="67116"/>
                    <a:pt x="26731" y="73926"/>
                    <a:pt x="19970" y="73926"/>
                  </a:cubicBezTo>
                  <a:cubicBezTo>
                    <a:pt x="17389" y="73926"/>
                    <a:pt x="15668" y="72345"/>
                    <a:pt x="15668" y="67967"/>
                  </a:cubicBezTo>
                  <a:cubicBezTo>
                    <a:pt x="15668" y="66751"/>
                    <a:pt x="16160" y="64197"/>
                    <a:pt x="16406" y="62981"/>
                  </a:cubicBezTo>
                  <a:lnTo>
                    <a:pt x="25256" y="28079"/>
                  </a:lnTo>
                  <a:close/>
                </a:path>
              </a:pathLst>
            </a:custGeom>
            <a:solidFill>
              <a:srgbClr val="000000"/>
            </a:solidFill>
            <a:ln w="17559" cap="flat">
              <a:noFill/>
              <a:prstDash val="solid"/>
              <a:miter/>
            </a:ln>
          </p:spPr>
          <p:txBody>
            <a:bodyPr rtlCol="0" anchor="ctr"/>
            <a:lstStyle/>
            <a:p>
              <a:endParaRPr lang="zh-CN" altLang="en-US"/>
            </a:p>
          </p:txBody>
        </p:sp>
        <p:sp>
          <p:nvSpPr>
            <p:cNvPr id="44" name="任意形状 43">
              <a:extLst>
                <a:ext uri="{FF2B5EF4-FFF2-40B4-BE49-F238E27FC236}">
                  <a16:creationId xmlns:a16="http://schemas.microsoft.com/office/drawing/2014/main" id="{92C51ABC-7AB2-16F9-6EB2-C343ED87BCC1}"/>
                </a:ext>
              </a:extLst>
            </p:cNvPr>
            <p:cNvSpPr/>
            <p:nvPr>
              <p:custDataLst>
                <p:tags r:id="rId41"/>
              </p:custDataLst>
            </p:nvPr>
          </p:nvSpPr>
          <p:spPr>
            <a:xfrm>
              <a:off x="5786542" y="4355083"/>
              <a:ext cx="90466" cy="89626"/>
            </a:xfrm>
            <a:custGeom>
              <a:avLst/>
              <a:gdLst>
                <a:gd name="connsiteX0" fmla="*/ 48490 w 90466"/>
                <a:gd name="connsiteY0" fmla="*/ 47901 h 89626"/>
                <a:gd name="connsiteX1" fmla="*/ 86103 w 90466"/>
                <a:gd name="connsiteY1" fmla="*/ 47901 h 89626"/>
                <a:gd name="connsiteX2" fmla="*/ 90650 w 90466"/>
                <a:gd name="connsiteY2" fmla="*/ 44983 h 89626"/>
                <a:gd name="connsiteX3" fmla="*/ 86103 w 90466"/>
                <a:gd name="connsiteY3" fmla="*/ 41942 h 89626"/>
                <a:gd name="connsiteX4" fmla="*/ 48490 w 90466"/>
                <a:gd name="connsiteY4" fmla="*/ 41942 h 89626"/>
                <a:gd name="connsiteX5" fmla="*/ 48490 w 90466"/>
                <a:gd name="connsiteY5" fmla="*/ 4608 h 89626"/>
                <a:gd name="connsiteX6" fmla="*/ 45540 w 90466"/>
                <a:gd name="connsiteY6" fmla="*/ 108 h 89626"/>
                <a:gd name="connsiteX7" fmla="*/ 42467 w 90466"/>
                <a:gd name="connsiteY7" fmla="*/ 4608 h 89626"/>
                <a:gd name="connsiteX8" fmla="*/ 42467 w 90466"/>
                <a:gd name="connsiteY8" fmla="*/ 41942 h 89626"/>
                <a:gd name="connsiteX9" fmla="*/ 4732 w 90466"/>
                <a:gd name="connsiteY9" fmla="*/ 41942 h 89626"/>
                <a:gd name="connsiteX10" fmla="*/ 184 w 90466"/>
                <a:gd name="connsiteY10" fmla="*/ 44861 h 89626"/>
                <a:gd name="connsiteX11" fmla="*/ 4732 w 90466"/>
                <a:gd name="connsiteY11" fmla="*/ 47901 h 89626"/>
                <a:gd name="connsiteX12" fmla="*/ 42467 w 90466"/>
                <a:gd name="connsiteY12" fmla="*/ 47901 h 89626"/>
                <a:gd name="connsiteX13" fmla="*/ 42467 w 90466"/>
                <a:gd name="connsiteY13" fmla="*/ 85236 h 89626"/>
                <a:gd name="connsiteX14" fmla="*/ 45417 w 90466"/>
                <a:gd name="connsiteY14" fmla="*/ 89735 h 89626"/>
                <a:gd name="connsiteX15" fmla="*/ 48490 w 90466"/>
                <a:gd name="connsiteY15" fmla="*/ 85236 h 89626"/>
                <a:gd name="connsiteX16" fmla="*/ 48490 w 90466"/>
                <a:gd name="connsiteY16" fmla="*/ 47901 h 8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466" h="89626">
                  <a:moveTo>
                    <a:pt x="48490" y="47901"/>
                  </a:moveTo>
                  <a:lnTo>
                    <a:pt x="86103" y="47901"/>
                  </a:lnTo>
                  <a:cubicBezTo>
                    <a:pt x="87700" y="47901"/>
                    <a:pt x="90650" y="47901"/>
                    <a:pt x="90650" y="44983"/>
                  </a:cubicBezTo>
                  <a:cubicBezTo>
                    <a:pt x="90650" y="41942"/>
                    <a:pt x="87823" y="41942"/>
                    <a:pt x="86103" y="41942"/>
                  </a:cubicBezTo>
                  <a:lnTo>
                    <a:pt x="48490" y="41942"/>
                  </a:lnTo>
                  <a:lnTo>
                    <a:pt x="48490" y="4608"/>
                  </a:lnTo>
                  <a:cubicBezTo>
                    <a:pt x="48490" y="3027"/>
                    <a:pt x="48490" y="108"/>
                    <a:pt x="45540" y="108"/>
                  </a:cubicBezTo>
                  <a:cubicBezTo>
                    <a:pt x="42467" y="108"/>
                    <a:pt x="42467" y="2905"/>
                    <a:pt x="42467" y="4608"/>
                  </a:cubicBezTo>
                  <a:lnTo>
                    <a:pt x="42467" y="41942"/>
                  </a:lnTo>
                  <a:lnTo>
                    <a:pt x="4732" y="41942"/>
                  </a:lnTo>
                  <a:cubicBezTo>
                    <a:pt x="3134" y="41942"/>
                    <a:pt x="184" y="41942"/>
                    <a:pt x="184" y="44861"/>
                  </a:cubicBezTo>
                  <a:cubicBezTo>
                    <a:pt x="184" y="47901"/>
                    <a:pt x="3011" y="47901"/>
                    <a:pt x="4732" y="47901"/>
                  </a:cubicBezTo>
                  <a:lnTo>
                    <a:pt x="42467" y="47901"/>
                  </a:lnTo>
                  <a:lnTo>
                    <a:pt x="42467" y="85236"/>
                  </a:lnTo>
                  <a:cubicBezTo>
                    <a:pt x="42467" y="86817"/>
                    <a:pt x="42467" y="89735"/>
                    <a:pt x="45417" y="89735"/>
                  </a:cubicBezTo>
                  <a:cubicBezTo>
                    <a:pt x="48490" y="89735"/>
                    <a:pt x="48490" y="86938"/>
                    <a:pt x="48490" y="85236"/>
                  </a:cubicBezTo>
                  <a:lnTo>
                    <a:pt x="48490" y="47901"/>
                  </a:lnTo>
                  <a:close/>
                </a:path>
              </a:pathLst>
            </a:custGeom>
            <a:solidFill>
              <a:srgbClr val="000000"/>
            </a:solidFill>
            <a:ln w="17559" cap="flat">
              <a:noFill/>
              <a:prstDash val="solid"/>
              <a:miter/>
            </a:ln>
          </p:spPr>
          <p:txBody>
            <a:bodyPr rtlCol="0" anchor="ctr"/>
            <a:lstStyle/>
            <a:p>
              <a:endParaRPr lang="zh-CN" altLang="en-US"/>
            </a:p>
          </p:txBody>
        </p:sp>
        <p:sp>
          <p:nvSpPr>
            <p:cNvPr id="45" name="任意形状 44">
              <a:extLst>
                <a:ext uri="{FF2B5EF4-FFF2-40B4-BE49-F238E27FC236}">
                  <a16:creationId xmlns:a16="http://schemas.microsoft.com/office/drawing/2014/main" id="{45B00B43-3D0D-F9E3-BF4A-48A89DDBEAD0}"/>
                </a:ext>
              </a:extLst>
            </p:cNvPr>
            <p:cNvSpPr/>
            <p:nvPr>
              <p:custDataLst>
                <p:tags r:id="rId42"/>
              </p:custDataLst>
            </p:nvPr>
          </p:nvSpPr>
          <p:spPr>
            <a:xfrm>
              <a:off x="5899132" y="4349610"/>
              <a:ext cx="44741" cy="80749"/>
            </a:xfrm>
            <a:custGeom>
              <a:avLst/>
              <a:gdLst>
                <a:gd name="connsiteX0" fmla="*/ 27969 w 44741"/>
                <a:gd name="connsiteY0" fmla="*/ 3513 h 80749"/>
                <a:gd name="connsiteX1" fmla="*/ 24282 w 44741"/>
                <a:gd name="connsiteY1" fmla="*/ 108 h 80749"/>
                <a:gd name="connsiteX2" fmla="*/ 190 w 44741"/>
                <a:gd name="connsiteY2" fmla="*/ 7891 h 80749"/>
                <a:gd name="connsiteX3" fmla="*/ 190 w 44741"/>
                <a:gd name="connsiteY3" fmla="*/ 12269 h 80749"/>
                <a:gd name="connsiteX4" fmla="*/ 18013 w 44741"/>
                <a:gd name="connsiteY4" fmla="*/ 8864 h 80749"/>
                <a:gd name="connsiteX5" fmla="*/ 18013 w 44741"/>
                <a:gd name="connsiteY5" fmla="*/ 70886 h 80749"/>
                <a:gd name="connsiteX6" fmla="*/ 5721 w 44741"/>
                <a:gd name="connsiteY6" fmla="*/ 76480 h 80749"/>
                <a:gd name="connsiteX7" fmla="*/ 1050 w 44741"/>
                <a:gd name="connsiteY7" fmla="*/ 76480 h 80749"/>
                <a:gd name="connsiteX8" fmla="*/ 1050 w 44741"/>
                <a:gd name="connsiteY8" fmla="*/ 80858 h 80749"/>
                <a:gd name="connsiteX9" fmla="*/ 22929 w 44741"/>
                <a:gd name="connsiteY9" fmla="*/ 80371 h 80749"/>
                <a:gd name="connsiteX10" fmla="*/ 44932 w 44741"/>
                <a:gd name="connsiteY10" fmla="*/ 80858 h 80749"/>
                <a:gd name="connsiteX11" fmla="*/ 44932 w 44741"/>
                <a:gd name="connsiteY11" fmla="*/ 76480 h 80749"/>
                <a:gd name="connsiteX12" fmla="*/ 40261 w 44741"/>
                <a:gd name="connsiteY12" fmla="*/ 76480 h 80749"/>
                <a:gd name="connsiteX13" fmla="*/ 27969 w 44741"/>
                <a:gd name="connsiteY13" fmla="*/ 70886 h 80749"/>
                <a:gd name="connsiteX14" fmla="*/ 27969 w 44741"/>
                <a:gd name="connsiteY14" fmla="*/ 3513 h 8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41" h="80749">
                  <a:moveTo>
                    <a:pt x="27969" y="3513"/>
                  </a:moveTo>
                  <a:cubicBezTo>
                    <a:pt x="27969" y="230"/>
                    <a:pt x="27723" y="108"/>
                    <a:pt x="24282" y="108"/>
                  </a:cubicBezTo>
                  <a:cubicBezTo>
                    <a:pt x="16415" y="7770"/>
                    <a:pt x="5229" y="7891"/>
                    <a:pt x="190" y="7891"/>
                  </a:cubicBezTo>
                  <a:lnTo>
                    <a:pt x="190" y="12269"/>
                  </a:lnTo>
                  <a:cubicBezTo>
                    <a:pt x="3140" y="12269"/>
                    <a:pt x="11252" y="12269"/>
                    <a:pt x="18013" y="8864"/>
                  </a:cubicBezTo>
                  <a:lnTo>
                    <a:pt x="18013" y="70886"/>
                  </a:lnTo>
                  <a:cubicBezTo>
                    <a:pt x="18013" y="74899"/>
                    <a:pt x="18013" y="76480"/>
                    <a:pt x="5721" y="76480"/>
                  </a:cubicBezTo>
                  <a:lnTo>
                    <a:pt x="1050" y="76480"/>
                  </a:lnTo>
                  <a:lnTo>
                    <a:pt x="1050" y="80858"/>
                  </a:lnTo>
                  <a:cubicBezTo>
                    <a:pt x="3263" y="80736"/>
                    <a:pt x="18382" y="80371"/>
                    <a:pt x="22929" y="80371"/>
                  </a:cubicBezTo>
                  <a:cubicBezTo>
                    <a:pt x="26740" y="80371"/>
                    <a:pt x="42227" y="80736"/>
                    <a:pt x="44932" y="80858"/>
                  </a:cubicBezTo>
                  <a:lnTo>
                    <a:pt x="44932" y="76480"/>
                  </a:lnTo>
                  <a:lnTo>
                    <a:pt x="40261" y="76480"/>
                  </a:lnTo>
                  <a:cubicBezTo>
                    <a:pt x="27969" y="76480"/>
                    <a:pt x="27969" y="74899"/>
                    <a:pt x="27969" y="70886"/>
                  </a:cubicBezTo>
                  <a:lnTo>
                    <a:pt x="27969" y="3513"/>
                  </a:lnTo>
                  <a:close/>
                </a:path>
              </a:pathLst>
            </a:custGeom>
            <a:solidFill>
              <a:srgbClr val="000000"/>
            </a:solidFill>
            <a:ln w="17559" cap="flat">
              <a:noFill/>
              <a:prstDash val="solid"/>
              <a:miter/>
            </a:ln>
          </p:spPr>
          <p:txBody>
            <a:bodyPr rtlCol="0" anchor="ctr"/>
            <a:lstStyle/>
            <a:p>
              <a:endParaRPr lang="zh-CN" altLang="en-US"/>
            </a:p>
          </p:txBody>
        </p:sp>
        <p:sp>
          <p:nvSpPr>
            <p:cNvPr id="46" name="任意形状 45">
              <a:extLst>
                <a:ext uri="{FF2B5EF4-FFF2-40B4-BE49-F238E27FC236}">
                  <a16:creationId xmlns:a16="http://schemas.microsoft.com/office/drawing/2014/main" id="{89C93EDE-EC97-35EB-83F9-D65C333D21F8}"/>
                </a:ext>
              </a:extLst>
            </p:cNvPr>
            <p:cNvSpPr/>
            <p:nvPr>
              <p:custDataLst>
                <p:tags r:id="rId43"/>
              </p:custDataLst>
            </p:nvPr>
          </p:nvSpPr>
          <p:spPr>
            <a:xfrm>
              <a:off x="6023117" y="4340542"/>
              <a:ext cx="116770" cy="40652"/>
            </a:xfrm>
            <a:custGeom>
              <a:avLst/>
              <a:gdLst>
                <a:gd name="connsiteX0" fmla="*/ 110998 w 116770"/>
                <a:gd name="connsiteY0" fmla="*/ 7056 h 40652"/>
                <a:gd name="connsiteX1" fmla="*/ 116968 w 116770"/>
                <a:gd name="connsiteY1" fmla="*/ 3582 h 40652"/>
                <a:gd name="connsiteX2" fmla="*/ 111173 w 116770"/>
                <a:gd name="connsiteY2" fmla="*/ 107 h 40652"/>
                <a:gd name="connsiteX3" fmla="*/ 5992 w 116770"/>
                <a:gd name="connsiteY3" fmla="*/ 107 h 40652"/>
                <a:gd name="connsiteX4" fmla="*/ 197 w 116770"/>
                <a:gd name="connsiteY4" fmla="*/ 3582 h 40652"/>
                <a:gd name="connsiteX5" fmla="*/ 6167 w 116770"/>
                <a:gd name="connsiteY5" fmla="*/ 7056 h 40652"/>
                <a:gd name="connsiteX6" fmla="*/ 110998 w 116770"/>
                <a:gd name="connsiteY6" fmla="*/ 7056 h 40652"/>
                <a:gd name="connsiteX7" fmla="*/ 111173 w 116770"/>
                <a:gd name="connsiteY7" fmla="*/ 40760 h 40652"/>
                <a:gd name="connsiteX8" fmla="*/ 116968 w 116770"/>
                <a:gd name="connsiteY8" fmla="*/ 37285 h 40652"/>
                <a:gd name="connsiteX9" fmla="*/ 110998 w 116770"/>
                <a:gd name="connsiteY9" fmla="*/ 33810 h 40652"/>
                <a:gd name="connsiteX10" fmla="*/ 6167 w 116770"/>
                <a:gd name="connsiteY10" fmla="*/ 33810 h 40652"/>
                <a:gd name="connsiteX11" fmla="*/ 197 w 116770"/>
                <a:gd name="connsiteY11" fmla="*/ 37285 h 40652"/>
                <a:gd name="connsiteX12" fmla="*/ 5992 w 116770"/>
                <a:gd name="connsiteY12" fmla="*/ 40760 h 40652"/>
                <a:gd name="connsiteX13" fmla="*/ 111173 w 116770"/>
                <a:gd name="connsiteY13" fmla="*/ 40760 h 4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770" h="40652">
                  <a:moveTo>
                    <a:pt x="110998" y="7056"/>
                  </a:moveTo>
                  <a:cubicBezTo>
                    <a:pt x="113632" y="7056"/>
                    <a:pt x="116968" y="7056"/>
                    <a:pt x="116968" y="3582"/>
                  </a:cubicBezTo>
                  <a:cubicBezTo>
                    <a:pt x="116968" y="107"/>
                    <a:pt x="113632" y="107"/>
                    <a:pt x="111173" y="107"/>
                  </a:cubicBezTo>
                  <a:lnTo>
                    <a:pt x="5992" y="107"/>
                  </a:lnTo>
                  <a:cubicBezTo>
                    <a:pt x="3533" y="107"/>
                    <a:pt x="197" y="107"/>
                    <a:pt x="197" y="3582"/>
                  </a:cubicBezTo>
                  <a:cubicBezTo>
                    <a:pt x="197" y="7056"/>
                    <a:pt x="3533" y="7056"/>
                    <a:pt x="6167" y="7056"/>
                  </a:cubicBezTo>
                  <a:lnTo>
                    <a:pt x="110998" y="7056"/>
                  </a:lnTo>
                  <a:close/>
                  <a:moveTo>
                    <a:pt x="111173" y="40760"/>
                  </a:moveTo>
                  <a:cubicBezTo>
                    <a:pt x="113632" y="40760"/>
                    <a:pt x="116968" y="40760"/>
                    <a:pt x="116968" y="37285"/>
                  </a:cubicBezTo>
                  <a:cubicBezTo>
                    <a:pt x="116968" y="33810"/>
                    <a:pt x="113632" y="33810"/>
                    <a:pt x="110998" y="33810"/>
                  </a:cubicBezTo>
                  <a:lnTo>
                    <a:pt x="6167" y="33810"/>
                  </a:lnTo>
                  <a:cubicBezTo>
                    <a:pt x="3533" y="33810"/>
                    <a:pt x="197" y="33810"/>
                    <a:pt x="197" y="37285"/>
                  </a:cubicBezTo>
                  <a:cubicBezTo>
                    <a:pt x="197" y="40760"/>
                    <a:pt x="3533" y="40760"/>
                    <a:pt x="5992" y="40760"/>
                  </a:cubicBezTo>
                  <a:lnTo>
                    <a:pt x="111173" y="40760"/>
                  </a:lnTo>
                  <a:close/>
                </a:path>
              </a:pathLst>
            </a:custGeom>
            <a:solidFill>
              <a:srgbClr val="000000"/>
            </a:solidFill>
            <a:ln w="17559" cap="flat">
              <a:noFill/>
              <a:prstDash val="solid"/>
              <a:miter/>
            </a:ln>
          </p:spPr>
          <p:txBody>
            <a:bodyPr rtlCol="0" anchor="ctr"/>
            <a:lstStyle/>
            <a:p>
              <a:endParaRPr lang="zh-CN" altLang="en-US"/>
            </a:p>
          </p:txBody>
        </p:sp>
        <p:sp>
          <p:nvSpPr>
            <p:cNvPr id="47" name="任意形状 46">
              <a:extLst>
                <a:ext uri="{FF2B5EF4-FFF2-40B4-BE49-F238E27FC236}">
                  <a16:creationId xmlns:a16="http://schemas.microsoft.com/office/drawing/2014/main" id="{FF052C3E-1E65-D9AE-9077-9509BE9637AC}"/>
                </a:ext>
              </a:extLst>
            </p:cNvPr>
            <p:cNvSpPr/>
            <p:nvPr>
              <p:custDataLst>
                <p:tags r:id="rId44"/>
              </p:custDataLst>
            </p:nvPr>
          </p:nvSpPr>
          <p:spPr>
            <a:xfrm>
              <a:off x="6206009" y="4281821"/>
              <a:ext cx="72520" cy="124390"/>
            </a:xfrm>
            <a:custGeom>
              <a:avLst/>
              <a:gdLst>
                <a:gd name="connsiteX0" fmla="*/ 72728 w 72520"/>
                <a:gd name="connsiteY0" fmla="*/ 35721 h 124390"/>
                <a:gd name="connsiteX1" fmla="*/ 51657 w 72520"/>
                <a:gd name="connsiteY1" fmla="*/ 107 h 124390"/>
                <a:gd name="connsiteX2" fmla="*/ 208 w 72520"/>
                <a:gd name="connsiteY2" fmla="*/ 88883 h 124390"/>
                <a:gd name="connsiteX3" fmla="*/ 21279 w 72520"/>
                <a:gd name="connsiteY3" fmla="*/ 124497 h 124390"/>
                <a:gd name="connsiteX4" fmla="*/ 72728 w 72520"/>
                <a:gd name="connsiteY4" fmla="*/ 35721 h 124390"/>
                <a:gd name="connsiteX5" fmla="*/ 18821 w 72520"/>
                <a:gd name="connsiteY5" fmla="*/ 59522 h 124390"/>
                <a:gd name="connsiteX6" fmla="*/ 32342 w 72520"/>
                <a:gd name="connsiteY6" fmla="*/ 22171 h 124390"/>
                <a:gd name="connsiteX7" fmla="*/ 51481 w 72520"/>
                <a:gd name="connsiteY7" fmla="*/ 3929 h 124390"/>
                <a:gd name="connsiteX8" fmla="*/ 61139 w 72520"/>
                <a:gd name="connsiteY8" fmla="*/ 24950 h 124390"/>
                <a:gd name="connsiteX9" fmla="*/ 55520 w 72520"/>
                <a:gd name="connsiteY9" fmla="*/ 59522 h 124390"/>
                <a:gd name="connsiteX10" fmla="*/ 18821 w 72520"/>
                <a:gd name="connsiteY10" fmla="*/ 59522 h 124390"/>
                <a:gd name="connsiteX11" fmla="*/ 53940 w 72520"/>
                <a:gd name="connsiteY11" fmla="*/ 65082 h 124390"/>
                <a:gd name="connsiteX12" fmla="*/ 41648 w 72520"/>
                <a:gd name="connsiteY12" fmla="*/ 100349 h 124390"/>
                <a:gd name="connsiteX13" fmla="*/ 21279 w 72520"/>
                <a:gd name="connsiteY13" fmla="*/ 120675 h 124390"/>
                <a:gd name="connsiteX14" fmla="*/ 11797 w 72520"/>
                <a:gd name="connsiteY14" fmla="*/ 99480 h 124390"/>
                <a:gd name="connsiteX15" fmla="*/ 17416 w 72520"/>
                <a:gd name="connsiteY15" fmla="*/ 65082 h 124390"/>
                <a:gd name="connsiteX16" fmla="*/ 53940 w 72520"/>
                <a:gd name="connsiteY16" fmla="*/ 65082 h 12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520" h="124390">
                  <a:moveTo>
                    <a:pt x="72728" y="35721"/>
                  </a:moveTo>
                  <a:cubicBezTo>
                    <a:pt x="72728" y="24255"/>
                    <a:pt x="69568" y="107"/>
                    <a:pt x="51657" y="107"/>
                  </a:cubicBezTo>
                  <a:cubicBezTo>
                    <a:pt x="27249" y="107"/>
                    <a:pt x="208" y="49099"/>
                    <a:pt x="208" y="88883"/>
                  </a:cubicBezTo>
                  <a:cubicBezTo>
                    <a:pt x="208" y="105213"/>
                    <a:pt x="5300" y="124497"/>
                    <a:pt x="21279" y="124497"/>
                  </a:cubicBezTo>
                  <a:cubicBezTo>
                    <a:pt x="46038" y="124497"/>
                    <a:pt x="72728" y="74637"/>
                    <a:pt x="72728" y="35721"/>
                  </a:cubicBezTo>
                  <a:close/>
                  <a:moveTo>
                    <a:pt x="18821" y="59522"/>
                  </a:moveTo>
                  <a:cubicBezTo>
                    <a:pt x="21806" y="48404"/>
                    <a:pt x="25318" y="34505"/>
                    <a:pt x="32342" y="22171"/>
                  </a:cubicBezTo>
                  <a:cubicBezTo>
                    <a:pt x="37083" y="13658"/>
                    <a:pt x="43580" y="3929"/>
                    <a:pt x="51481" y="3929"/>
                  </a:cubicBezTo>
                  <a:cubicBezTo>
                    <a:pt x="60086" y="3929"/>
                    <a:pt x="61139" y="15048"/>
                    <a:pt x="61139" y="24950"/>
                  </a:cubicBezTo>
                  <a:cubicBezTo>
                    <a:pt x="61139" y="33463"/>
                    <a:pt x="59734" y="42323"/>
                    <a:pt x="55520" y="59522"/>
                  </a:cubicBezTo>
                  <a:lnTo>
                    <a:pt x="18821" y="59522"/>
                  </a:lnTo>
                  <a:close/>
                  <a:moveTo>
                    <a:pt x="53940" y="65082"/>
                  </a:moveTo>
                  <a:cubicBezTo>
                    <a:pt x="52008" y="73073"/>
                    <a:pt x="48321" y="87840"/>
                    <a:pt x="41648" y="100349"/>
                  </a:cubicBezTo>
                  <a:cubicBezTo>
                    <a:pt x="35502" y="112162"/>
                    <a:pt x="28830" y="120675"/>
                    <a:pt x="21279" y="120675"/>
                  </a:cubicBezTo>
                  <a:cubicBezTo>
                    <a:pt x="15484" y="120675"/>
                    <a:pt x="11797" y="115637"/>
                    <a:pt x="11797" y="99480"/>
                  </a:cubicBezTo>
                  <a:cubicBezTo>
                    <a:pt x="11797" y="92183"/>
                    <a:pt x="12850" y="82107"/>
                    <a:pt x="17416" y="65082"/>
                  </a:cubicBezTo>
                  <a:lnTo>
                    <a:pt x="53940" y="65082"/>
                  </a:lnTo>
                  <a:close/>
                </a:path>
              </a:pathLst>
            </a:custGeom>
            <a:solidFill>
              <a:srgbClr val="000000"/>
            </a:solidFill>
            <a:ln w="17559" cap="flat">
              <a:noFill/>
              <a:prstDash val="solid"/>
              <a:miter/>
            </a:ln>
          </p:spPr>
          <p:txBody>
            <a:bodyPr rtlCol="0" anchor="ctr"/>
            <a:lstStyle/>
            <a:p>
              <a:endParaRPr lang="zh-CN" altLang="en-US"/>
            </a:p>
          </p:txBody>
        </p:sp>
        <p:sp>
          <p:nvSpPr>
            <p:cNvPr id="48" name="任意形状 47">
              <a:extLst>
                <a:ext uri="{FF2B5EF4-FFF2-40B4-BE49-F238E27FC236}">
                  <a16:creationId xmlns:a16="http://schemas.microsoft.com/office/drawing/2014/main" id="{42BAB5A3-7260-A7B1-BD3F-0BC6A7F6F834}"/>
                </a:ext>
              </a:extLst>
            </p:cNvPr>
            <p:cNvSpPr/>
            <p:nvPr>
              <p:custDataLst>
                <p:tags r:id="rId45"/>
              </p:custDataLst>
            </p:nvPr>
          </p:nvSpPr>
          <p:spPr>
            <a:xfrm>
              <a:off x="6286229" y="4354353"/>
              <a:ext cx="41545" cy="77222"/>
            </a:xfrm>
            <a:custGeom>
              <a:avLst/>
              <a:gdLst>
                <a:gd name="connsiteX0" fmla="*/ 25287 w 41545"/>
                <a:gd name="connsiteY0" fmla="*/ 28079 h 77222"/>
                <a:gd name="connsiteX1" fmla="*/ 37825 w 41545"/>
                <a:gd name="connsiteY1" fmla="*/ 28079 h 77222"/>
                <a:gd name="connsiteX2" fmla="*/ 41758 w 41545"/>
                <a:gd name="connsiteY2" fmla="*/ 25403 h 77222"/>
                <a:gd name="connsiteX3" fmla="*/ 38071 w 41545"/>
                <a:gd name="connsiteY3" fmla="*/ 23701 h 77222"/>
                <a:gd name="connsiteX4" fmla="*/ 26394 w 41545"/>
                <a:gd name="connsiteY4" fmla="*/ 23701 h 77222"/>
                <a:gd name="connsiteX5" fmla="*/ 30941 w 41545"/>
                <a:gd name="connsiteY5" fmla="*/ 5702 h 77222"/>
                <a:gd name="connsiteX6" fmla="*/ 31310 w 41545"/>
                <a:gd name="connsiteY6" fmla="*/ 4000 h 77222"/>
                <a:gd name="connsiteX7" fmla="*/ 27131 w 41545"/>
                <a:gd name="connsiteY7" fmla="*/ 108 h 77222"/>
                <a:gd name="connsiteX8" fmla="*/ 21354 w 41545"/>
                <a:gd name="connsiteY8" fmla="*/ 5338 h 77222"/>
                <a:gd name="connsiteX9" fmla="*/ 16683 w 41545"/>
                <a:gd name="connsiteY9" fmla="*/ 23701 h 77222"/>
                <a:gd name="connsiteX10" fmla="*/ 4146 w 41545"/>
                <a:gd name="connsiteY10" fmla="*/ 23701 h 77222"/>
                <a:gd name="connsiteX11" fmla="*/ 212 w 41545"/>
                <a:gd name="connsiteY11" fmla="*/ 26376 h 77222"/>
                <a:gd name="connsiteX12" fmla="*/ 3900 w 41545"/>
                <a:gd name="connsiteY12" fmla="*/ 28079 h 77222"/>
                <a:gd name="connsiteX13" fmla="*/ 15577 w 41545"/>
                <a:gd name="connsiteY13" fmla="*/ 28079 h 77222"/>
                <a:gd name="connsiteX14" fmla="*/ 8325 w 41545"/>
                <a:gd name="connsiteY14" fmla="*/ 56779 h 77222"/>
                <a:gd name="connsiteX15" fmla="*/ 6481 w 41545"/>
                <a:gd name="connsiteY15" fmla="*/ 65778 h 77222"/>
                <a:gd name="connsiteX16" fmla="*/ 19633 w 41545"/>
                <a:gd name="connsiteY16" fmla="*/ 77331 h 77222"/>
                <a:gd name="connsiteX17" fmla="*/ 41021 w 41545"/>
                <a:gd name="connsiteY17" fmla="*/ 58725 h 77222"/>
                <a:gd name="connsiteX18" fmla="*/ 39054 w 41545"/>
                <a:gd name="connsiteY18" fmla="*/ 57144 h 77222"/>
                <a:gd name="connsiteX19" fmla="*/ 36473 w 41545"/>
                <a:gd name="connsiteY19" fmla="*/ 59454 h 77222"/>
                <a:gd name="connsiteX20" fmla="*/ 20002 w 41545"/>
                <a:gd name="connsiteY20" fmla="*/ 73926 h 77222"/>
                <a:gd name="connsiteX21" fmla="*/ 15700 w 41545"/>
                <a:gd name="connsiteY21" fmla="*/ 67967 h 77222"/>
                <a:gd name="connsiteX22" fmla="*/ 16437 w 41545"/>
                <a:gd name="connsiteY22" fmla="*/ 62981 h 77222"/>
                <a:gd name="connsiteX23" fmla="*/ 25287 w 41545"/>
                <a:gd name="connsiteY23" fmla="*/ 28079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287" y="28079"/>
                  </a:moveTo>
                  <a:lnTo>
                    <a:pt x="37825" y="28079"/>
                  </a:lnTo>
                  <a:cubicBezTo>
                    <a:pt x="40160" y="28079"/>
                    <a:pt x="41758" y="28079"/>
                    <a:pt x="41758" y="25403"/>
                  </a:cubicBezTo>
                  <a:cubicBezTo>
                    <a:pt x="41758" y="23701"/>
                    <a:pt x="40160" y="23701"/>
                    <a:pt x="38071" y="23701"/>
                  </a:cubicBezTo>
                  <a:lnTo>
                    <a:pt x="26394" y="23701"/>
                  </a:lnTo>
                  <a:lnTo>
                    <a:pt x="30941" y="5702"/>
                  </a:lnTo>
                  <a:cubicBezTo>
                    <a:pt x="31064" y="5094"/>
                    <a:pt x="31310" y="4486"/>
                    <a:pt x="31310" y="4000"/>
                  </a:cubicBezTo>
                  <a:cubicBezTo>
                    <a:pt x="31310" y="1811"/>
                    <a:pt x="29589" y="108"/>
                    <a:pt x="27131" y="108"/>
                  </a:cubicBezTo>
                  <a:cubicBezTo>
                    <a:pt x="24058" y="108"/>
                    <a:pt x="22214" y="2176"/>
                    <a:pt x="21354" y="5338"/>
                  </a:cubicBezTo>
                  <a:cubicBezTo>
                    <a:pt x="20494" y="8378"/>
                    <a:pt x="22091" y="2541"/>
                    <a:pt x="16683" y="23701"/>
                  </a:cubicBezTo>
                  <a:lnTo>
                    <a:pt x="4146" y="23701"/>
                  </a:lnTo>
                  <a:cubicBezTo>
                    <a:pt x="1810" y="23701"/>
                    <a:pt x="212" y="23701"/>
                    <a:pt x="212" y="26376"/>
                  </a:cubicBezTo>
                  <a:cubicBezTo>
                    <a:pt x="212" y="28079"/>
                    <a:pt x="1687" y="28079"/>
                    <a:pt x="3900" y="28079"/>
                  </a:cubicBezTo>
                  <a:lnTo>
                    <a:pt x="15577" y="28079"/>
                  </a:lnTo>
                  <a:lnTo>
                    <a:pt x="8325" y="56779"/>
                  </a:lnTo>
                  <a:cubicBezTo>
                    <a:pt x="7587" y="59819"/>
                    <a:pt x="6481" y="64197"/>
                    <a:pt x="6481" y="65778"/>
                  </a:cubicBezTo>
                  <a:cubicBezTo>
                    <a:pt x="6481" y="72953"/>
                    <a:pt x="12627" y="77331"/>
                    <a:pt x="19633" y="77331"/>
                  </a:cubicBezTo>
                  <a:cubicBezTo>
                    <a:pt x="33277" y="77331"/>
                    <a:pt x="41021" y="60306"/>
                    <a:pt x="41021" y="58725"/>
                  </a:cubicBezTo>
                  <a:cubicBezTo>
                    <a:pt x="41021" y="57144"/>
                    <a:pt x="39423" y="57144"/>
                    <a:pt x="39054" y="57144"/>
                  </a:cubicBezTo>
                  <a:cubicBezTo>
                    <a:pt x="37579" y="57144"/>
                    <a:pt x="37456" y="57387"/>
                    <a:pt x="36473" y="59454"/>
                  </a:cubicBezTo>
                  <a:cubicBezTo>
                    <a:pt x="33031" y="67116"/>
                    <a:pt x="26762" y="73926"/>
                    <a:pt x="20002" y="73926"/>
                  </a:cubicBezTo>
                  <a:cubicBezTo>
                    <a:pt x="17421" y="73926"/>
                    <a:pt x="15700" y="72345"/>
                    <a:pt x="15700" y="67967"/>
                  </a:cubicBezTo>
                  <a:cubicBezTo>
                    <a:pt x="15700" y="66751"/>
                    <a:pt x="16191" y="64197"/>
                    <a:pt x="16437" y="62981"/>
                  </a:cubicBezTo>
                  <a:lnTo>
                    <a:pt x="25287" y="28079"/>
                  </a:lnTo>
                  <a:close/>
                </a:path>
              </a:pathLst>
            </a:custGeom>
            <a:solidFill>
              <a:srgbClr val="000000"/>
            </a:solidFill>
            <a:ln w="17559" cap="flat">
              <a:noFill/>
              <a:prstDash val="solid"/>
              <a:miter/>
            </a:ln>
          </p:spPr>
          <p:txBody>
            <a:bodyPr rtlCol="0" anchor="ctr"/>
            <a:lstStyle/>
            <a:p>
              <a:endParaRPr lang="zh-CN" altLang="en-US"/>
            </a:p>
          </p:txBody>
        </p:sp>
        <p:sp>
          <p:nvSpPr>
            <p:cNvPr id="49" name="任意形状 48">
              <a:extLst>
                <a:ext uri="{FF2B5EF4-FFF2-40B4-BE49-F238E27FC236}">
                  <a16:creationId xmlns:a16="http://schemas.microsoft.com/office/drawing/2014/main" id="{4E915407-E8CB-6114-3F65-382F0BF27BBF}"/>
                </a:ext>
              </a:extLst>
            </p:cNvPr>
            <p:cNvSpPr/>
            <p:nvPr>
              <p:custDataLst>
                <p:tags r:id="rId46"/>
              </p:custDataLst>
            </p:nvPr>
          </p:nvSpPr>
          <p:spPr>
            <a:xfrm>
              <a:off x="6396485" y="4357393"/>
              <a:ext cx="107288" cy="6949"/>
            </a:xfrm>
            <a:custGeom>
              <a:avLst/>
              <a:gdLst>
                <a:gd name="connsiteX0" fmla="*/ 101361 w 107288"/>
                <a:gd name="connsiteY0" fmla="*/ 7056 h 6949"/>
                <a:gd name="connsiteX1" fmla="*/ 107507 w 107288"/>
                <a:gd name="connsiteY1" fmla="*/ 3582 h 6949"/>
                <a:gd name="connsiteX2" fmla="*/ 101361 w 107288"/>
                <a:gd name="connsiteY2" fmla="*/ 107 h 6949"/>
                <a:gd name="connsiteX3" fmla="*/ 6364 w 107288"/>
                <a:gd name="connsiteY3" fmla="*/ 107 h 6949"/>
                <a:gd name="connsiteX4" fmla="*/ 218 w 107288"/>
                <a:gd name="connsiteY4" fmla="*/ 3582 h 6949"/>
                <a:gd name="connsiteX5" fmla="*/ 6364 w 107288"/>
                <a:gd name="connsiteY5" fmla="*/ 7056 h 6949"/>
                <a:gd name="connsiteX6" fmla="*/ 101361 w 107288"/>
                <a:gd name="connsiteY6" fmla="*/ 7056 h 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88" h="6949">
                  <a:moveTo>
                    <a:pt x="101361" y="7056"/>
                  </a:moveTo>
                  <a:cubicBezTo>
                    <a:pt x="104346" y="7056"/>
                    <a:pt x="107507" y="7056"/>
                    <a:pt x="107507" y="3582"/>
                  </a:cubicBezTo>
                  <a:cubicBezTo>
                    <a:pt x="107507" y="107"/>
                    <a:pt x="104346" y="107"/>
                    <a:pt x="101361" y="107"/>
                  </a:cubicBezTo>
                  <a:lnTo>
                    <a:pt x="6364" y="107"/>
                  </a:lnTo>
                  <a:cubicBezTo>
                    <a:pt x="3379" y="107"/>
                    <a:pt x="218" y="107"/>
                    <a:pt x="218" y="3582"/>
                  </a:cubicBezTo>
                  <a:cubicBezTo>
                    <a:pt x="218" y="7056"/>
                    <a:pt x="3379" y="7056"/>
                    <a:pt x="6364" y="7056"/>
                  </a:cubicBezTo>
                  <a:lnTo>
                    <a:pt x="101361" y="7056"/>
                  </a:lnTo>
                  <a:close/>
                </a:path>
              </a:pathLst>
            </a:custGeom>
            <a:solidFill>
              <a:srgbClr val="000000"/>
            </a:solidFill>
            <a:ln w="17559" cap="flat">
              <a:noFill/>
              <a:prstDash val="solid"/>
              <a:miter/>
            </a:ln>
          </p:spPr>
          <p:txBody>
            <a:bodyPr rtlCol="0" anchor="ctr"/>
            <a:lstStyle/>
            <a:p>
              <a:endParaRPr lang="zh-CN" altLang="en-US"/>
            </a:p>
          </p:txBody>
        </p:sp>
        <p:sp>
          <p:nvSpPr>
            <p:cNvPr id="50" name="任意形状 49">
              <a:extLst>
                <a:ext uri="{FF2B5EF4-FFF2-40B4-BE49-F238E27FC236}">
                  <a16:creationId xmlns:a16="http://schemas.microsoft.com/office/drawing/2014/main" id="{2FF39CC1-790A-88FC-632A-64623E36BC3D}"/>
                </a:ext>
              </a:extLst>
            </p:cNvPr>
            <p:cNvSpPr/>
            <p:nvPr>
              <p:custDataLst>
                <p:tags r:id="rId47"/>
              </p:custDataLst>
            </p:nvPr>
          </p:nvSpPr>
          <p:spPr>
            <a:xfrm>
              <a:off x="6562598" y="4327512"/>
              <a:ext cx="82003" cy="114313"/>
            </a:xfrm>
            <a:custGeom>
              <a:avLst/>
              <a:gdLst>
                <a:gd name="connsiteX0" fmla="*/ 80826 w 82003"/>
                <a:gd name="connsiteY0" fmla="*/ 28772 h 114313"/>
                <a:gd name="connsiteX1" fmla="*/ 82231 w 82003"/>
                <a:gd name="connsiteY1" fmla="*/ 18696 h 114313"/>
                <a:gd name="connsiteX2" fmla="*/ 62038 w 82003"/>
                <a:gd name="connsiteY2" fmla="*/ 107 h 114313"/>
                <a:gd name="connsiteX3" fmla="*/ 34820 w 82003"/>
                <a:gd name="connsiteY3" fmla="*/ 15221 h 114313"/>
                <a:gd name="connsiteX4" fmla="*/ 18665 w 82003"/>
                <a:gd name="connsiteY4" fmla="*/ 107 h 114313"/>
                <a:gd name="connsiteX5" fmla="*/ 5671 w 82003"/>
                <a:gd name="connsiteY5" fmla="*/ 10009 h 114313"/>
                <a:gd name="connsiteX6" fmla="*/ 228 w 82003"/>
                <a:gd name="connsiteY6" fmla="*/ 26861 h 114313"/>
                <a:gd name="connsiteX7" fmla="*/ 2335 w 82003"/>
                <a:gd name="connsiteY7" fmla="*/ 28599 h 114313"/>
                <a:gd name="connsiteX8" fmla="*/ 5320 w 82003"/>
                <a:gd name="connsiteY8" fmla="*/ 24603 h 114313"/>
                <a:gd name="connsiteX9" fmla="*/ 18139 w 82003"/>
                <a:gd name="connsiteY9" fmla="*/ 3929 h 114313"/>
                <a:gd name="connsiteX10" fmla="*/ 23582 w 82003"/>
                <a:gd name="connsiteY10" fmla="*/ 11921 h 114313"/>
                <a:gd name="connsiteX11" fmla="*/ 20773 w 82003"/>
                <a:gd name="connsiteY11" fmla="*/ 26514 h 114313"/>
                <a:gd name="connsiteX12" fmla="*/ 10588 w 82003"/>
                <a:gd name="connsiteY12" fmla="*/ 66645 h 114313"/>
                <a:gd name="connsiteX13" fmla="*/ 9008 w 82003"/>
                <a:gd name="connsiteY13" fmla="*/ 74116 h 114313"/>
                <a:gd name="connsiteX14" fmla="*/ 14100 w 82003"/>
                <a:gd name="connsiteY14" fmla="*/ 78806 h 114313"/>
                <a:gd name="connsiteX15" fmla="*/ 20597 w 82003"/>
                <a:gd name="connsiteY15" fmla="*/ 73942 h 114313"/>
                <a:gd name="connsiteX16" fmla="*/ 23933 w 82003"/>
                <a:gd name="connsiteY16" fmla="*/ 61086 h 114313"/>
                <a:gd name="connsiteX17" fmla="*/ 27796 w 82003"/>
                <a:gd name="connsiteY17" fmla="*/ 45450 h 114313"/>
                <a:gd name="connsiteX18" fmla="*/ 30782 w 82003"/>
                <a:gd name="connsiteY18" fmla="*/ 33810 h 114313"/>
                <a:gd name="connsiteX19" fmla="*/ 32713 w 82003"/>
                <a:gd name="connsiteY19" fmla="*/ 25993 h 114313"/>
                <a:gd name="connsiteX20" fmla="*/ 44654 w 82003"/>
                <a:gd name="connsiteY20" fmla="*/ 10009 h 114313"/>
                <a:gd name="connsiteX21" fmla="*/ 61511 w 82003"/>
                <a:gd name="connsiteY21" fmla="*/ 3929 h 114313"/>
                <a:gd name="connsiteX22" fmla="*/ 70993 w 82003"/>
                <a:gd name="connsiteY22" fmla="*/ 16090 h 114313"/>
                <a:gd name="connsiteX23" fmla="*/ 69237 w 82003"/>
                <a:gd name="connsiteY23" fmla="*/ 27035 h 114313"/>
                <a:gd name="connsiteX24" fmla="*/ 49219 w 82003"/>
                <a:gd name="connsiteY24" fmla="*/ 106950 h 114313"/>
                <a:gd name="connsiteX25" fmla="*/ 48692 w 82003"/>
                <a:gd name="connsiteY25" fmla="*/ 109730 h 114313"/>
                <a:gd name="connsiteX26" fmla="*/ 53609 w 82003"/>
                <a:gd name="connsiteY26" fmla="*/ 114421 h 114313"/>
                <a:gd name="connsiteX27" fmla="*/ 60808 w 82003"/>
                <a:gd name="connsiteY27" fmla="*/ 107472 h 114313"/>
                <a:gd name="connsiteX28" fmla="*/ 80826 w 82003"/>
                <a:gd name="connsiteY28" fmla="*/ 28772 h 1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03" h="114313">
                  <a:moveTo>
                    <a:pt x="80826" y="28772"/>
                  </a:moveTo>
                  <a:cubicBezTo>
                    <a:pt x="81704" y="25645"/>
                    <a:pt x="82231" y="23387"/>
                    <a:pt x="82231" y="18696"/>
                  </a:cubicBezTo>
                  <a:cubicBezTo>
                    <a:pt x="82231" y="7404"/>
                    <a:pt x="75207" y="107"/>
                    <a:pt x="62038" y="107"/>
                  </a:cubicBezTo>
                  <a:cubicBezTo>
                    <a:pt x="48165" y="107"/>
                    <a:pt x="39035" y="9141"/>
                    <a:pt x="34820" y="15221"/>
                  </a:cubicBezTo>
                  <a:cubicBezTo>
                    <a:pt x="33942" y="5319"/>
                    <a:pt x="26567" y="107"/>
                    <a:pt x="18665" y="107"/>
                  </a:cubicBezTo>
                  <a:cubicBezTo>
                    <a:pt x="10588" y="107"/>
                    <a:pt x="7252" y="6882"/>
                    <a:pt x="5671" y="10009"/>
                  </a:cubicBezTo>
                  <a:cubicBezTo>
                    <a:pt x="2511" y="15916"/>
                    <a:pt x="228" y="26340"/>
                    <a:pt x="228" y="26861"/>
                  </a:cubicBezTo>
                  <a:cubicBezTo>
                    <a:pt x="228" y="28599"/>
                    <a:pt x="1984" y="28599"/>
                    <a:pt x="2335" y="28599"/>
                  </a:cubicBezTo>
                  <a:cubicBezTo>
                    <a:pt x="4091" y="28599"/>
                    <a:pt x="4267" y="28425"/>
                    <a:pt x="5320" y="24603"/>
                  </a:cubicBezTo>
                  <a:cubicBezTo>
                    <a:pt x="8305" y="12268"/>
                    <a:pt x="11817" y="3929"/>
                    <a:pt x="18139" y="3929"/>
                  </a:cubicBezTo>
                  <a:cubicBezTo>
                    <a:pt x="21124" y="3929"/>
                    <a:pt x="23582" y="5319"/>
                    <a:pt x="23582" y="11921"/>
                  </a:cubicBezTo>
                  <a:cubicBezTo>
                    <a:pt x="23582" y="15569"/>
                    <a:pt x="23055" y="17480"/>
                    <a:pt x="20773" y="26514"/>
                  </a:cubicBezTo>
                  <a:lnTo>
                    <a:pt x="10588" y="66645"/>
                  </a:lnTo>
                  <a:cubicBezTo>
                    <a:pt x="10061" y="69251"/>
                    <a:pt x="9008" y="73247"/>
                    <a:pt x="9008" y="74116"/>
                  </a:cubicBezTo>
                  <a:cubicBezTo>
                    <a:pt x="9008" y="77243"/>
                    <a:pt x="11466" y="78806"/>
                    <a:pt x="14100" y="78806"/>
                  </a:cubicBezTo>
                  <a:cubicBezTo>
                    <a:pt x="16207" y="78806"/>
                    <a:pt x="19368" y="77416"/>
                    <a:pt x="20597" y="73942"/>
                  </a:cubicBezTo>
                  <a:cubicBezTo>
                    <a:pt x="20773" y="73594"/>
                    <a:pt x="22880" y="65429"/>
                    <a:pt x="23933" y="61086"/>
                  </a:cubicBezTo>
                  <a:lnTo>
                    <a:pt x="27796" y="45450"/>
                  </a:lnTo>
                  <a:cubicBezTo>
                    <a:pt x="28850" y="41628"/>
                    <a:pt x="29904" y="37806"/>
                    <a:pt x="30782" y="33810"/>
                  </a:cubicBezTo>
                  <a:cubicBezTo>
                    <a:pt x="31133" y="32768"/>
                    <a:pt x="32537" y="27035"/>
                    <a:pt x="32713" y="25993"/>
                  </a:cubicBezTo>
                  <a:cubicBezTo>
                    <a:pt x="33240" y="24429"/>
                    <a:pt x="38683" y="14700"/>
                    <a:pt x="44654" y="10009"/>
                  </a:cubicBezTo>
                  <a:cubicBezTo>
                    <a:pt x="48517" y="7230"/>
                    <a:pt x="53960" y="3929"/>
                    <a:pt x="61511" y="3929"/>
                  </a:cubicBezTo>
                  <a:cubicBezTo>
                    <a:pt x="69061" y="3929"/>
                    <a:pt x="70993" y="9836"/>
                    <a:pt x="70993" y="16090"/>
                  </a:cubicBezTo>
                  <a:cubicBezTo>
                    <a:pt x="70993" y="16959"/>
                    <a:pt x="70993" y="20086"/>
                    <a:pt x="69237" y="27035"/>
                  </a:cubicBezTo>
                  <a:lnTo>
                    <a:pt x="49219" y="106950"/>
                  </a:lnTo>
                  <a:cubicBezTo>
                    <a:pt x="48692" y="109035"/>
                    <a:pt x="48692" y="109383"/>
                    <a:pt x="48692" y="109730"/>
                  </a:cubicBezTo>
                  <a:cubicBezTo>
                    <a:pt x="48692" y="112336"/>
                    <a:pt x="50624" y="114421"/>
                    <a:pt x="53609" y="114421"/>
                  </a:cubicBezTo>
                  <a:cubicBezTo>
                    <a:pt x="59052" y="114421"/>
                    <a:pt x="60282" y="109383"/>
                    <a:pt x="60808" y="107472"/>
                  </a:cubicBezTo>
                  <a:lnTo>
                    <a:pt x="80826" y="28772"/>
                  </a:lnTo>
                  <a:close/>
                </a:path>
              </a:pathLst>
            </a:custGeom>
            <a:solidFill>
              <a:srgbClr val="000000"/>
            </a:solidFill>
            <a:ln w="17559" cap="flat">
              <a:noFill/>
              <a:prstDash val="solid"/>
              <a:miter/>
            </a:ln>
          </p:spPr>
          <p:txBody>
            <a:bodyPr rtlCol="0" anchor="ctr"/>
            <a:lstStyle/>
            <a:p>
              <a:endParaRPr lang="zh-CN" altLang="en-US"/>
            </a:p>
          </p:txBody>
        </p:sp>
        <p:sp>
          <p:nvSpPr>
            <p:cNvPr id="51" name="任意形状 50">
              <a:extLst>
                <a:ext uri="{FF2B5EF4-FFF2-40B4-BE49-F238E27FC236}">
                  <a16:creationId xmlns:a16="http://schemas.microsoft.com/office/drawing/2014/main" id="{AA572C8B-92F7-39E3-3CD8-C23261A39C0A}"/>
                </a:ext>
              </a:extLst>
            </p:cNvPr>
            <p:cNvSpPr/>
            <p:nvPr>
              <p:custDataLst>
                <p:tags r:id="rId48"/>
              </p:custDataLst>
            </p:nvPr>
          </p:nvSpPr>
          <p:spPr>
            <a:xfrm>
              <a:off x="6857336" y="4209983"/>
              <a:ext cx="143812" cy="78699"/>
            </a:xfrm>
            <a:custGeom>
              <a:avLst/>
              <a:gdLst>
                <a:gd name="connsiteX0" fmla="*/ 10605 w 143812"/>
                <a:gd name="connsiteY0" fmla="*/ 66638 h 78699"/>
                <a:gd name="connsiteX1" fmla="*/ 9024 w 143812"/>
                <a:gd name="connsiteY1" fmla="*/ 74109 h 78699"/>
                <a:gd name="connsiteX2" fmla="*/ 14117 w 143812"/>
                <a:gd name="connsiteY2" fmla="*/ 78800 h 78699"/>
                <a:gd name="connsiteX3" fmla="*/ 20614 w 143812"/>
                <a:gd name="connsiteY3" fmla="*/ 73935 h 78699"/>
                <a:gd name="connsiteX4" fmla="*/ 23950 w 143812"/>
                <a:gd name="connsiteY4" fmla="*/ 61079 h 78699"/>
                <a:gd name="connsiteX5" fmla="*/ 27813 w 143812"/>
                <a:gd name="connsiteY5" fmla="*/ 45444 h 78699"/>
                <a:gd name="connsiteX6" fmla="*/ 30798 w 143812"/>
                <a:gd name="connsiteY6" fmla="*/ 33804 h 78699"/>
                <a:gd name="connsiteX7" fmla="*/ 33081 w 143812"/>
                <a:gd name="connsiteY7" fmla="*/ 25117 h 78699"/>
                <a:gd name="connsiteX8" fmla="*/ 61703 w 143812"/>
                <a:gd name="connsiteY8" fmla="*/ 3922 h 78699"/>
                <a:gd name="connsiteX9" fmla="*/ 71185 w 143812"/>
                <a:gd name="connsiteY9" fmla="*/ 16083 h 78699"/>
                <a:gd name="connsiteX10" fmla="*/ 68551 w 143812"/>
                <a:gd name="connsiteY10" fmla="*/ 30503 h 78699"/>
                <a:gd name="connsiteX11" fmla="*/ 63635 w 143812"/>
                <a:gd name="connsiteY11" fmla="*/ 50655 h 78699"/>
                <a:gd name="connsiteX12" fmla="*/ 60123 w 143812"/>
                <a:gd name="connsiteY12" fmla="*/ 63859 h 78699"/>
                <a:gd name="connsiteX13" fmla="*/ 57840 w 143812"/>
                <a:gd name="connsiteY13" fmla="*/ 74109 h 78699"/>
                <a:gd name="connsiteX14" fmla="*/ 62932 w 143812"/>
                <a:gd name="connsiteY14" fmla="*/ 78800 h 78699"/>
                <a:gd name="connsiteX15" fmla="*/ 70834 w 143812"/>
                <a:gd name="connsiteY15" fmla="*/ 68897 h 78699"/>
                <a:gd name="connsiteX16" fmla="*/ 81370 w 143812"/>
                <a:gd name="connsiteY16" fmla="*/ 27028 h 78699"/>
                <a:gd name="connsiteX17" fmla="*/ 110343 w 143812"/>
                <a:gd name="connsiteY17" fmla="*/ 3922 h 78699"/>
                <a:gd name="connsiteX18" fmla="*/ 119825 w 143812"/>
                <a:gd name="connsiteY18" fmla="*/ 16083 h 78699"/>
                <a:gd name="connsiteX19" fmla="*/ 108938 w 143812"/>
                <a:gd name="connsiteY19" fmla="*/ 54999 h 78699"/>
                <a:gd name="connsiteX20" fmla="*/ 106655 w 143812"/>
                <a:gd name="connsiteY20" fmla="*/ 64554 h 78699"/>
                <a:gd name="connsiteX21" fmla="*/ 121054 w 143812"/>
                <a:gd name="connsiteY21" fmla="*/ 78800 h 78699"/>
                <a:gd name="connsiteX22" fmla="*/ 144057 w 143812"/>
                <a:gd name="connsiteY22" fmla="*/ 52045 h 78699"/>
                <a:gd name="connsiteX23" fmla="*/ 141950 w 143812"/>
                <a:gd name="connsiteY23" fmla="*/ 50308 h 78699"/>
                <a:gd name="connsiteX24" fmla="*/ 139316 w 143812"/>
                <a:gd name="connsiteY24" fmla="*/ 53435 h 78699"/>
                <a:gd name="connsiteX25" fmla="*/ 121405 w 143812"/>
                <a:gd name="connsiteY25" fmla="*/ 74978 h 78699"/>
                <a:gd name="connsiteX26" fmla="*/ 117191 w 143812"/>
                <a:gd name="connsiteY26" fmla="*/ 69244 h 78699"/>
                <a:gd name="connsiteX27" fmla="*/ 120352 w 143812"/>
                <a:gd name="connsiteY27" fmla="*/ 56910 h 78699"/>
                <a:gd name="connsiteX28" fmla="*/ 131063 w 143812"/>
                <a:gd name="connsiteY28" fmla="*/ 18689 h 78699"/>
                <a:gd name="connsiteX29" fmla="*/ 110870 w 143812"/>
                <a:gd name="connsiteY29" fmla="*/ 100 h 78699"/>
                <a:gd name="connsiteX30" fmla="*/ 82248 w 143812"/>
                <a:gd name="connsiteY30" fmla="*/ 16952 h 78699"/>
                <a:gd name="connsiteX31" fmla="*/ 76629 w 143812"/>
                <a:gd name="connsiteY31" fmla="*/ 4617 h 78699"/>
                <a:gd name="connsiteX32" fmla="*/ 62230 w 143812"/>
                <a:gd name="connsiteY32" fmla="*/ 100 h 78699"/>
                <a:gd name="connsiteX33" fmla="*/ 34837 w 143812"/>
                <a:gd name="connsiteY33" fmla="*/ 15215 h 78699"/>
                <a:gd name="connsiteX34" fmla="*/ 18682 w 143812"/>
                <a:gd name="connsiteY34" fmla="*/ 100 h 78699"/>
                <a:gd name="connsiteX35" fmla="*/ 5688 w 143812"/>
                <a:gd name="connsiteY35" fmla="*/ 10003 h 78699"/>
                <a:gd name="connsiteX36" fmla="*/ 245 w 143812"/>
                <a:gd name="connsiteY36" fmla="*/ 26854 h 78699"/>
                <a:gd name="connsiteX37" fmla="*/ 2352 w 143812"/>
                <a:gd name="connsiteY37" fmla="*/ 28592 h 78699"/>
                <a:gd name="connsiteX38" fmla="*/ 5337 w 143812"/>
                <a:gd name="connsiteY38" fmla="*/ 24596 h 78699"/>
                <a:gd name="connsiteX39" fmla="*/ 18155 w 143812"/>
                <a:gd name="connsiteY39" fmla="*/ 3922 h 78699"/>
                <a:gd name="connsiteX40" fmla="*/ 23599 w 143812"/>
                <a:gd name="connsiteY40" fmla="*/ 11914 h 78699"/>
                <a:gd name="connsiteX41" fmla="*/ 20789 w 143812"/>
                <a:gd name="connsiteY41" fmla="*/ 26507 h 78699"/>
                <a:gd name="connsiteX42" fmla="*/ 10605 w 143812"/>
                <a:gd name="connsiteY42" fmla="*/ 66638 h 7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3812" h="78699">
                  <a:moveTo>
                    <a:pt x="10605" y="66638"/>
                  </a:moveTo>
                  <a:cubicBezTo>
                    <a:pt x="10078" y="69244"/>
                    <a:pt x="9024" y="73240"/>
                    <a:pt x="9024" y="74109"/>
                  </a:cubicBezTo>
                  <a:cubicBezTo>
                    <a:pt x="9024" y="77236"/>
                    <a:pt x="11483" y="78800"/>
                    <a:pt x="14117" y="78800"/>
                  </a:cubicBezTo>
                  <a:cubicBezTo>
                    <a:pt x="16224" y="78800"/>
                    <a:pt x="19385" y="77410"/>
                    <a:pt x="20614" y="73935"/>
                  </a:cubicBezTo>
                  <a:cubicBezTo>
                    <a:pt x="20789" y="73588"/>
                    <a:pt x="22896" y="65422"/>
                    <a:pt x="23950" y="61079"/>
                  </a:cubicBezTo>
                  <a:lnTo>
                    <a:pt x="27813" y="45444"/>
                  </a:lnTo>
                  <a:cubicBezTo>
                    <a:pt x="28867" y="41621"/>
                    <a:pt x="29920" y="37799"/>
                    <a:pt x="30798" y="33804"/>
                  </a:cubicBezTo>
                  <a:cubicBezTo>
                    <a:pt x="31501" y="30850"/>
                    <a:pt x="32905" y="25812"/>
                    <a:pt x="33081" y="25117"/>
                  </a:cubicBezTo>
                  <a:cubicBezTo>
                    <a:pt x="35715" y="19732"/>
                    <a:pt x="45021" y="3922"/>
                    <a:pt x="61703" y="3922"/>
                  </a:cubicBezTo>
                  <a:cubicBezTo>
                    <a:pt x="69605" y="3922"/>
                    <a:pt x="71185" y="10350"/>
                    <a:pt x="71185" y="16083"/>
                  </a:cubicBezTo>
                  <a:cubicBezTo>
                    <a:pt x="71185" y="20427"/>
                    <a:pt x="69956" y="25291"/>
                    <a:pt x="68551" y="30503"/>
                  </a:cubicBezTo>
                  <a:lnTo>
                    <a:pt x="63635" y="50655"/>
                  </a:lnTo>
                  <a:lnTo>
                    <a:pt x="60123" y="63859"/>
                  </a:lnTo>
                  <a:cubicBezTo>
                    <a:pt x="59420" y="67333"/>
                    <a:pt x="57840" y="73240"/>
                    <a:pt x="57840" y="74109"/>
                  </a:cubicBezTo>
                  <a:cubicBezTo>
                    <a:pt x="57840" y="77236"/>
                    <a:pt x="60298" y="78800"/>
                    <a:pt x="62932" y="78800"/>
                  </a:cubicBezTo>
                  <a:cubicBezTo>
                    <a:pt x="68376" y="78800"/>
                    <a:pt x="69429" y="74456"/>
                    <a:pt x="70834" y="68897"/>
                  </a:cubicBezTo>
                  <a:cubicBezTo>
                    <a:pt x="73292" y="59168"/>
                    <a:pt x="79789" y="33804"/>
                    <a:pt x="81370" y="27028"/>
                  </a:cubicBezTo>
                  <a:cubicBezTo>
                    <a:pt x="81897" y="24770"/>
                    <a:pt x="91203" y="3922"/>
                    <a:pt x="110343" y="3922"/>
                  </a:cubicBezTo>
                  <a:cubicBezTo>
                    <a:pt x="117894" y="3922"/>
                    <a:pt x="119825" y="9829"/>
                    <a:pt x="119825" y="16083"/>
                  </a:cubicBezTo>
                  <a:cubicBezTo>
                    <a:pt x="119825" y="25986"/>
                    <a:pt x="112450" y="45791"/>
                    <a:pt x="108938" y="54999"/>
                  </a:cubicBezTo>
                  <a:cubicBezTo>
                    <a:pt x="107358" y="59168"/>
                    <a:pt x="106655" y="61079"/>
                    <a:pt x="106655" y="64554"/>
                  </a:cubicBezTo>
                  <a:cubicBezTo>
                    <a:pt x="106655" y="72719"/>
                    <a:pt x="112801" y="78800"/>
                    <a:pt x="121054" y="78800"/>
                  </a:cubicBezTo>
                  <a:cubicBezTo>
                    <a:pt x="137560" y="78800"/>
                    <a:pt x="144057" y="53435"/>
                    <a:pt x="144057" y="52045"/>
                  </a:cubicBezTo>
                  <a:cubicBezTo>
                    <a:pt x="144057" y="50308"/>
                    <a:pt x="142477" y="50308"/>
                    <a:pt x="141950" y="50308"/>
                  </a:cubicBezTo>
                  <a:cubicBezTo>
                    <a:pt x="140194" y="50308"/>
                    <a:pt x="140194" y="50829"/>
                    <a:pt x="139316" y="53435"/>
                  </a:cubicBezTo>
                  <a:cubicBezTo>
                    <a:pt x="136682" y="62643"/>
                    <a:pt x="131063" y="74978"/>
                    <a:pt x="121405" y="74978"/>
                  </a:cubicBezTo>
                  <a:cubicBezTo>
                    <a:pt x="118420" y="74978"/>
                    <a:pt x="117191" y="73240"/>
                    <a:pt x="117191" y="69244"/>
                  </a:cubicBezTo>
                  <a:cubicBezTo>
                    <a:pt x="117191" y="64901"/>
                    <a:pt x="118772" y="60732"/>
                    <a:pt x="120352" y="56910"/>
                  </a:cubicBezTo>
                  <a:cubicBezTo>
                    <a:pt x="123688" y="47876"/>
                    <a:pt x="131063" y="28592"/>
                    <a:pt x="131063" y="18689"/>
                  </a:cubicBezTo>
                  <a:cubicBezTo>
                    <a:pt x="131063" y="7397"/>
                    <a:pt x="124039" y="100"/>
                    <a:pt x="110870" y="100"/>
                  </a:cubicBezTo>
                  <a:cubicBezTo>
                    <a:pt x="97700" y="100"/>
                    <a:pt x="88745" y="7744"/>
                    <a:pt x="82248" y="16952"/>
                  </a:cubicBezTo>
                  <a:cubicBezTo>
                    <a:pt x="82072" y="14693"/>
                    <a:pt x="81545" y="8787"/>
                    <a:pt x="76629" y="4617"/>
                  </a:cubicBezTo>
                  <a:cubicBezTo>
                    <a:pt x="72239" y="969"/>
                    <a:pt x="66620" y="100"/>
                    <a:pt x="62230" y="100"/>
                  </a:cubicBezTo>
                  <a:cubicBezTo>
                    <a:pt x="46426" y="100"/>
                    <a:pt x="37822" y="11219"/>
                    <a:pt x="34837" y="15215"/>
                  </a:cubicBezTo>
                  <a:cubicBezTo>
                    <a:pt x="33959" y="5312"/>
                    <a:pt x="26584" y="100"/>
                    <a:pt x="18682" y="100"/>
                  </a:cubicBezTo>
                  <a:cubicBezTo>
                    <a:pt x="10605" y="100"/>
                    <a:pt x="7268" y="6876"/>
                    <a:pt x="5688" y="10003"/>
                  </a:cubicBezTo>
                  <a:cubicBezTo>
                    <a:pt x="2527" y="16083"/>
                    <a:pt x="245" y="26333"/>
                    <a:pt x="245" y="26854"/>
                  </a:cubicBezTo>
                  <a:cubicBezTo>
                    <a:pt x="245" y="28592"/>
                    <a:pt x="2001" y="28592"/>
                    <a:pt x="2352" y="28592"/>
                  </a:cubicBezTo>
                  <a:cubicBezTo>
                    <a:pt x="4108" y="28592"/>
                    <a:pt x="4283" y="28418"/>
                    <a:pt x="5337" y="24596"/>
                  </a:cubicBezTo>
                  <a:cubicBezTo>
                    <a:pt x="8322" y="12261"/>
                    <a:pt x="11834" y="3922"/>
                    <a:pt x="18155" y="3922"/>
                  </a:cubicBezTo>
                  <a:cubicBezTo>
                    <a:pt x="20965" y="3922"/>
                    <a:pt x="23599" y="5312"/>
                    <a:pt x="23599" y="11914"/>
                  </a:cubicBezTo>
                  <a:cubicBezTo>
                    <a:pt x="23599" y="15562"/>
                    <a:pt x="23072" y="17473"/>
                    <a:pt x="20789" y="26507"/>
                  </a:cubicBezTo>
                  <a:lnTo>
                    <a:pt x="10605" y="66638"/>
                  </a:lnTo>
                  <a:close/>
                </a:path>
              </a:pathLst>
            </a:custGeom>
            <a:solidFill>
              <a:srgbClr val="000000"/>
            </a:solidFill>
            <a:ln w="17559" cap="flat">
              <a:noFill/>
              <a:prstDash val="solid"/>
              <a:miter/>
            </a:ln>
          </p:spPr>
          <p:txBody>
            <a:bodyPr rtlCol="0" anchor="ctr"/>
            <a:lstStyle/>
            <a:p>
              <a:endParaRPr lang="zh-CN" altLang="en-US"/>
            </a:p>
          </p:txBody>
        </p:sp>
        <p:sp>
          <p:nvSpPr>
            <p:cNvPr id="52" name="任意形状 51">
              <a:extLst>
                <a:ext uri="{FF2B5EF4-FFF2-40B4-BE49-F238E27FC236}">
                  <a16:creationId xmlns:a16="http://schemas.microsoft.com/office/drawing/2014/main" id="{8C392E74-C80D-F07E-67C7-E30CA2304359}"/>
                </a:ext>
              </a:extLst>
            </p:cNvPr>
            <p:cNvSpPr/>
            <p:nvPr>
              <p:custDataLst>
                <p:tags r:id="rId49"/>
              </p:custDataLst>
            </p:nvPr>
          </p:nvSpPr>
          <p:spPr>
            <a:xfrm>
              <a:off x="7011581" y="4236824"/>
              <a:ext cx="41545" cy="77222"/>
            </a:xfrm>
            <a:custGeom>
              <a:avLst/>
              <a:gdLst>
                <a:gd name="connsiteX0" fmla="*/ 25328 w 41545"/>
                <a:gd name="connsiteY0" fmla="*/ 28072 h 77222"/>
                <a:gd name="connsiteX1" fmla="*/ 37866 w 41545"/>
                <a:gd name="connsiteY1" fmla="*/ 28072 h 77222"/>
                <a:gd name="connsiteX2" fmla="*/ 41799 w 41545"/>
                <a:gd name="connsiteY2" fmla="*/ 25397 h 77222"/>
                <a:gd name="connsiteX3" fmla="*/ 38112 w 41545"/>
                <a:gd name="connsiteY3" fmla="*/ 23694 h 77222"/>
                <a:gd name="connsiteX4" fmla="*/ 26435 w 41545"/>
                <a:gd name="connsiteY4" fmla="*/ 23694 h 77222"/>
                <a:gd name="connsiteX5" fmla="*/ 30983 w 41545"/>
                <a:gd name="connsiteY5" fmla="*/ 5696 h 77222"/>
                <a:gd name="connsiteX6" fmla="*/ 31351 w 41545"/>
                <a:gd name="connsiteY6" fmla="*/ 3993 h 77222"/>
                <a:gd name="connsiteX7" fmla="*/ 27172 w 41545"/>
                <a:gd name="connsiteY7" fmla="*/ 102 h 77222"/>
                <a:gd name="connsiteX8" fmla="*/ 21395 w 41545"/>
                <a:gd name="connsiteY8" fmla="*/ 5331 h 77222"/>
                <a:gd name="connsiteX9" fmla="*/ 16724 w 41545"/>
                <a:gd name="connsiteY9" fmla="*/ 23694 h 77222"/>
                <a:gd name="connsiteX10" fmla="*/ 4187 w 41545"/>
                <a:gd name="connsiteY10" fmla="*/ 23694 h 77222"/>
                <a:gd name="connsiteX11" fmla="*/ 253 w 41545"/>
                <a:gd name="connsiteY11" fmla="*/ 26370 h 77222"/>
                <a:gd name="connsiteX12" fmla="*/ 3941 w 41545"/>
                <a:gd name="connsiteY12" fmla="*/ 28072 h 77222"/>
                <a:gd name="connsiteX13" fmla="*/ 15618 w 41545"/>
                <a:gd name="connsiteY13" fmla="*/ 28072 h 77222"/>
                <a:gd name="connsiteX14" fmla="*/ 8366 w 41545"/>
                <a:gd name="connsiteY14" fmla="*/ 56772 h 77222"/>
                <a:gd name="connsiteX15" fmla="*/ 6522 w 41545"/>
                <a:gd name="connsiteY15" fmla="*/ 65771 h 77222"/>
                <a:gd name="connsiteX16" fmla="*/ 19674 w 41545"/>
                <a:gd name="connsiteY16" fmla="*/ 77324 h 77222"/>
                <a:gd name="connsiteX17" fmla="*/ 41062 w 41545"/>
                <a:gd name="connsiteY17" fmla="*/ 58718 h 77222"/>
                <a:gd name="connsiteX18" fmla="*/ 39095 w 41545"/>
                <a:gd name="connsiteY18" fmla="*/ 57137 h 77222"/>
                <a:gd name="connsiteX19" fmla="*/ 36514 w 41545"/>
                <a:gd name="connsiteY19" fmla="*/ 59448 h 77222"/>
                <a:gd name="connsiteX20" fmla="*/ 20043 w 41545"/>
                <a:gd name="connsiteY20" fmla="*/ 73919 h 77222"/>
                <a:gd name="connsiteX21" fmla="*/ 15741 w 41545"/>
                <a:gd name="connsiteY21" fmla="*/ 67960 h 77222"/>
                <a:gd name="connsiteX22" fmla="*/ 16478 w 41545"/>
                <a:gd name="connsiteY22" fmla="*/ 62974 h 77222"/>
                <a:gd name="connsiteX23" fmla="*/ 25328 w 41545"/>
                <a:gd name="connsiteY23" fmla="*/ 28072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328" y="28072"/>
                  </a:moveTo>
                  <a:lnTo>
                    <a:pt x="37866" y="28072"/>
                  </a:lnTo>
                  <a:cubicBezTo>
                    <a:pt x="40201" y="28072"/>
                    <a:pt x="41799" y="28072"/>
                    <a:pt x="41799" y="25397"/>
                  </a:cubicBezTo>
                  <a:cubicBezTo>
                    <a:pt x="41799" y="23694"/>
                    <a:pt x="40201" y="23694"/>
                    <a:pt x="38112" y="23694"/>
                  </a:cubicBezTo>
                  <a:lnTo>
                    <a:pt x="26435" y="23694"/>
                  </a:lnTo>
                  <a:lnTo>
                    <a:pt x="30983" y="5696"/>
                  </a:lnTo>
                  <a:cubicBezTo>
                    <a:pt x="31106" y="5088"/>
                    <a:pt x="31351" y="4480"/>
                    <a:pt x="31351" y="3993"/>
                  </a:cubicBezTo>
                  <a:cubicBezTo>
                    <a:pt x="31351" y="1804"/>
                    <a:pt x="29631" y="102"/>
                    <a:pt x="27172" y="102"/>
                  </a:cubicBezTo>
                  <a:cubicBezTo>
                    <a:pt x="24099" y="102"/>
                    <a:pt x="22256" y="2169"/>
                    <a:pt x="21395" y="5331"/>
                  </a:cubicBezTo>
                  <a:cubicBezTo>
                    <a:pt x="20535" y="8371"/>
                    <a:pt x="22133" y="2534"/>
                    <a:pt x="16724" y="23694"/>
                  </a:cubicBezTo>
                  <a:lnTo>
                    <a:pt x="4187" y="23694"/>
                  </a:lnTo>
                  <a:cubicBezTo>
                    <a:pt x="1851" y="23694"/>
                    <a:pt x="253" y="23694"/>
                    <a:pt x="253" y="26370"/>
                  </a:cubicBezTo>
                  <a:cubicBezTo>
                    <a:pt x="253" y="28072"/>
                    <a:pt x="1728" y="28072"/>
                    <a:pt x="3941" y="28072"/>
                  </a:cubicBezTo>
                  <a:lnTo>
                    <a:pt x="15618" y="28072"/>
                  </a:lnTo>
                  <a:lnTo>
                    <a:pt x="8366" y="56772"/>
                  </a:lnTo>
                  <a:cubicBezTo>
                    <a:pt x="7628" y="59812"/>
                    <a:pt x="6522" y="64190"/>
                    <a:pt x="6522" y="65771"/>
                  </a:cubicBezTo>
                  <a:cubicBezTo>
                    <a:pt x="6522" y="72946"/>
                    <a:pt x="12668" y="77324"/>
                    <a:pt x="19674" y="77324"/>
                  </a:cubicBezTo>
                  <a:cubicBezTo>
                    <a:pt x="33318" y="77324"/>
                    <a:pt x="41062" y="60299"/>
                    <a:pt x="41062" y="58718"/>
                  </a:cubicBezTo>
                  <a:cubicBezTo>
                    <a:pt x="41062" y="57137"/>
                    <a:pt x="39464" y="57137"/>
                    <a:pt x="39095" y="57137"/>
                  </a:cubicBezTo>
                  <a:cubicBezTo>
                    <a:pt x="37620" y="57137"/>
                    <a:pt x="37497" y="57380"/>
                    <a:pt x="36514" y="59448"/>
                  </a:cubicBezTo>
                  <a:cubicBezTo>
                    <a:pt x="33072" y="67109"/>
                    <a:pt x="26803" y="73919"/>
                    <a:pt x="20043" y="73919"/>
                  </a:cubicBezTo>
                  <a:cubicBezTo>
                    <a:pt x="17462" y="73919"/>
                    <a:pt x="15741" y="72338"/>
                    <a:pt x="15741" y="67960"/>
                  </a:cubicBezTo>
                  <a:cubicBezTo>
                    <a:pt x="15741" y="66744"/>
                    <a:pt x="16233" y="64190"/>
                    <a:pt x="16478" y="62974"/>
                  </a:cubicBezTo>
                  <a:lnTo>
                    <a:pt x="25328" y="28072"/>
                  </a:lnTo>
                  <a:close/>
                </a:path>
              </a:pathLst>
            </a:custGeom>
            <a:solidFill>
              <a:srgbClr val="000000"/>
            </a:solidFill>
            <a:ln w="17559" cap="flat">
              <a:noFill/>
              <a:prstDash val="solid"/>
              <a:miter/>
            </a:ln>
          </p:spPr>
          <p:txBody>
            <a:bodyPr rtlCol="0" anchor="ctr"/>
            <a:lstStyle/>
            <a:p>
              <a:endParaRPr lang="zh-CN" altLang="en-US"/>
            </a:p>
          </p:txBody>
        </p:sp>
        <p:sp>
          <p:nvSpPr>
            <p:cNvPr id="53" name="任意形状 52">
              <a:extLst>
                <a:ext uri="{FF2B5EF4-FFF2-40B4-BE49-F238E27FC236}">
                  <a16:creationId xmlns:a16="http://schemas.microsoft.com/office/drawing/2014/main" id="{7CAEA909-84C7-D9B4-8B77-D6572255FCA7}"/>
                </a:ext>
              </a:extLst>
            </p:cNvPr>
            <p:cNvSpPr/>
            <p:nvPr>
              <p:custDataLst>
                <p:tags r:id="rId50"/>
              </p:custDataLst>
            </p:nvPr>
          </p:nvSpPr>
          <p:spPr>
            <a:xfrm>
              <a:off x="6672066" y="4357393"/>
              <a:ext cx="576354" cy="6948"/>
            </a:xfrm>
            <a:custGeom>
              <a:avLst/>
              <a:gdLst>
                <a:gd name="connsiteX0" fmla="*/ 0 w 576354"/>
                <a:gd name="connsiteY0" fmla="*/ 0 h 6948"/>
                <a:gd name="connsiteX1" fmla="*/ 576355 w 576354"/>
                <a:gd name="connsiteY1" fmla="*/ 0 h 6948"/>
                <a:gd name="connsiteX2" fmla="*/ 576355 w 576354"/>
                <a:gd name="connsiteY2" fmla="*/ 6949 h 6948"/>
                <a:gd name="connsiteX3" fmla="*/ 0 w 576354"/>
                <a:gd name="connsiteY3" fmla="*/ 6949 h 6948"/>
              </a:gdLst>
              <a:ahLst/>
              <a:cxnLst>
                <a:cxn ang="0">
                  <a:pos x="connsiteX0" y="connsiteY0"/>
                </a:cxn>
                <a:cxn ang="0">
                  <a:pos x="connsiteX1" y="connsiteY1"/>
                </a:cxn>
                <a:cxn ang="0">
                  <a:pos x="connsiteX2" y="connsiteY2"/>
                </a:cxn>
                <a:cxn ang="0">
                  <a:pos x="connsiteX3" y="connsiteY3"/>
                </a:cxn>
              </a:cxnLst>
              <a:rect l="l" t="t" r="r" b="b"/>
              <a:pathLst>
                <a:path w="576354" h="6948">
                  <a:moveTo>
                    <a:pt x="0" y="0"/>
                  </a:moveTo>
                  <a:lnTo>
                    <a:pt x="576355" y="0"/>
                  </a:lnTo>
                  <a:lnTo>
                    <a:pt x="576355" y="6949"/>
                  </a:lnTo>
                  <a:lnTo>
                    <a:pt x="0" y="6949"/>
                  </a:lnTo>
                  <a:close/>
                </a:path>
              </a:pathLst>
            </a:custGeom>
            <a:solidFill>
              <a:srgbClr val="000000"/>
            </a:solidFill>
            <a:ln w="17559" cap="flat">
              <a:noFill/>
              <a:prstDash val="solid"/>
              <a:miter/>
            </a:ln>
          </p:spPr>
          <p:txBody>
            <a:bodyPr rtlCol="0" anchor="ctr"/>
            <a:lstStyle/>
            <a:p>
              <a:endParaRPr lang="zh-CN" altLang="en-US"/>
            </a:p>
          </p:txBody>
        </p:sp>
        <p:sp>
          <p:nvSpPr>
            <p:cNvPr id="54" name="任意形状 53">
              <a:extLst>
                <a:ext uri="{FF2B5EF4-FFF2-40B4-BE49-F238E27FC236}">
                  <a16:creationId xmlns:a16="http://schemas.microsoft.com/office/drawing/2014/main" id="{3C5F9040-D8E8-7C99-4F5D-E19BDC849024}"/>
                </a:ext>
              </a:extLst>
            </p:cNvPr>
            <p:cNvSpPr/>
            <p:nvPr>
              <p:custDataLst>
                <p:tags r:id="rId51"/>
              </p:custDataLst>
            </p:nvPr>
          </p:nvSpPr>
          <p:spPr>
            <a:xfrm>
              <a:off x="6684884" y="4392137"/>
              <a:ext cx="136964" cy="173729"/>
            </a:xfrm>
            <a:custGeom>
              <a:avLst/>
              <a:gdLst>
                <a:gd name="connsiteX0" fmla="*/ 55723 w 136964"/>
                <a:gd name="connsiteY0" fmla="*/ 155594 h 173729"/>
                <a:gd name="connsiteX1" fmla="*/ 24818 w 136964"/>
                <a:gd name="connsiteY1" fmla="*/ 88014 h 173729"/>
                <a:gd name="connsiteX2" fmla="*/ 22184 w 136964"/>
                <a:gd name="connsiteY2" fmla="*/ 85234 h 173729"/>
                <a:gd name="connsiteX3" fmla="*/ 19199 w 136964"/>
                <a:gd name="connsiteY3" fmla="*/ 86624 h 173729"/>
                <a:gd name="connsiteX4" fmla="*/ 2517 w 136964"/>
                <a:gd name="connsiteY4" fmla="*/ 99132 h 173729"/>
                <a:gd name="connsiteX5" fmla="*/ 234 w 136964"/>
                <a:gd name="connsiteY5" fmla="*/ 101912 h 173729"/>
                <a:gd name="connsiteX6" fmla="*/ 1990 w 136964"/>
                <a:gd name="connsiteY6" fmla="*/ 103823 h 173729"/>
                <a:gd name="connsiteX7" fmla="*/ 7961 w 136964"/>
                <a:gd name="connsiteY7" fmla="*/ 100001 h 173729"/>
                <a:gd name="connsiteX8" fmla="*/ 13580 w 136964"/>
                <a:gd name="connsiteY8" fmla="*/ 95831 h 173729"/>
                <a:gd name="connsiteX9" fmla="*/ 48172 w 136964"/>
                <a:gd name="connsiteY9" fmla="*/ 171056 h 173729"/>
                <a:gd name="connsiteX10" fmla="*/ 51859 w 136964"/>
                <a:gd name="connsiteY10" fmla="*/ 173836 h 173729"/>
                <a:gd name="connsiteX11" fmla="*/ 56249 w 136964"/>
                <a:gd name="connsiteY11" fmla="*/ 170361 h 173729"/>
                <a:gd name="connsiteX12" fmla="*/ 135970 w 136964"/>
                <a:gd name="connsiteY12" fmla="*/ 7056 h 173729"/>
                <a:gd name="connsiteX13" fmla="*/ 137199 w 136964"/>
                <a:gd name="connsiteY13" fmla="*/ 3581 h 173729"/>
                <a:gd name="connsiteX14" fmla="*/ 133687 w 136964"/>
                <a:gd name="connsiteY14" fmla="*/ 107 h 173729"/>
                <a:gd name="connsiteX15" fmla="*/ 129648 w 136964"/>
                <a:gd name="connsiteY15" fmla="*/ 3755 h 173729"/>
                <a:gd name="connsiteX16" fmla="*/ 55723 w 136964"/>
                <a:gd name="connsiteY16" fmla="*/ 155594 h 1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964" h="173729">
                  <a:moveTo>
                    <a:pt x="55723" y="155594"/>
                  </a:moveTo>
                  <a:lnTo>
                    <a:pt x="24818" y="88014"/>
                  </a:lnTo>
                  <a:cubicBezTo>
                    <a:pt x="23589" y="85234"/>
                    <a:pt x="22711" y="85234"/>
                    <a:pt x="22184" y="85234"/>
                  </a:cubicBezTo>
                  <a:cubicBezTo>
                    <a:pt x="22008" y="85234"/>
                    <a:pt x="21130" y="85234"/>
                    <a:pt x="19199" y="86624"/>
                  </a:cubicBezTo>
                  <a:lnTo>
                    <a:pt x="2517" y="99132"/>
                  </a:lnTo>
                  <a:cubicBezTo>
                    <a:pt x="234" y="100870"/>
                    <a:pt x="234" y="101391"/>
                    <a:pt x="234" y="101912"/>
                  </a:cubicBezTo>
                  <a:cubicBezTo>
                    <a:pt x="234" y="102781"/>
                    <a:pt x="761" y="103823"/>
                    <a:pt x="1990" y="103823"/>
                  </a:cubicBezTo>
                  <a:cubicBezTo>
                    <a:pt x="3044" y="103823"/>
                    <a:pt x="6029" y="101391"/>
                    <a:pt x="7961" y="100001"/>
                  </a:cubicBezTo>
                  <a:cubicBezTo>
                    <a:pt x="9014" y="99132"/>
                    <a:pt x="11648" y="97221"/>
                    <a:pt x="13580" y="95831"/>
                  </a:cubicBezTo>
                  <a:lnTo>
                    <a:pt x="48172" y="171056"/>
                  </a:lnTo>
                  <a:cubicBezTo>
                    <a:pt x="49401" y="173836"/>
                    <a:pt x="50279" y="173836"/>
                    <a:pt x="51859" y="173836"/>
                  </a:cubicBezTo>
                  <a:cubicBezTo>
                    <a:pt x="54493" y="173836"/>
                    <a:pt x="55020" y="172794"/>
                    <a:pt x="56249" y="170361"/>
                  </a:cubicBezTo>
                  <a:lnTo>
                    <a:pt x="135970" y="7056"/>
                  </a:lnTo>
                  <a:cubicBezTo>
                    <a:pt x="137199" y="4624"/>
                    <a:pt x="137199" y="3929"/>
                    <a:pt x="137199" y="3581"/>
                  </a:cubicBezTo>
                  <a:cubicBezTo>
                    <a:pt x="137199" y="1844"/>
                    <a:pt x="135794" y="107"/>
                    <a:pt x="133687" y="107"/>
                  </a:cubicBezTo>
                  <a:cubicBezTo>
                    <a:pt x="132282" y="107"/>
                    <a:pt x="131053" y="975"/>
                    <a:pt x="129648" y="3755"/>
                  </a:cubicBezTo>
                  <a:lnTo>
                    <a:pt x="55723" y="155594"/>
                  </a:lnTo>
                  <a:close/>
                </a:path>
              </a:pathLst>
            </a:custGeom>
            <a:solidFill>
              <a:srgbClr val="000000"/>
            </a:solidFill>
            <a:ln w="17559" cap="flat">
              <a:noFill/>
              <a:prstDash val="solid"/>
              <a:miter/>
            </a:ln>
          </p:spPr>
          <p:txBody>
            <a:bodyPr rtlCol="0" anchor="ctr"/>
            <a:lstStyle/>
            <a:p>
              <a:endParaRPr lang="zh-CN" altLang="en-US"/>
            </a:p>
          </p:txBody>
        </p:sp>
        <p:sp>
          <p:nvSpPr>
            <p:cNvPr id="55" name="任意形状 54">
              <a:extLst>
                <a:ext uri="{FF2B5EF4-FFF2-40B4-BE49-F238E27FC236}">
                  <a16:creationId xmlns:a16="http://schemas.microsoft.com/office/drawing/2014/main" id="{2FF0FB66-9E01-4756-7331-EF0912D416FD}"/>
                </a:ext>
              </a:extLst>
            </p:cNvPr>
            <p:cNvSpPr/>
            <p:nvPr>
              <p:custDataLst>
                <p:tags r:id="rId52"/>
              </p:custDataLst>
            </p:nvPr>
          </p:nvSpPr>
          <p:spPr>
            <a:xfrm>
              <a:off x="6818396" y="4392137"/>
              <a:ext cx="430024" cy="6948"/>
            </a:xfrm>
            <a:custGeom>
              <a:avLst/>
              <a:gdLst>
                <a:gd name="connsiteX0" fmla="*/ 0 w 430024"/>
                <a:gd name="connsiteY0" fmla="*/ 0 h 6948"/>
                <a:gd name="connsiteX1" fmla="*/ 430025 w 430024"/>
                <a:gd name="connsiteY1" fmla="*/ 0 h 6948"/>
                <a:gd name="connsiteX2" fmla="*/ 430025 w 430024"/>
                <a:gd name="connsiteY2" fmla="*/ 6949 h 6948"/>
                <a:gd name="connsiteX3" fmla="*/ 0 w 430024"/>
                <a:gd name="connsiteY3" fmla="*/ 6949 h 6948"/>
              </a:gdLst>
              <a:ahLst/>
              <a:cxnLst>
                <a:cxn ang="0">
                  <a:pos x="connsiteX0" y="connsiteY0"/>
                </a:cxn>
                <a:cxn ang="0">
                  <a:pos x="connsiteX1" y="connsiteY1"/>
                </a:cxn>
                <a:cxn ang="0">
                  <a:pos x="connsiteX2" y="connsiteY2"/>
                </a:cxn>
                <a:cxn ang="0">
                  <a:pos x="connsiteX3" y="connsiteY3"/>
                </a:cxn>
              </a:cxnLst>
              <a:rect l="l" t="t" r="r" b="b"/>
              <a:pathLst>
                <a:path w="430024" h="6948">
                  <a:moveTo>
                    <a:pt x="0" y="0"/>
                  </a:moveTo>
                  <a:lnTo>
                    <a:pt x="430025" y="0"/>
                  </a:lnTo>
                  <a:lnTo>
                    <a:pt x="430025" y="6949"/>
                  </a:lnTo>
                  <a:lnTo>
                    <a:pt x="0" y="6949"/>
                  </a:lnTo>
                  <a:close/>
                </a:path>
              </a:pathLst>
            </a:custGeom>
            <a:solidFill>
              <a:srgbClr val="000000"/>
            </a:solidFill>
            <a:ln w="17559" cap="flat">
              <a:noFill/>
              <a:prstDash val="solid"/>
              <a:miter/>
            </a:ln>
          </p:spPr>
          <p:txBody>
            <a:bodyPr rtlCol="0" anchor="ctr"/>
            <a:lstStyle/>
            <a:p>
              <a:endParaRPr lang="zh-CN" altLang="en-US"/>
            </a:p>
          </p:txBody>
        </p:sp>
        <p:sp>
          <p:nvSpPr>
            <p:cNvPr id="56" name="任意形状 55">
              <a:extLst>
                <a:ext uri="{FF2B5EF4-FFF2-40B4-BE49-F238E27FC236}">
                  <a16:creationId xmlns:a16="http://schemas.microsoft.com/office/drawing/2014/main" id="{0C41C3B7-5D7E-D7C2-5F99-9593535804E2}"/>
                </a:ext>
              </a:extLst>
            </p:cNvPr>
            <p:cNvSpPr/>
            <p:nvPr>
              <p:custDataLst>
                <p:tags r:id="rId53"/>
              </p:custDataLst>
            </p:nvPr>
          </p:nvSpPr>
          <p:spPr>
            <a:xfrm>
              <a:off x="6827527" y="4447672"/>
              <a:ext cx="64619" cy="78699"/>
            </a:xfrm>
            <a:custGeom>
              <a:avLst/>
              <a:gdLst>
                <a:gd name="connsiteX0" fmla="*/ 59770 w 64619"/>
                <a:gd name="connsiteY0" fmla="*/ 11927 h 78699"/>
                <a:gd name="connsiteX1" fmla="*/ 51341 w 64619"/>
                <a:gd name="connsiteY1" fmla="*/ 19745 h 78699"/>
                <a:gd name="connsiteX2" fmla="*/ 56784 w 64619"/>
                <a:gd name="connsiteY2" fmla="*/ 24783 h 78699"/>
                <a:gd name="connsiteX3" fmla="*/ 64862 w 64619"/>
                <a:gd name="connsiteY3" fmla="*/ 15055 h 78699"/>
                <a:gd name="connsiteX4" fmla="*/ 43966 w 64619"/>
                <a:gd name="connsiteY4" fmla="*/ 114 h 78699"/>
                <a:gd name="connsiteX5" fmla="*/ 14290 w 64619"/>
                <a:gd name="connsiteY5" fmla="*/ 25478 h 78699"/>
                <a:gd name="connsiteX6" fmla="*/ 32377 w 64619"/>
                <a:gd name="connsiteY6" fmla="*/ 42677 h 78699"/>
                <a:gd name="connsiteX7" fmla="*/ 50639 w 64619"/>
                <a:gd name="connsiteY7" fmla="*/ 55881 h 78699"/>
                <a:gd name="connsiteX8" fmla="*/ 25528 w 64619"/>
                <a:gd name="connsiteY8" fmla="*/ 74991 h 78699"/>
                <a:gd name="connsiteX9" fmla="*/ 5511 w 64619"/>
                <a:gd name="connsiteY9" fmla="*/ 65783 h 78699"/>
                <a:gd name="connsiteX10" fmla="*/ 16573 w 64619"/>
                <a:gd name="connsiteY10" fmla="*/ 56576 h 78699"/>
                <a:gd name="connsiteX11" fmla="*/ 10076 w 64619"/>
                <a:gd name="connsiteY11" fmla="*/ 50495 h 78699"/>
                <a:gd name="connsiteX12" fmla="*/ 243 w 64619"/>
                <a:gd name="connsiteY12" fmla="*/ 61961 h 78699"/>
                <a:gd name="connsiteX13" fmla="*/ 25353 w 64619"/>
                <a:gd name="connsiteY13" fmla="*/ 78813 h 78699"/>
                <a:gd name="connsiteX14" fmla="*/ 60648 w 64619"/>
                <a:gd name="connsiteY14" fmla="*/ 49974 h 78699"/>
                <a:gd name="connsiteX15" fmla="*/ 55204 w 64619"/>
                <a:gd name="connsiteY15" fmla="*/ 37292 h 78699"/>
                <a:gd name="connsiteX16" fmla="*/ 37645 w 64619"/>
                <a:gd name="connsiteY16" fmla="*/ 29995 h 78699"/>
                <a:gd name="connsiteX17" fmla="*/ 24299 w 64619"/>
                <a:gd name="connsiteY17" fmla="*/ 19571 h 78699"/>
                <a:gd name="connsiteX18" fmla="*/ 43966 w 64619"/>
                <a:gd name="connsiteY18" fmla="*/ 3936 h 78699"/>
                <a:gd name="connsiteX19" fmla="*/ 59770 w 64619"/>
                <a:gd name="connsiteY19" fmla="*/ 11927 h 7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19" h="78699">
                  <a:moveTo>
                    <a:pt x="59770" y="11927"/>
                  </a:moveTo>
                  <a:cubicBezTo>
                    <a:pt x="54853" y="12101"/>
                    <a:pt x="51341" y="15923"/>
                    <a:pt x="51341" y="19745"/>
                  </a:cubicBezTo>
                  <a:cubicBezTo>
                    <a:pt x="51341" y="22177"/>
                    <a:pt x="52921" y="24783"/>
                    <a:pt x="56784" y="24783"/>
                  </a:cubicBezTo>
                  <a:cubicBezTo>
                    <a:pt x="60648" y="24783"/>
                    <a:pt x="64862" y="21830"/>
                    <a:pt x="64862" y="15055"/>
                  </a:cubicBezTo>
                  <a:cubicBezTo>
                    <a:pt x="64862" y="7237"/>
                    <a:pt x="57311" y="114"/>
                    <a:pt x="43966" y="114"/>
                  </a:cubicBezTo>
                  <a:cubicBezTo>
                    <a:pt x="20787" y="114"/>
                    <a:pt x="14290" y="17834"/>
                    <a:pt x="14290" y="25478"/>
                  </a:cubicBezTo>
                  <a:cubicBezTo>
                    <a:pt x="14290" y="39029"/>
                    <a:pt x="27284" y="41635"/>
                    <a:pt x="32377" y="42677"/>
                  </a:cubicBezTo>
                  <a:cubicBezTo>
                    <a:pt x="41508" y="44415"/>
                    <a:pt x="50639" y="46326"/>
                    <a:pt x="50639" y="55881"/>
                  </a:cubicBezTo>
                  <a:cubicBezTo>
                    <a:pt x="50639" y="60398"/>
                    <a:pt x="46600" y="74991"/>
                    <a:pt x="25528" y="74991"/>
                  </a:cubicBezTo>
                  <a:cubicBezTo>
                    <a:pt x="23070" y="74991"/>
                    <a:pt x="9549" y="74991"/>
                    <a:pt x="5511" y="65783"/>
                  </a:cubicBezTo>
                  <a:cubicBezTo>
                    <a:pt x="12183" y="66652"/>
                    <a:pt x="16573" y="61440"/>
                    <a:pt x="16573" y="56576"/>
                  </a:cubicBezTo>
                  <a:cubicBezTo>
                    <a:pt x="16573" y="52580"/>
                    <a:pt x="13764" y="50495"/>
                    <a:pt x="10076" y="50495"/>
                  </a:cubicBezTo>
                  <a:cubicBezTo>
                    <a:pt x="5511" y="50495"/>
                    <a:pt x="243" y="54144"/>
                    <a:pt x="243" y="61961"/>
                  </a:cubicBezTo>
                  <a:cubicBezTo>
                    <a:pt x="243" y="71864"/>
                    <a:pt x="10252" y="78813"/>
                    <a:pt x="25353" y="78813"/>
                  </a:cubicBezTo>
                  <a:cubicBezTo>
                    <a:pt x="53799" y="78813"/>
                    <a:pt x="60648" y="57792"/>
                    <a:pt x="60648" y="49974"/>
                  </a:cubicBezTo>
                  <a:cubicBezTo>
                    <a:pt x="60648" y="43720"/>
                    <a:pt x="57311" y="39377"/>
                    <a:pt x="55204" y="37292"/>
                  </a:cubicBezTo>
                  <a:cubicBezTo>
                    <a:pt x="50463" y="32427"/>
                    <a:pt x="45371" y="31559"/>
                    <a:pt x="37645" y="29995"/>
                  </a:cubicBezTo>
                  <a:cubicBezTo>
                    <a:pt x="31323" y="28605"/>
                    <a:pt x="24299" y="27389"/>
                    <a:pt x="24299" y="19571"/>
                  </a:cubicBezTo>
                  <a:cubicBezTo>
                    <a:pt x="24299" y="14533"/>
                    <a:pt x="28514" y="3936"/>
                    <a:pt x="43966" y="3936"/>
                  </a:cubicBezTo>
                  <a:cubicBezTo>
                    <a:pt x="48356" y="3936"/>
                    <a:pt x="57136" y="5152"/>
                    <a:pt x="59770" y="11927"/>
                  </a:cubicBezTo>
                  <a:close/>
                </a:path>
              </a:pathLst>
            </a:custGeom>
            <a:solidFill>
              <a:srgbClr val="000000"/>
            </a:solidFill>
            <a:ln w="17559" cap="flat">
              <a:noFill/>
              <a:prstDash val="solid"/>
              <a:miter/>
            </a:ln>
          </p:spPr>
          <p:txBody>
            <a:bodyPr rtlCol="0" anchor="ctr"/>
            <a:lstStyle/>
            <a:p>
              <a:endParaRPr lang="zh-CN" altLang="en-US"/>
            </a:p>
          </p:txBody>
        </p:sp>
        <p:sp>
          <p:nvSpPr>
            <p:cNvPr id="57" name="任意形状 56">
              <a:extLst>
                <a:ext uri="{FF2B5EF4-FFF2-40B4-BE49-F238E27FC236}">
                  <a16:creationId xmlns:a16="http://schemas.microsoft.com/office/drawing/2014/main" id="{F51A08FD-C7C2-B19F-20DC-EA495B4D50E8}"/>
                </a:ext>
              </a:extLst>
            </p:cNvPr>
            <p:cNvSpPr/>
            <p:nvPr>
              <p:custDataLst>
                <p:tags r:id="rId54"/>
              </p:custDataLst>
            </p:nvPr>
          </p:nvSpPr>
          <p:spPr>
            <a:xfrm>
              <a:off x="6905869" y="4474513"/>
              <a:ext cx="41545" cy="77222"/>
            </a:xfrm>
            <a:custGeom>
              <a:avLst/>
              <a:gdLst>
                <a:gd name="connsiteX0" fmla="*/ 25322 w 41545"/>
                <a:gd name="connsiteY0" fmla="*/ 28086 h 77222"/>
                <a:gd name="connsiteX1" fmla="*/ 37860 w 41545"/>
                <a:gd name="connsiteY1" fmla="*/ 28086 h 77222"/>
                <a:gd name="connsiteX2" fmla="*/ 41793 w 41545"/>
                <a:gd name="connsiteY2" fmla="*/ 25410 h 77222"/>
                <a:gd name="connsiteX3" fmla="*/ 38106 w 41545"/>
                <a:gd name="connsiteY3" fmla="*/ 23708 h 77222"/>
                <a:gd name="connsiteX4" fmla="*/ 26429 w 41545"/>
                <a:gd name="connsiteY4" fmla="*/ 23708 h 77222"/>
                <a:gd name="connsiteX5" fmla="*/ 30977 w 41545"/>
                <a:gd name="connsiteY5" fmla="*/ 5709 h 77222"/>
                <a:gd name="connsiteX6" fmla="*/ 31345 w 41545"/>
                <a:gd name="connsiteY6" fmla="*/ 4007 h 77222"/>
                <a:gd name="connsiteX7" fmla="*/ 27166 w 41545"/>
                <a:gd name="connsiteY7" fmla="*/ 115 h 77222"/>
                <a:gd name="connsiteX8" fmla="*/ 21389 w 41545"/>
                <a:gd name="connsiteY8" fmla="*/ 5345 h 77222"/>
                <a:gd name="connsiteX9" fmla="*/ 16718 w 41545"/>
                <a:gd name="connsiteY9" fmla="*/ 23708 h 77222"/>
                <a:gd name="connsiteX10" fmla="*/ 4181 w 41545"/>
                <a:gd name="connsiteY10" fmla="*/ 23708 h 77222"/>
                <a:gd name="connsiteX11" fmla="*/ 247 w 41545"/>
                <a:gd name="connsiteY11" fmla="*/ 26383 h 77222"/>
                <a:gd name="connsiteX12" fmla="*/ 3935 w 41545"/>
                <a:gd name="connsiteY12" fmla="*/ 28086 h 77222"/>
                <a:gd name="connsiteX13" fmla="*/ 15612 w 41545"/>
                <a:gd name="connsiteY13" fmla="*/ 28086 h 77222"/>
                <a:gd name="connsiteX14" fmla="*/ 8360 w 41545"/>
                <a:gd name="connsiteY14" fmla="*/ 56786 h 77222"/>
                <a:gd name="connsiteX15" fmla="*/ 6516 w 41545"/>
                <a:gd name="connsiteY15" fmla="*/ 65785 h 77222"/>
                <a:gd name="connsiteX16" fmla="*/ 19668 w 41545"/>
                <a:gd name="connsiteY16" fmla="*/ 77338 h 77222"/>
                <a:gd name="connsiteX17" fmla="*/ 41056 w 41545"/>
                <a:gd name="connsiteY17" fmla="*/ 58732 h 77222"/>
                <a:gd name="connsiteX18" fmla="*/ 39089 w 41545"/>
                <a:gd name="connsiteY18" fmla="*/ 57151 h 77222"/>
                <a:gd name="connsiteX19" fmla="*/ 36508 w 41545"/>
                <a:gd name="connsiteY19" fmla="*/ 59461 h 77222"/>
                <a:gd name="connsiteX20" fmla="*/ 20037 w 41545"/>
                <a:gd name="connsiteY20" fmla="*/ 73933 h 77222"/>
                <a:gd name="connsiteX21" fmla="*/ 15735 w 41545"/>
                <a:gd name="connsiteY21" fmla="*/ 67974 h 77222"/>
                <a:gd name="connsiteX22" fmla="*/ 16472 w 41545"/>
                <a:gd name="connsiteY22" fmla="*/ 62988 h 77222"/>
                <a:gd name="connsiteX23" fmla="*/ 25322 w 41545"/>
                <a:gd name="connsiteY23" fmla="*/ 28086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322" y="28086"/>
                  </a:moveTo>
                  <a:lnTo>
                    <a:pt x="37860" y="28086"/>
                  </a:lnTo>
                  <a:cubicBezTo>
                    <a:pt x="40195" y="28086"/>
                    <a:pt x="41793" y="28086"/>
                    <a:pt x="41793" y="25410"/>
                  </a:cubicBezTo>
                  <a:cubicBezTo>
                    <a:pt x="41793" y="23708"/>
                    <a:pt x="40195" y="23708"/>
                    <a:pt x="38106" y="23708"/>
                  </a:cubicBezTo>
                  <a:lnTo>
                    <a:pt x="26429" y="23708"/>
                  </a:lnTo>
                  <a:lnTo>
                    <a:pt x="30977" y="5709"/>
                  </a:lnTo>
                  <a:cubicBezTo>
                    <a:pt x="31100" y="5101"/>
                    <a:pt x="31345" y="4493"/>
                    <a:pt x="31345" y="4007"/>
                  </a:cubicBezTo>
                  <a:cubicBezTo>
                    <a:pt x="31345" y="1818"/>
                    <a:pt x="29625" y="115"/>
                    <a:pt x="27166" y="115"/>
                  </a:cubicBezTo>
                  <a:cubicBezTo>
                    <a:pt x="24093" y="115"/>
                    <a:pt x="22250" y="2183"/>
                    <a:pt x="21389" y="5345"/>
                  </a:cubicBezTo>
                  <a:cubicBezTo>
                    <a:pt x="20529" y="8385"/>
                    <a:pt x="22127" y="2548"/>
                    <a:pt x="16718" y="23708"/>
                  </a:cubicBezTo>
                  <a:lnTo>
                    <a:pt x="4181" y="23708"/>
                  </a:lnTo>
                  <a:cubicBezTo>
                    <a:pt x="1845" y="23708"/>
                    <a:pt x="247" y="23708"/>
                    <a:pt x="247" y="26383"/>
                  </a:cubicBezTo>
                  <a:cubicBezTo>
                    <a:pt x="247" y="28086"/>
                    <a:pt x="1722" y="28086"/>
                    <a:pt x="3935" y="28086"/>
                  </a:cubicBezTo>
                  <a:lnTo>
                    <a:pt x="15612" y="28086"/>
                  </a:lnTo>
                  <a:lnTo>
                    <a:pt x="8360" y="56786"/>
                  </a:lnTo>
                  <a:cubicBezTo>
                    <a:pt x="7622" y="59826"/>
                    <a:pt x="6516" y="64204"/>
                    <a:pt x="6516" y="65785"/>
                  </a:cubicBezTo>
                  <a:cubicBezTo>
                    <a:pt x="6516" y="72960"/>
                    <a:pt x="12662" y="77338"/>
                    <a:pt x="19668" y="77338"/>
                  </a:cubicBezTo>
                  <a:cubicBezTo>
                    <a:pt x="33312" y="77338"/>
                    <a:pt x="41056" y="60312"/>
                    <a:pt x="41056" y="58732"/>
                  </a:cubicBezTo>
                  <a:cubicBezTo>
                    <a:pt x="41056" y="57151"/>
                    <a:pt x="39458" y="57151"/>
                    <a:pt x="39089" y="57151"/>
                  </a:cubicBezTo>
                  <a:cubicBezTo>
                    <a:pt x="37614" y="57151"/>
                    <a:pt x="37491" y="57394"/>
                    <a:pt x="36508" y="59461"/>
                  </a:cubicBezTo>
                  <a:cubicBezTo>
                    <a:pt x="33066" y="67123"/>
                    <a:pt x="26797" y="73933"/>
                    <a:pt x="20037" y="73933"/>
                  </a:cubicBezTo>
                  <a:cubicBezTo>
                    <a:pt x="17456" y="73933"/>
                    <a:pt x="15735" y="72352"/>
                    <a:pt x="15735" y="67974"/>
                  </a:cubicBezTo>
                  <a:cubicBezTo>
                    <a:pt x="15735" y="66758"/>
                    <a:pt x="16227" y="64204"/>
                    <a:pt x="16472" y="62988"/>
                  </a:cubicBezTo>
                  <a:lnTo>
                    <a:pt x="25322" y="28086"/>
                  </a:lnTo>
                  <a:close/>
                </a:path>
              </a:pathLst>
            </a:custGeom>
            <a:solidFill>
              <a:srgbClr val="000000"/>
            </a:solidFill>
            <a:ln w="17559" cap="flat">
              <a:noFill/>
              <a:prstDash val="solid"/>
              <a:miter/>
            </a:ln>
          </p:spPr>
          <p:txBody>
            <a:bodyPr rtlCol="0" anchor="ctr"/>
            <a:lstStyle/>
            <a:p>
              <a:endParaRPr lang="zh-CN" altLang="en-US"/>
            </a:p>
          </p:txBody>
        </p:sp>
        <p:sp>
          <p:nvSpPr>
            <p:cNvPr id="58" name="任意形状 57">
              <a:extLst>
                <a:ext uri="{FF2B5EF4-FFF2-40B4-BE49-F238E27FC236}">
                  <a16:creationId xmlns:a16="http://schemas.microsoft.com/office/drawing/2014/main" id="{CC7DF9E7-BAA7-87BF-C1DB-6BD2EF31677A}"/>
                </a:ext>
              </a:extLst>
            </p:cNvPr>
            <p:cNvSpPr/>
            <p:nvPr>
              <p:custDataLst>
                <p:tags r:id="rId55"/>
              </p:custDataLst>
            </p:nvPr>
          </p:nvSpPr>
          <p:spPr>
            <a:xfrm>
              <a:off x="7011384" y="4423177"/>
              <a:ext cx="116770" cy="115703"/>
            </a:xfrm>
            <a:custGeom>
              <a:avLst/>
              <a:gdLst>
                <a:gd name="connsiteX0" fmla="*/ 62238 w 116770"/>
                <a:gd name="connsiteY0" fmla="*/ 61440 h 115703"/>
                <a:gd name="connsiteX1" fmla="*/ 111229 w 116770"/>
                <a:gd name="connsiteY1" fmla="*/ 61440 h 115703"/>
                <a:gd name="connsiteX2" fmla="*/ 117024 w 116770"/>
                <a:gd name="connsiteY2" fmla="*/ 57966 h 115703"/>
                <a:gd name="connsiteX3" fmla="*/ 111229 w 116770"/>
                <a:gd name="connsiteY3" fmla="*/ 54491 h 115703"/>
                <a:gd name="connsiteX4" fmla="*/ 62238 w 116770"/>
                <a:gd name="connsiteY4" fmla="*/ 54491 h 115703"/>
                <a:gd name="connsiteX5" fmla="*/ 62238 w 116770"/>
                <a:gd name="connsiteY5" fmla="*/ 5847 h 115703"/>
                <a:gd name="connsiteX6" fmla="*/ 58726 w 116770"/>
                <a:gd name="connsiteY6" fmla="*/ 114 h 115703"/>
                <a:gd name="connsiteX7" fmla="*/ 55214 w 116770"/>
                <a:gd name="connsiteY7" fmla="*/ 5847 h 115703"/>
                <a:gd name="connsiteX8" fmla="*/ 55214 w 116770"/>
                <a:gd name="connsiteY8" fmla="*/ 54491 h 115703"/>
                <a:gd name="connsiteX9" fmla="*/ 6048 w 116770"/>
                <a:gd name="connsiteY9" fmla="*/ 54491 h 115703"/>
                <a:gd name="connsiteX10" fmla="*/ 253 w 116770"/>
                <a:gd name="connsiteY10" fmla="*/ 57966 h 115703"/>
                <a:gd name="connsiteX11" fmla="*/ 6048 w 116770"/>
                <a:gd name="connsiteY11" fmla="*/ 61440 h 115703"/>
                <a:gd name="connsiteX12" fmla="*/ 55214 w 116770"/>
                <a:gd name="connsiteY12" fmla="*/ 61440 h 115703"/>
                <a:gd name="connsiteX13" fmla="*/ 55214 w 116770"/>
                <a:gd name="connsiteY13" fmla="*/ 110084 h 115703"/>
                <a:gd name="connsiteX14" fmla="*/ 58726 w 116770"/>
                <a:gd name="connsiteY14" fmla="*/ 115818 h 115703"/>
                <a:gd name="connsiteX15" fmla="*/ 62238 w 116770"/>
                <a:gd name="connsiteY15" fmla="*/ 110084 h 115703"/>
                <a:gd name="connsiteX16" fmla="*/ 62238 w 116770"/>
                <a:gd name="connsiteY16" fmla="*/ 61440 h 11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770" h="115703">
                  <a:moveTo>
                    <a:pt x="62238" y="61440"/>
                  </a:moveTo>
                  <a:lnTo>
                    <a:pt x="111229" y="61440"/>
                  </a:lnTo>
                  <a:cubicBezTo>
                    <a:pt x="113688" y="61440"/>
                    <a:pt x="117024" y="61440"/>
                    <a:pt x="117024" y="57966"/>
                  </a:cubicBezTo>
                  <a:cubicBezTo>
                    <a:pt x="117024" y="54491"/>
                    <a:pt x="113688" y="54491"/>
                    <a:pt x="111229" y="54491"/>
                  </a:cubicBezTo>
                  <a:lnTo>
                    <a:pt x="62238" y="54491"/>
                  </a:lnTo>
                  <a:lnTo>
                    <a:pt x="62238" y="5847"/>
                  </a:lnTo>
                  <a:cubicBezTo>
                    <a:pt x="62238" y="3415"/>
                    <a:pt x="62238" y="114"/>
                    <a:pt x="58726" y="114"/>
                  </a:cubicBezTo>
                  <a:cubicBezTo>
                    <a:pt x="55214" y="114"/>
                    <a:pt x="55214" y="3415"/>
                    <a:pt x="55214" y="5847"/>
                  </a:cubicBezTo>
                  <a:lnTo>
                    <a:pt x="55214" y="54491"/>
                  </a:lnTo>
                  <a:lnTo>
                    <a:pt x="6048" y="54491"/>
                  </a:lnTo>
                  <a:cubicBezTo>
                    <a:pt x="3589" y="54491"/>
                    <a:pt x="253" y="54491"/>
                    <a:pt x="253" y="57966"/>
                  </a:cubicBezTo>
                  <a:cubicBezTo>
                    <a:pt x="253" y="61440"/>
                    <a:pt x="3589" y="61440"/>
                    <a:pt x="6048" y="61440"/>
                  </a:cubicBezTo>
                  <a:lnTo>
                    <a:pt x="55214" y="61440"/>
                  </a:lnTo>
                  <a:lnTo>
                    <a:pt x="55214" y="110084"/>
                  </a:lnTo>
                  <a:cubicBezTo>
                    <a:pt x="55214" y="112517"/>
                    <a:pt x="55214" y="115818"/>
                    <a:pt x="58726" y="115818"/>
                  </a:cubicBezTo>
                  <a:cubicBezTo>
                    <a:pt x="62238" y="115818"/>
                    <a:pt x="62238" y="112517"/>
                    <a:pt x="62238" y="110084"/>
                  </a:cubicBezTo>
                  <a:lnTo>
                    <a:pt x="62238" y="61440"/>
                  </a:lnTo>
                  <a:close/>
                </a:path>
              </a:pathLst>
            </a:custGeom>
            <a:solidFill>
              <a:srgbClr val="000000"/>
            </a:solidFill>
            <a:ln w="17559" cap="flat">
              <a:noFill/>
              <a:prstDash val="solid"/>
              <a:miter/>
            </a:ln>
          </p:spPr>
          <p:txBody>
            <a:bodyPr rtlCol="0" anchor="ctr"/>
            <a:lstStyle/>
            <a:p>
              <a:endParaRPr lang="zh-CN" altLang="en-US"/>
            </a:p>
          </p:txBody>
        </p:sp>
        <p:sp>
          <p:nvSpPr>
            <p:cNvPr id="59" name="任意形状 58">
              <a:extLst>
                <a:ext uri="{FF2B5EF4-FFF2-40B4-BE49-F238E27FC236}">
                  <a16:creationId xmlns:a16="http://schemas.microsoft.com/office/drawing/2014/main" id="{8FD2F8DC-1B6B-E763-14D5-A88455EEC51D}"/>
                </a:ext>
              </a:extLst>
            </p:cNvPr>
            <p:cNvSpPr/>
            <p:nvPr>
              <p:custDataLst>
                <p:tags r:id="rId56"/>
              </p:custDataLst>
            </p:nvPr>
          </p:nvSpPr>
          <p:spPr>
            <a:xfrm>
              <a:off x="7185399" y="4449583"/>
              <a:ext cx="57770" cy="76788"/>
            </a:xfrm>
            <a:custGeom>
              <a:avLst/>
              <a:gdLst>
                <a:gd name="connsiteX0" fmla="*/ 44338 w 57770"/>
                <a:gd name="connsiteY0" fmla="*/ 35728 h 76788"/>
                <a:gd name="connsiteX1" fmla="*/ 50308 w 57770"/>
                <a:gd name="connsiteY1" fmla="*/ 32775 h 76788"/>
                <a:gd name="connsiteX2" fmla="*/ 45216 w 57770"/>
                <a:gd name="connsiteY2" fmla="*/ 30343 h 76788"/>
                <a:gd name="connsiteX3" fmla="*/ 16769 w 57770"/>
                <a:gd name="connsiteY3" fmla="*/ 30343 h 76788"/>
                <a:gd name="connsiteX4" fmla="*/ 46796 w 57770"/>
                <a:gd name="connsiteY4" fmla="*/ 5499 h 76788"/>
                <a:gd name="connsiteX5" fmla="*/ 52239 w 57770"/>
                <a:gd name="connsiteY5" fmla="*/ 5499 h 76788"/>
                <a:gd name="connsiteX6" fmla="*/ 58034 w 57770"/>
                <a:gd name="connsiteY6" fmla="*/ 2546 h 76788"/>
                <a:gd name="connsiteX7" fmla="*/ 52766 w 57770"/>
                <a:gd name="connsiteY7" fmla="*/ 114 h 76788"/>
                <a:gd name="connsiteX8" fmla="*/ 46620 w 57770"/>
                <a:gd name="connsiteY8" fmla="*/ 114 h 76788"/>
                <a:gd name="connsiteX9" fmla="*/ 263 w 57770"/>
                <a:gd name="connsiteY9" fmla="*/ 44067 h 76788"/>
                <a:gd name="connsiteX10" fmla="*/ 32046 w 57770"/>
                <a:gd name="connsiteY10" fmla="*/ 76902 h 76788"/>
                <a:gd name="connsiteX11" fmla="*/ 54873 w 57770"/>
                <a:gd name="connsiteY11" fmla="*/ 68042 h 76788"/>
                <a:gd name="connsiteX12" fmla="*/ 53117 w 57770"/>
                <a:gd name="connsiteY12" fmla="*/ 65610 h 76788"/>
                <a:gd name="connsiteX13" fmla="*/ 50835 w 57770"/>
                <a:gd name="connsiteY13" fmla="*/ 66652 h 76788"/>
                <a:gd name="connsiteX14" fmla="*/ 32397 w 57770"/>
                <a:gd name="connsiteY14" fmla="*/ 73080 h 76788"/>
                <a:gd name="connsiteX15" fmla="*/ 13433 w 57770"/>
                <a:gd name="connsiteY15" fmla="*/ 50495 h 76788"/>
                <a:gd name="connsiteX16" fmla="*/ 15364 w 57770"/>
                <a:gd name="connsiteY16" fmla="*/ 35728 h 76788"/>
                <a:gd name="connsiteX17" fmla="*/ 44338 w 57770"/>
                <a:gd name="connsiteY17" fmla="*/ 35728 h 7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770" h="76788">
                  <a:moveTo>
                    <a:pt x="44338" y="35728"/>
                  </a:moveTo>
                  <a:cubicBezTo>
                    <a:pt x="47147" y="35728"/>
                    <a:pt x="50308" y="35728"/>
                    <a:pt x="50308" y="32775"/>
                  </a:cubicBezTo>
                  <a:cubicBezTo>
                    <a:pt x="50308" y="30343"/>
                    <a:pt x="48201" y="30343"/>
                    <a:pt x="45216" y="30343"/>
                  </a:cubicBezTo>
                  <a:lnTo>
                    <a:pt x="16769" y="30343"/>
                  </a:lnTo>
                  <a:cubicBezTo>
                    <a:pt x="20983" y="15576"/>
                    <a:pt x="30817" y="5499"/>
                    <a:pt x="46796" y="5499"/>
                  </a:cubicBezTo>
                  <a:lnTo>
                    <a:pt x="52239" y="5499"/>
                  </a:lnTo>
                  <a:cubicBezTo>
                    <a:pt x="55224" y="5499"/>
                    <a:pt x="58034" y="5499"/>
                    <a:pt x="58034" y="2546"/>
                  </a:cubicBezTo>
                  <a:cubicBezTo>
                    <a:pt x="58034" y="114"/>
                    <a:pt x="55751" y="114"/>
                    <a:pt x="52766" y="114"/>
                  </a:cubicBezTo>
                  <a:lnTo>
                    <a:pt x="46620" y="114"/>
                  </a:lnTo>
                  <a:cubicBezTo>
                    <a:pt x="23793" y="114"/>
                    <a:pt x="263" y="17487"/>
                    <a:pt x="263" y="44067"/>
                  </a:cubicBezTo>
                  <a:cubicBezTo>
                    <a:pt x="263" y="63178"/>
                    <a:pt x="13433" y="76902"/>
                    <a:pt x="32046" y="76902"/>
                  </a:cubicBezTo>
                  <a:cubicBezTo>
                    <a:pt x="43460" y="76902"/>
                    <a:pt x="54873" y="69953"/>
                    <a:pt x="54873" y="68042"/>
                  </a:cubicBezTo>
                  <a:cubicBezTo>
                    <a:pt x="54873" y="67521"/>
                    <a:pt x="54698" y="65610"/>
                    <a:pt x="53117" y="65610"/>
                  </a:cubicBezTo>
                  <a:cubicBezTo>
                    <a:pt x="52766" y="65610"/>
                    <a:pt x="52415" y="65610"/>
                    <a:pt x="50835" y="66652"/>
                  </a:cubicBezTo>
                  <a:cubicBezTo>
                    <a:pt x="45391" y="70127"/>
                    <a:pt x="38894" y="73080"/>
                    <a:pt x="32397" y="73080"/>
                  </a:cubicBezTo>
                  <a:cubicBezTo>
                    <a:pt x="22213" y="73080"/>
                    <a:pt x="13433" y="65783"/>
                    <a:pt x="13433" y="50495"/>
                  </a:cubicBezTo>
                  <a:cubicBezTo>
                    <a:pt x="13433" y="44415"/>
                    <a:pt x="14838" y="37813"/>
                    <a:pt x="15364" y="35728"/>
                  </a:cubicBezTo>
                  <a:lnTo>
                    <a:pt x="44338" y="35728"/>
                  </a:lnTo>
                  <a:close/>
                </a:path>
              </a:pathLst>
            </a:custGeom>
            <a:solidFill>
              <a:srgbClr val="000000"/>
            </a:solidFill>
            <a:ln w="17559" cap="flat">
              <a:noFill/>
              <a:prstDash val="solid"/>
              <a:miter/>
            </a:ln>
          </p:spPr>
          <p:txBody>
            <a:bodyPr rtlCol="0" anchor="ctr"/>
            <a:lstStyle/>
            <a:p>
              <a:endParaRPr lang="zh-CN" altLang="en-US"/>
            </a:p>
          </p:txBody>
        </p:sp>
        <p:sp>
          <p:nvSpPr>
            <p:cNvPr id="60" name="任意形状 59">
              <a:extLst>
                <a:ext uri="{FF2B5EF4-FFF2-40B4-BE49-F238E27FC236}">
                  <a16:creationId xmlns:a16="http://schemas.microsoft.com/office/drawing/2014/main" id="{AB8BAFB6-E2C4-599A-FDD2-26121CA796A0}"/>
                </a:ext>
              </a:extLst>
            </p:cNvPr>
            <p:cNvSpPr/>
            <p:nvPr>
              <p:custDataLst>
                <p:tags r:id="rId57"/>
              </p:custDataLst>
            </p:nvPr>
          </p:nvSpPr>
          <p:spPr>
            <a:xfrm>
              <a:off x="7272126" y="4327512"/>
              <a:ext cx="80598" cy="112402"/>
            </a:xfrm>
            <a:custGeom>
              <a:avLst/>
              <a:gdLst>
                <a:gd name="connsiteX0" fmla="*/ 80340 w 80598"/>
                <a:gd name="connsiteY0" fmla="*/ 11399 h 112402"/>
                <a:gd name="connsiteX1" fmla="*/ 80867 w 80598"/>
                <a:gd name="connsiteY1" fmla="*/ 8272 h 112402"/>
                <a:gd name="connsiteX2" fmla="*/ 75774 w 80598"/>
                <a:gd name="connsiteY2" fmla="*/ 3582 h 112402"/>
                <a:gd name="connsiteX3" fmla="*/ 68575 w 80598"/>
                <a:gd name="connsiteY3" fmla="*/ 11052 h 112402"/>
                <a:gd name="connsiteX4" fmla="*/ 52245 w 80598"/>
                <a:gd name="connsiteY4" fmla="*/ 107 h 112402"/>
                <a:gd name="connsiteX5" fmla="*/ 10453 w 80598"/>
                <a:gd name="connsiteY5" fmla="*/ 49446 h 112402"/>
                <a:gd name="connsiteX6" fmla="*/ 33807 w 80598"/>
                <a:gd name="connsiteY6" fmla="*/ 76895 h 112402"/>
                <a:gd name="connsiteX7" fmla="*/ 54176 w 80598"/>
                <a:gd name="connsiteY7" fmla="*/ 66819 h 112402"/>
                <a:gd name="connsiteX8" fmla="*/ 54352 w 80598"/>
                <a:gd name="connsiteY8" fmla="*/ 66993 h 112402"/>
                <a:gd name="connsiteX9" fmla="*/ 48557 w 80598"/>
                <a:gd name="connsiteY9" fmla="*/ 89925 h 112402"/>
                <a:gd name="connsiteX10" fmla="*/ 23271 w 80598"/>
                <a:gd name="connsiteY10" fmla="*/ 108688 h 112402"/>
                <a:gd name="connsiteX11" fmla="*/ 9224 w 80598"/>
                <a:gd name="connsiteY11" fmla="*/ 106950 h 112402"/>
                <a:gd name="connsiteX12" fmla="*/ 16423 w 80598"/>
                <a:gd name="connsiteY12" fmla="*/ 97916 h 112402"/>
                <a:gd name="connsiteX13" fmla="*/ 9750 w 80598"/>
                <a:gd name="connsiteY13" fmla="*/ 91836 h 112402"/>
                <a:gd name="connsiteX14" fmla="*/ 268 w 80598"/>
                <a:gd name="connsiteY14" fmla="*/ 101912 h 112402"/>
                <a:gd name="connsiteX15" fmla="*/ 23623 w 80598"/>
                <a:gd name="connsiteY15" fmla="*/ 112510 h 112402"/>
                <a:gd name="connsiteX16" fmla="*/ 60849 w 80598"/>
                <a:gd name="connsiteY16" fmla="*/ 88535 h 112402"/>
                <a:gd name="connsiteX17" fmla="*/ 80340 w 80598"/>
                <a:gd name="connsiteY17" fmla="*/ 11399 h 112402"/>
                <a:gd name="connsiteX18" fmla="*/ 57512 w 80598"/>
                <a:gd name="connsiteY18" fmla="*/ 54658 h 112402"/>
                <a:gd name="connsiteX19" fmla="*/ 48557 w 80598"/>
                <a:gd name="connsiteY19" fmla="*/ 66819 h 112402"/>
                <a:gd name="connsiteX20" fmla="*/ 34334 w 80598"/>
                <a:gd name="connsiteY20" fmla="*/ 73073 h 112402"/>
                <a:gd name="connsiteX21" fmla="*/ 22920 w 80598"/>
                <a:gd name="connsiteY21" fmla="*/ 57090 h 112402"/>
                <a:gd name="connsiteX22" fmla="*/ 32753 w 80598"/>
                <a:gd name="connsiteY22" fmla="*/ 19391 h 112402"/>
                <a:gd name="connsiteX23" fmla="*/ 52420 w 80598"/>
                <a:gd name="connsiteY23" fmla="*/ 3929 h 112402"/>
                <a:gd name="connsiteX24" fmla="*/ 66468 w 80598"/>
                <a:gd name="connsiteY24" fmla="*/ 18870 h 112402"/>
                <a:gd name="connsiteX25" fmla="*/ 65941 w 80598"/>
                <a:gd name="connsiteY25" fmla="*/ 21476 h 112402"/>
                <a:gd name="connsiteX26" fmla="*/ 57512 w 80598"/>
                <a:gd name="connsiteY26" fmla="*/ 54658 h 11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598" h="112402">
                  <a:moveTo>
                    <a:pt x="80340" y="11399"/>
                  </a:moveTo>
                  <a:cubicBezTo>
                    <a:pt x="80515" y="10357"/>
                    <a:pt x="80867" y="9488"/>
                    <a:pt x="80867" y="8272"/>
                  </a:cubicBezTo>
                  <a:cubicBezTo>
                    <a:pt x="80867" y="5319"/>
                    <a:pt x="78759" y="3582"/>
                    <a:pt x="75774" y="3582"/>
                  </a:cubicBezTo>
                  <a:cubicBezTo>
                    <a:pt x="74018" y="3582"/>
                    <a:pt x="69277" y="4798"/>
                    <a:pt x="68575" y="11052"/>
                  </a:cubicBezTo>
                  <a:cubicBezTo>
                    <a:pt x="65414" y="4624"/>
                    <a:pt x="59268" y="107"/>
                    <a:pt x="52245" y="107"/>
                  </a:cubicBezTo>
                  <a:cubicBezTo>
                    <a:pt x="32227" y="107"/>
                    <a:pt x="10453" y="24429"/>
                    <a:pt x="10453" y="49446"/>
                  </a:cubicBezTo>
                  <a:cubicBezTo>
                    <a:pt x="10453" y="66645"/>
                    <a:pt x="21164" y="76895"/>
                    <a:pt x="33807" y="76895"/>
                  </a:cubicBezTo>
                  <a:cubicBezTo>
                    <a:pt x="44167" y="76895"/>
                    <a:pt x="52420" y="68730"/>
                    <a:pt x="54176" y="66819"/>
                  </a:cubicBezTo>
                  <a:lnTo>
                    <a:pt x="54352" y="66993"/>
                  </a:lnTo>
                  <a:cubicBezTo>
                    <a:pt x="50664" y="82455"/>
                    <a:pt x="48557" y="89578"/>
                    <a:pt x="48557" y="89925"/>
                  </a:cubicBezTo>
                  <a:cubicBezTo>
                    <a:pt x="47855" y="91489"/>
                    <a:pt x="41884" y="108688"/>
                    <a:pt x="23271" y="108688"/>
                  </a:cubicBezTo>
                  <a:cubicBezTo>
                    <a:pt x="19935" y="108688"/>
                    <a:pt x="14140" y="108514"/>
                    <a:pt x="9224" y="106950"/>
                  </a:cubicBezTo>
                  <a:cubicBezTo>
                    <a:pt x="14492" y="105387"/>
                    <a:pt x="16423" y="100870"/>
                    <a:pt x="16423" y="97916"/>
                  </a:cubicBezTo>
                  <a:cubicBezTo>
                    <a:pt x="16423" y="95137"/>
                    <a:pt x="14492" y="91836"/>
                    <a:pt x="9750" y="91836"/>
                  </a:cubicBezTo>
                  <a:cubicBezTo>
                    <a:pt x="5887" y="91836"/>
                    <a:pt x="268" y="94963"/>
                    <a:pt x="268" y="101912"/>
                  </a:cubicBezTo>
                  <a:cubicBezTo>
                    <a:pt x="268" y="109035"/>
                    <a:pt x="6765" y="112510"/>
                    <a:pt x="23623" y="112510"/>
                  </a:cubicBezTo>
                  <a:cubicBezTo>
                    <a:pt x="45572" y="112510"/>
                    <a:pt x="58215" y="98959"/>
                    <a:pt x="60849" y="88535"/>
                  </a:cubicBezTo>
                  <a:lnTo>
                    <a:pt x="80340" y="11399"/>
                  </a:lnTo>
                  <a:close/>
                  <a:moveTo>
                    <a:pt x="57512" y="54658"/>
                  </a:moveTo>
                  <a:cubicBezTo>
                    <a:pt x="56459" y="59175"/>
                    <a:pt x="52420" y="63518"/>
                    <a:pt x="48557" y="66819"/>
                  </a:cubicBezTo>
                  <a:cubicBezTo>
                    <a:pt x="44870" y="69946"/>
                    <a:pt x="39426" y="73073"/>
                    <a:pt x="34334" y="73073"/>
                  </a:cubicBezTo>
                  <a:cubicBezTo>
                    <a:pt x="25554" y="73073"/>
                    <a:pt x="22920" y="64039"/>
                    <a:pt x="22920" y="57090"/>
                  </a:cubicBezTo>
                  <a:cubicBezTo>
                    <a:pt x="22920" y="48751"/>
                    <a:pt x="28012" y="28251"/>
                    <a:pt x="32753" y="19391"/>
                  </a:cubicBezTo>
                  <a:cubicBezTo>
                    <a:pt x="37495" y="10878"/>
                    <a:pt x="45045" y="3929"/>
                    <a:pt x="52420" y="3929"/>
                  </a:cubicBezTo>
                  <a:cubicBezTo>
                    <a:pt x="64009" y="3929"/>
                    <a:pt x="66468" y="18001"/>
                    <a:pt x="66468" y="18870"/>
                  </a:cubicBezTo>
                  <a:cubicBezTo>
                    <a:pt x="66468" y="19738"/>
                    <a:pt x="66117" y="20781"/>
                    <a:pt x="65941" y="21476"/>
                  </a:cubicBezTo>
                  <a:lnTo>
                    <a:pt x="57512" y="54658"/>
                  </a:lnTo>
                  <a:close/>
                </a:path>
              </a:pathLst>
            </a:custGeom>
            <a:solidFill>
              <a:srgbClr val="000000"/>
            </a:solidFill>
            <a:ln w="17559" cap="flat">
              <a:noFill/>
              <a:prstDash val="solid"/>
              <a:miter/>
            </a:ln>
          </p:spPr>
          <p:txBody>
            <a:bodyPr rtlCol="0" anchor="ctr"/>
            <a:lstStyle/>
            <a:p>
              <a:endParaRPr lang="zh-CN" altLang="en-US"/>
            </a:p>
          </p:txBody>
        </p:sp>
        <p:sp>
          <p:nvSpPr>
            <p:cNvPr id="61" name="任意形状 60">
              <a:extLst>
                <a:ext uri="{FF2B5EF4-FFF2-40B4-BE49-F238E27FC236}">
                  <a16:creationId xmlns:a16="http://schemas.microsoft.com/office/drawing/2014/main" id="{A3840ECD-1B27-6484-66BB-D9F3AB5D9203}"/>
                </a:ext>
              </a:extLst>
            </p:cNvPr>
            <p:cNvSpPr/>
            <p:nvPr>
              <p:custDataLst>
                <p:tags r:id="rId58"/>
              </p:custDataLst>
            </p:nvPr>
          </p:nvSpPr>
          <p:spPr>
            <a:xfrm>
              <a:off x="7358408" y="4354353"/>
              <a:ext cx="41545" cy="77222"/>
            </a:xfrm>
            <a:custGeom>
              <a:avLst/>
              <a:gdLst>
                <a:gd name="connsiteX0" fmla="*/ 25348 w 41545"/>
                <a:gd name="connsiteY0" fmla="*/ 28079 h 77222"/>
                <a:gd name="connsiteX1" fmla="*/ 37886 w 41545"/>
                <a:gd name="connsiteY1" fmla="*/ 28079 h 77222"/>
                <a:gd name="connsiteX2" fmla="*/ 41819 w 41545"/>
                <a:gd name="connsiteY2" fmla="*/ 25403 h 77222"/>
                <a:gd name="connsiteX3" fmla="*/ 38131 w 41545"/>
                <a:gd name="connsiteY3" fmla="*/ 23701 h 77222"/>
                <a:gd name="connsiteX4" fmla="*/ 26454 w 41545"/>
                <a:gd name="connsiteY4" fmla="*/ 23701 h 77222"/>
                <a:gd name="connsiteX5" fmla="*/ 31002 w 41545"/>
                <a:gd name="connsiteY5" fmla="*/ 5702 h 77222"/>
                <a:gd name="connsiteX6" fmla="*/ 31371 w 41545"/>
                <a:gd name="connsiteY6" fmla="*/ 4000 h 77222"/>
                <a:gd name="connsiteX7" fmla="*/ 27192 w 41545"/>
                <a:gd name="connsiteY7" fmla="*/ 108 h 77222"/>
                <a:gd name="connsiteX8" fmla="*/ 21415 w 41545"/>
                <a:gd name="connsiteY8" fmla="*/ 5338 h 77222"/>
                <a:gd name="connsiteX9" fmla="*/ 16744 w 41545"/>
                <a:gd name="connsiteY9" fmla="*/ 23701 h 77222"/>
                <a:gd name="connsiteX10" fmla="*/ 4206 w 41545"/>
                <a:gd name="connsiteY10" fmla="*/ 23701 h 77222"/>
                <a:gd name="connsiteX11" fmla="*/ 273 w 41545"/>
                <a:gd name="connsiteY11" fmla="*/ 26376 h 77222"/>
                <a:gd name="connsiteX12" fmla="*/ 3961 w 41545"/>
                <a:gd name="connsiteY12" fmla="*/ 28079 h 77222"/>
                <a:gd name="connsiteX13" fmla="*/ 15638 w 41545"/>
                <a:gd name="connsiteY13" fmla="*/ 28079 h 77222"/>
                <a:gd name="connsiteX14" fmla="*/ 8386 w 41545"/>
                <a:gd name="connsiteY14" fmla="*/ 56779 h 77222"/>
                <a:gd name="connsiteX15" fmla="*/ 6542 w 41545"/>
                <a:gd name="connsiteY15" fmla="*/ 65778 h 77222"/>
                <a:gd name="connsiteX16" fmla="*/ 19694 w 41545"/>
                <a:gd name="connsiteY16" fmla="*/ 77331 h 77222"/>
                <a:gd name="connsiteX17" fmla="*/ 41081 w 41545"/>
                <a:gd name="connsiteY17" fmla="*/ 58725 h 77222"/>
                <a:gd name="connsiteX18" fmla="*/ 39115 w 41545"/>
                <a:gd name="connsiteY18" fmla="*/ 57144 h 77222"/>
                <a:gd name="connsiteX19" fmla="*/ 36534 w 41545"/>
                <a:gd name="connsiteY19" fmla="*/ 59454 h 77222"/>
                <a:gd name="connsiteX20" fmla="*/ 20063 w 41545"/>
                <a:gd name="connsiteY20" fmla="*/ 73926 h 77222"/>
                <a:gd name="connsiteX21" fmla="*/ 15761 w 41545"/>
                <a:gd name="connsiteY21" fmla="*/ 67967 h 77222"/>
                <a:gd name="connsiteX22" fmla="*/ 16498 w 41545"/>
                <a:gd name="connsiteY22" fmla="*/ 62981 h 77222"/>
                <a:gd name="connsiteX23" fmla="*/ 25348 w 41545"/>
                <a:gd name="connsiteY23" fmla="*/ 28079 h 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545" h="77222">
                  <a:moveTo>
                    <a:pt x="25348" y="28079"/>
                  </a:moveTo>
                  <a:lnTo>
                    <a:pt x="37886" y="28079"/>
                  </a:lnTo>
                  <a:cubicBezTo>
                    <a:pt x="40221" y="28079"/>
                    <a:pt x="41819" y="28079"/>
                    <a:pt x="41819" y="25403"/>
                  </a:cubicBezTo>
                  <a:cubicBezTo>
                    <a:pt x="41819" y="23701"/>
                    <a:pt x="40221" y="23701"/>
                    <a:pt x="38131" y="23701"/>
                  </a:cubicBezTo>
                  <a:lnTo>
                    <a:pt x="26454" y="23701"/>
                  </a:lnTo>
                  <a:lnTo>
                    <a:pt x="31002" y="5702"/>
                  </a:lnTo>
                  <a:cubicBezTo>
                    <a:pt x="31125" y="5094"/>
                    <a:pt x="31371" y="4486"/>
                    <a:pt x="31371" y="4000"/>
                  </a:cubicBezTo>
                  <a:cubicBezTo>
                    <a:pt x="31371" y="1811"/>
                    <a:pt x="29650" y="108"/>
                    <a:pt x="27192" y="108"/>
                  </a:cubicBezTo>
                  <a:cubicBezTo>
                    <a:pt x="24119" y="108"/>
                    <a:pt x="22275" y="2176"/>
                    <a:pt x="21415" y="5338"/>
                  </a:cubicBezTo>
                  <a:cubicBezTo>
                    <a:pt x="20554" y="8378"/>
                    <a:pt x="22152" y="2541"/>
                    <a:pt x="16744" y="23701"/>
                  </a:cubicBezTo>
                  <a:lnTo>
                    <a:pt x="4206" y="23701"/>
                  </a:lnTo>
                  <a:cubicBezTo>
                    <a:pt x="1871" y="23701"/>
                    <a:pt x="273" y="23701"/>
                    <a:pt x="273" y="26376"/>
                  </a:cubicBezTo>
                  <a:cubicBezTo>
                    <a:pt x="273" y="28079"/>
                    <a:pt x="1748" y="28079"/>
                    <a:pt x="3961" y="28079"/>
                  </a:cubicBezTo>
                  <a:lnTo>
                    <a:pt x="15638" y="28079"/>
                  </a:lnTo>
                  <a:lnTo>
                    <a:pt x="8386" y="56779"/>
                  </a:lnTo>
                  <a:cubicBezTo>
                    <a:pt x="7648" y="59819"/>
                    <a:pt x="6542" y="64197"/>
                    <a:pt x="6542" y="65778"/>
                  </a:cubicBezTo>
                  <a:cubicBezTo>
                    <a:pt x="6542" y="72953"/>
                    <a:pt x="12688" y="77331"/>
                    <a:pt x="19694" y="77331"/>
                  </a:cubicBezTo>
                  <a:cubicBezTo>
                    <a:pt x="33338" y="77331"/>
                    <a:pt x="41081" y="60306"/>
                    <a:pt x="41081" y="58725"/>
                  </a:cubicBezTo>
                  <a:cubicBezTo>
                    <a:pt x="41081" y="57144"/>
                    <a:pt x="39484" y="57144"/>
                    <a:pt x="39115" y="57144"/>
                  </a:cubicBezTo>
                  <a:cubicBezTo>
                    <a:pt x="37640" y="57144"/>
                    <a:pt x="37517" y="57387"/>
                    <a:pt x="36534" y="59454"/>
                  </a:cubicBezTo>
                  <a:cubicBezTo>
                    <a:pt x="33092" y="67116"/>
                    <a:pt x="26823" y="73926"/>
                    <a:pt x="20063" y="73926"/>
                  </a:cubicBezTo>
                  <a:cubicBezTo>
                    <a:pt x="17481" y="73926"/>
                    <a:pt x="15761" y="72345"/>
                    <a:pt x="15761" y="67967"/>
                  </a:cubicBezTo>
                  <a:cubicBezTo>
                    <a:pt x="15761" y="66751"/>
                    <a:pt x="16252" y="64197"/>
                    <a:pt x="16498" y="62981"/>
                  </a:cubicBezTo>
                  <a:lnTo>
                    <a:pt x="25348" y="28079"/>
                  </a:lnTo>
                  <a:close/>
                </a:path>
              </a:pathLst>
            </a:custGeom>
            <a:solidFill>
              <a:srgbClr val="000000"/>
            </a:solidFill>
            <a:ln w="17559" cap="flat">
              <a:noFill/>
              <a:prstDash val="solid"/>
              <a:miter/>
            </a:ln>
          </p:spPr>
          <p:txBody>
            <a:bodyPr rtlCol="0" anchor="ctr"/>
            <a:lstStyle/>
            <a:p>
              <a:endParaRPr lang="zh-CN" alt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0721C-B290-82F8-F934-A2CA9AA01ED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9C9CE97-79D0-5378-12E6-D01A9374ECAE}"/>
              </a:ext>
            </a:extLst>
          </p:cNvPr>
          <p:cNvSpPr>
            <a:spLocks noGrp="1"/>
          </p:cNvSpPr>
          <p:nvPr>
            <p:ph type="title"/>
          </p:nvPr>
        </p:nvSpPr>
        <p:spPr/>
        <p:txBody>
          <a:bodyPr/>
          <a:lstStyle/>
          <a:p>
            <a:r>
              <a:rPr lang="zh-CN" altLang="en-US" dirty="0"/>
              <a:t>作业解答</a:t>
            </a:r>
          </a:p>
        </p:txBody>
      </p:sp>
      <p:sp>
        <p:nvSpPr>
          <p:cNvPr id="4" name="文本框 3">
            <a:extLst>
              <a:ext uri="{FF2B5EF4-FFF2-40B4-BE49-F238E27FC236}">
                <a16:creationId xmlns:a16="http://schemas.microsoft.com/office/drawing/2014/main" id="{AB7415CE-1BCF-1516-79C1-D0AB1FE9A23F}"/>
              </a:ext>
            </a:extLst>
          </p:cNvPr>
          <p:cNvSpPr txBox="1"/>
          <p:nvPr/>
        </p:nvSpPr>
        <p:spPr>
          <a:xfrm>
            <a:off x="186610" y="1263376"/>
            <a:ext cx="11818779" cy="581057"/>
          </a:xfrm>
          <a:prstGeom prst="rect">
            <a:avLst/>
          </a:prstGeom>
          <a:noFill/>
        </p:spPr>
        <p:txBody>
          <a:bodyPr wrap="square" rtlCol="0">
            <a:spAutoFit/>
          </a:bodyPr>
          <a:lstStyle/>
          <a:p>
            <a:pPr marL="457200" indent="-457200">
              <a:lnSpc>
                <a:spcPct val="150000"/>
              </a:lnSpc>
              <a:buAutoNum type="arabicPeriod"/>
            </a:pPr>
            <a:r>
              <a:rPr lang="zh-CN" altLang="en-US" sz="2400" dirty="0">
                <a:solidFill>
                  <a:srgbClr val="000000"/>
                </a:solidFill>
                <a:effectLst/>
                <a:latin typeface="Microsoft YaHei" panose="020B0503020204020204" pitchFamily="34" charset="-122"/>
                <a:ea typeface="Microsoft YaHei" panose="020B0503020204020204" pitchFamily="34" charset="-122"/>
              </a:rPr>
              <a:t>什么是维数灾难</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zh-CN" altLang="en-US" sz="2400" dirty="0">
                <a:solidFill>
                  <a:srgbClr val="000000"/>
                </a:solidFill>
                <a:effectLst/>
                <a:latin typeface="Microsoft YaHei" panose="020B0503020204020204" pitchFamily="34" charset="-122"/>
                <a:ea typeface="Microsoft YaHei" panose="020B0503020204020204" pitchFamily="34" charset="-122"/>
              </a:rPr>
              <a:t>请举例说明维数灾难可能带来的问题</a:t>
            </a:r>
            <a:endParaRPr lang="en-US" altLang="zh-CN" sz="2400" dirty="0">
              <a:solidFill>
                <a:srgbClr val="000000"/>
              </a:solidFill>
              <a:effectLst/>
              <a:latin typeface="Microsoft YaHei" panose="020B0503020204020204" pitchFamily="34" charset="-122"/>
              <a:ea typeface="Microsoft YaHei" panose="020B0503020204020204" pitchFamily="34" charset="-122"/>
            </a:endParaRPr>
          </a:p>
        </p:txBody>
      </p:sp>
      <p:sp>
        <p:nvSpPr>
          <p:cNvPr id="2" name="圆角矩形 1">
            <a:extLst>
              <a:ext uri="{FF2B5EF4-FFF2-40B4-BE49-F238E27FC236}">
                <a16:creationId xmlns:a16="http://schemas.microsoft.com/office/drawing/2014/main" id="{1DF12B1A-B50C-7CF0-BC33-91A267B83B61}"/>
              </a:ext>
            </a:extLst>
          </p:cNvPr>
          <p:cNvSpPr/>
          <p:nvPr/>
        </p:nvSpPr>
        <p:spPr>
          <a:xfrm>
            <a:off x="381242" y="2345830"/>
            <a:ext cx="6222670" cy="1121548"/>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2000" b="1" dirty="0">
                <a:solidFill>
                  <a:srgbClr val="C00000"/>
                </a:solidFill>
                <a:ea typeface="Microsoft YaHei" panose="020B0503020204020204" pitchFamily="34" charset="-122"/>
              </a:rPr>
              <a:t>维数灾难：当数据的维数增高时</a:t>
            </a:r>
            <a:r>
              <a:rPr kumimoji="1" lang="en-US" altLang="zh-CN" sz="2000" b="1" dirty="0">
                <a:solidFill>
                  <a:srgbClr val="C00000"/>
                </a:solidFill>
                <a:ea typeface="Microsoft YaHei" panose="020B0503020204020204" pitchFamily="34" charset="-122"/>
              </a:rPr>
              <a:t>,</a:t>
            </a:r>
            <a:r>
              <a:rPr kumimoji="1" lang="zh-CN" altLang="en-US" sz="2000" b="1" dirty="0">
                <a:solidFill>
                  <a:srgbClr val="C00000"/>
                </a:solidFill>
                <a:ea typeface="Microsoft YaHei" panose="020B0503020204020204" pitchFamily="34" charset="-122"/>
              </a:rPr>
              <a:t> 为了保持模型的精度</a:t>
            </a:r>
            <a:r>
              <a:rPr kumimoji="1" lang="en-US" altLang="zh-CN" sz="2000" b="1" dirty="0">
                <a:solidFill>
                  <a:srgbClr val="C00000"/>
                </a:solidFill>
                <a:ea typeface="Microsoft YaHei" panose="020B0503020204020204" pitchFamily="34" charset="-122"/>
              </a:rPr>
              <a:t>,</a:t>
            </a:r>
            <a:r>
              <a:rPr kumimoji="1" lang="zh-CN" altLang="en-US" sz="2000" b="1" dirty="0">
                <a:solidFill>
                  <a:srgbClr val="C00000"/>
                </a:solidFill>
                <a:ea typeface="Microsoft YaHei" panose="020B0503020204020204" pitchFamily="34" charset="-122"/>
              </a:rPr>
              <a:t> 算法所需的数据量</a:t>
            </a:r>
            <a:r>
              <a:rPr kumimoji="1" lang="en-US" altLang="zh-CN" sz="2000" b="1" dirty="0">
                <a:solidFill>
                  <a:srgbClr val="C00000"/>
                </a:solidFill>
                <a:ea typeface="Microsoft YaHei" panose="020B0503020204020204" pitchFamily="34" charset="-122"/>
              </a:rPr>
              <a:t>/</a:t>
            </a:r>
            <a:r>
              <a:rPr kumimoji="1" lang="zh-CN" altLang="en-US" sz="2000" b="1" dirty="0">
                <a:solidFill>
                  <a:srgbClr val="C00000"/>
                </a:solidFill>
                <a:ea typeface="Microsoft YaHei" panose="020B0503020204020204" pitchFamily="34" charset="-122"/>
              </a:rPr>
              <a:t>计算量随维数呈指数级增长。</a:t>
            </a:r>
            <a:endParaRPr kumimoji="1" lang="en-US" altLang="zh-CN" sz="2000" b="1" dirty="0">
              <a:solidFill>
                <a:srgbClr val="C00000"/>
              </a:solidFill>
              <a:ea typeface="Microsoft YaHei" panose="020B0503020204020204" pitchFamily="34" charset="-122"/>
            </a:endParaRPr>
          </a:p>
        </p:txBody>
      </p:sp>
      <p:sp>
        <p:nvSpPr>
          <p:cNvPr id="5" name="文本框 4">
            <a:extLst>
              <a:ext uri="{FF2B5EF4-FFF2-40B4-BE49-F238E27FC236}">
                <a16:creationId xmlns:a16="http://schemas.microsoft.com/office/drawing/2014/main" id="{BB78A890-B0FB-1AF4-AE58-28168E0AB95E}"/>
              </a:ext>
            </a:extLst>
          </p:cNvPr>
          <p:cNvSpPr txBox="1"/>
          <p:nvPr/>
        </p:nvSpPr>
        <p:spPr>
          <a:xfrm>
            <a:off x="255312" y="3836002"/>
            <a:ext cx="11555446" cy="1893467"/>
          </a:xfrm>
          <a:prstGeom prst="rect">
            <a:avLst/>
          </a:prstGeom>
          <a:noFill/>
        </p:spPr>
        <p:txBody>
          <a:bodyPr wrap="square" rtlCol="0">
            <a:spAutoFit/>
          </a:bodyPr>
          <a:lstStyle/>
          <a:p>
            <a:pPr algn="l">
              <a:lnSpc>
                <a:spcPct val="150000"/>
              </a:lnSpc>
            </a:pPr>
            <a:r>
              <a:rPr kumimoji="1" lang="zh-CN" altLang="en-US" sz="2000" b="1" dirty="0">
                <a:latin typeface="Microsoft YaHei" panose="020B0503020204020204" pitchFamily="34" charset="-122"/>
                <a:ea typeface="Microsoft YaHei" panose="020B0503020204020204" pitchFamily="34" charset="-122"/>
              </a:rPr>
              <a:t>数据稀疏性：在高维空间中，数据点分布变得极度稀疏。高维球体随机采样极容易采到表面。</a:t>
            </a:r>
          </a:p>
          <a:p>
            <a:pPr algn="l">
              <a:lnSpc>
                <a:spcPct val="150000"/>
              </a:lnSpc>
            </a:pPr>
            <a:r>
              <a:rPr kumimoji="1" lang="zh-CN" altLang="en-US" sz="2000" b="1" dirty="0">
                <a:latin typeface="Microsoft YaHei" panose="020B0503020204020204" pitchFamily="34" charset="-122"/>
                <a:ea typeface="Microsoft YaHei" panose="020B0503020204020204" pitchFamily="34" charset="-122"/>
              </a:rPr>
              <a:t>计算复杂性：高维空间中搜索最近邻等一些操作的计算复杂度会随维度指数级增长。</a:t>
            </a:r>
          </a:p>
          <a:p>
            <a:pPr algn="l">
              <a:lnSpc>
                <a:spcPct val="150000"/>
              </a:lnSpc>
            </a:pPr>
            <a:r>
              <a:rPr kumimoji="1" lang="zh-CN" altLang="en-US" sz="2000" b="1" dirty="0">
                <a:latin typeface="Microsoft YaHei" panose="020B0503020204020204" pitchFamily="34" charset="-122"/>
                <a:ea typeface="Microsoft YaHei" panose="020B0503020204020204" pitchFamily="34" charset="-122"/>
              </a:rPr>
              <a:t>模型过拟合：高维函数拟合需要采样指数多的样本，但实际中可能没有足够的数据。</a:t>
            </a:r>
          </a:p>
          <a:p>
            <a:pPr algn="l">
              <a:lnSpc>
                <a:spcPct val="150000"/>
              </a:lnSpc>
            </a:pPr>
            <a:r>
              <a:rPr kumimoji="1" lang="en-US" altLang="zh-CN" sz="2000" b="1" dirty="0">
                <a:latin typeface="Microsoft YaHei" panose="020B0503020204020204" pitchFamily="34" charset="-122"/>
                <a:ea typeface="Microsoft YaHei" panose="020B0503020204020204" pitchFamily="34" charset="-122"/>
              </a:rPr>
              <a:t>…………</a:t>
            </a:r>
            <a:endParaRPr kumimoji="1" lang="zh-CN" altLang="en-US"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8359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30B8-E0C5-0F3D-4843-7AF22D22C60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2279F8C-F45B-498D-8512-FFA7B9257C4A}"/>
              </a:ext>
            </a:extLst>
          </p:cNvPr>
          <p:cNvSpPr>
            <a:spLocks noGrp="1"/>
          </p:cNvSpPr>
          <p:nvPr>
            <p:ph type="title"/>
          </p:nvPr>
        </p:nvSpPr>
        <p:spPr/>
        <p:txBody>
          <a:bodyPr/>
          <a:lstStyle/>
          <a:p>
            <a:r>
              <a:rPr lang="zh-CN" altLang="en-US" dirty="0"/>
              <a:t>作业解答</a:t>
            </a:r>
          </a:p>
        </p:txBody>
      </p:sp>
      <p:sp>
        <p:nvSpPr>
          <p:cNvPr id="4" name="文本框 3">
            <a:extLst>
              <a:ext uri="{FF2B5EF4-FFF2-40B4-BE49-F238E27FC236}">
                <a16:creationId xmlns:a16="http://schemas.microsoft.com/office/drawing/2014/main" id="{5303A7EE-EC87-A75A-1AB0-388E8B4F8E02}"/>
              </a:ext>
            </a:extLst>
          </p:cNvPr>
          <p:cNvSpPr txBox="1"/>
          <p:nvPr/>
        </p:nvSpPr>
        <p:spPr>
          <a:xfrm>
            <a:off x="186610" y="1016633"/>
            <a:ext cx="11818779" cy="1135054"/>
          </a:xfrm>
          <a:prstGeom prst="rect">
            <a:avLst/>
          </a:prstGeom>
          <a:noFill/>
        </p:spPr>
        <p:txBody>
          <a:bodyPr wrap="square" rtlCol="0">
            <a:spAutoFit/>
          </a:bodyPr>
          <a:lstStyle/>
          <a:p>
            <a:pPr>
              <a:lnSpc>
                <a:spcPct val="150000"/>
              </a:lnSpc>
            </a:pPr>
            <a:r>
              <a:rPr lang="en-US" altLang="zh-CN" sz="2400" dirty="0">
                <a:solidFill>
                  <a:srgbClr val="000000"/>
                </a:solidFill>
                <a:effectLst/>
                <a:latin typeface="Microsoft YaHei" panose="020B0503020204020204" pitchFamily="34" charset="-122"/>
                <a:ea typeface="Microsoft YaHei" panose="020B0503020204020204" pitchFamily="34" charset="-122"/>
              </a:rPr>
              <a:t>2.</a:t>
            </a:r>
            <a:r>
              <a:rPr lang="zh-CN" altLang="en-US" sz="2400" dirty="0">
                <a:solidFill>
                  <a:srgbClr val="000000"/>
                </a:solidFill>
                <a:effectLst/>
                <a:latin typeface="Microsoft YaHei" panose="020B0503020204020204" pitchFamily="34" charset="-122"/>
                <a:ea typeface="Microsoft YaHei" panose="020B0503020204020204" pitchFamily="34" charset="-122"/>
              </a:rPr>
              <a:t> 请绘制出</a:t>
            </a:r>
            <a:r>
              <a:rPr lang="en" altLang="zh-CN" sz="2400" dirty="0">
                <a:solidFill>
                  <a:srgbClr val="000000"/>
                </a:solidFill>
                <a:effectLst/>
                <a:latin typeface="Microsoft YaHei" panose="020B0503020204020204" pitchFamily="34" charset="-122"/>
                <a:ea typeface="Microsoft YaHei" panose="020B0503020204020204" pitchFamily="34" charset="-122"/>
              </a:rPr>
              <a:t>d = 5, 10, 20 </a:t>
            </a:r>
            <a:r>
              <a:rPr lang="zh-CN" altLang="en-US" sz="2400" dirty="0">
                <a:solidFill>
                  <a:srgbClr val="000000"/>
                </a:solidFill>
                <a:effectLst/>
                <a:latin typeface="Microsoft YaHei" panose="020B0503020204020204" pitchFamily="34" charset="-122"/>
                <a:ea typeface="Microsoft YaHei" panose="020B0503020204020204" pitchFamily="34" charset="-122"/>
              </a:rPr>
              <a:t>时 </a:t>
            </a:r>
            <a:r>
              <a:rPr lang="en" altLang="zh-CN" sz="2400" dirty="0">
                <a:solidFill>
                  <a:srgbClr val="000000"/>
                </a:solidFill>
                <a:effectLst/>
                <a:latin typeface="Microsoft YaHei" panose="020B0503020204020204" pitchFamily="34" charset="-122"/>
                <a:ea typeface="Microsoft YaHei" panose="020B0503020204020204" pitchFamily="34" charset="-122"/>
              </a:rPr>
              <a:t>d </a:t>
            </a:r>
            <a:r>
              <a:rPr lang="zh-CN" altLang="en-US" sz="2400" dirty="0">
                <a:solidFill>
                  <a:srgbClr val="000000"/>
                </a:solidFill>
                <a:effectLst/>
                <a:latin typeface="Microsoft YaHei" panose="020B0503020204020204" pitchFamily="34" charset="-122"/>
                <a:ea typeface="Microsoft YaHei" panose="020B0503020204020204" pitchFamily="34" charset="-122"/>
              </a:rPr>
              <a:t>维球体体积 </a:t>
            </a:r>
            <a:r>
              <a:rPr lang="en" altLang="zh-CN" sz="2400" dirty="0">
                <a:solidFill>
                  <a:srgbClr val="000000"/>
                </a:solidFill>
                <a:effectLst/>
                <a:latin typeface="Microsoft YaHei" panose="020B0503020204020204" pitchFamily="34" charset="-122"/>
                <a:ea typeface="Microsoft YaHei" panose="020B0503020204020204" pitchFamily="34" charset="-122"/>
              </a:rPr>
              <a:t>V (d) </a:t>
            </a:r>
            <a:r>
              <a:rPr lang="zh-CN" altLang="en-US" sz="2400" dirty="0">
                <a:solidFill>
                  <a:srgbClr val="000000"/>
                </a:solidFill>
                <a:effectLst/>
                <a:latin typeface="Microsoft YaHei" panose="020B0503020204020204" pitchFamily="34" charset="-122"/>
                <a:ea typeface="Microsoft YaHei" panose="020B0503020204020204" pitchFamily="34" charset="-122"/>
              </a:rPr>
              <a:t>随半径 </a:t>
            </a:r>
            <a:r>
              <a:rPr lang="en" altLang="zh-CN" sz="2400" dirty="0">
                <a:solidFill>
                  <a:srgbClr val="000000"/>
                </a:solidFill>
                <a:effectLst/>
                <a:latin typeface="Microsoft YaHei" panose="020B0503020204020204" pitchFamily="34" charset="-122"/>
                <a:ea typeface="Microsoft YaHei" panose="020B0503020204020204" pitchFamily="34" charset="-122"/>
              </a:rPr>
              <a:t>r ∈ [0, 1] </a:t>
            </a:r>
            <a:r>
              <a:rPr lang="zh-CN" altLang="en-US" sz="2400" dirty="0">
                <a:solidFill>
                  <a:srgbClr val="000000"/>
                </a:solidFill>
                <a:effectLst/>
                <a:latin typeface="Microsoft YaHei" panose="020B0503020204020204" pitchFamily="34" charset="-122"/>
                <a:ea typeface="Microsoft YaHei" panose="020B0503020204020204" pitchFamily="34" charset="-122"/>
              </a:rPr>
              <a:t>的变化曲线</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zh-CN" altLang="en-US" sz="2400" dirty="0">
                <a:solidFill>
                  <a:srgbClr val="000000"/>
                </a:solidFill>
                <a:effectLst/>
                <a:latin typeface="Microsoft YaHei" panose="020B0503020204020204" pitchFamily="34" charset="-122"/>
                <a:ea typeface="Microsoft YaHei" panose="020B0503020204020204" pitchFamily="34" charset="-122"/>
              </a:rPr>
              <a:t>分析维数 </a:t>
            </a:r>
            <a:r>
              <a:rPr lang="en" altLang="zh-CN" sz="2400" dirty="0">
                <a:solidFill>
                  <a:srgbClr val="000000"/>
                </a:solidFill>
                <a:effectLst/>
                <a:latin typeface="Microsoft YaHei" panose="020B0503020204020204" pitchFamily="34" charset="-122"/>
                <a:ea typeface="Microsoft YaHei" panose="020B0503020204020204" pitchFamily="34" charset="-122"/>
              </a:rPr>
              <a:t>d</a:t>
            </a:r>
            <a:r>
              <a:rPr lang="zh-CN" altLang="en-US" sz="2400" dirty="0">
                <a:solidFill>
                  <a:srgbClr val="000000"/>
                </a:solidFill>
                <a:effectLst/>
                <a:latin typeface="Microsoft YaHei" panose="020B0503020204020204" pitchFamily="34" charset="-122"/>
                <a:ea typeface="Microsoft YaHei" panose="020B0503020204020204" pitchFamily="34" charset="-122"/>
              </a:rPr>
              <a:t> 增大时的影响</a:t>
            </a:r>
          </a:p>
        </p:txBody>
      </p:sp>
      <p:pic>
        <p:nvPicPr>
          <p:cNvPr id="2" name="图片 1">
            <a:extLst>
              <a:ext uri="{FF2B5EF4-FFF2-40B4-BE49-F238E27FC236}">
                <a16:creationId xmlns:a16="http://schemas.microsoft.com/office/drawing/2014/main" id="{93602D4B-313F-8E97-AE43-D876B13317DD}"/>
              </a:ext>
            </a:extLst>
          </p:cNvPr>
          <p:cNvPicPr>
            <a:picLocks noChangeAspect="1"/>
          </p:cNvPicPr>
          <p:nvPr/>
        </p:nvPicPr>
        <p:blipFill>
          <a:blip r:embed="rId2"/>
          <a:srcRect r="16133"/>
          <a:stretch/>
        </p:blipFill>
        <p:spPr>
          <a:xfrm>
            <a:off x="0" y="2406341"/>
            <a:ext cx="6501514" cy="2731716"/>
          </a:xfrm>
          <a:prstGeom prst="rect">
            <a:avLst/>
          </a:prstGeom>
        </p:spPr>
      </p:pic>
      <p:pic>
        <p:nvPicPr>
          <p:cNvPr id="5" name="图片 4">
            <a:extLst>
              <a:ext uri="{FF2B5EF4-FFF2-40B4-BE49-F238E27FC236}">
                <a16:creationId xmlns:a16="http://schemas.microsoft.com/office/drawing/2014/main" id="{98DDF525-85A7-20C8-0530-FC1C6457DAEB}"/>
              </a:ext>
            </a:extLst>
          </p:cNvPr>
          <p:cNvPicPr>
            <a:picLocks noChangeAspect="1"/>
          </p:cNvPicPr>
          <p:nvPr/>
        </p:nvPicPr>
        <p:blipFill>
          <a:blip r:embed="rId3"/>
          <a:stretch>
            <a:fillRect/>
          </a:stretch>
        </p:blipFill>
        <p:spPr>
          <a:xfrm>
            <a:off x="6713562" y="2366427"/>
            <a:ext cx="3975100" cy="2984500"/>
          </a:xfrm>
          <a:prstGeom prst="rect">
            <a:avLst/>
          </a:prstGeom>
        </p:spPr>
      </p:pic>
    </p:spTree>
    <p:extLst>
      <p:ext uri="{BB962C8B-B14F-4D97-AF65-F5344CB8AC3E}">
        <p14:creationId xmlns:p14="http://schemas.microsoft.com/office/powerpoint/2010/main" val="3426276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974C8-4FC7-E073-144A-696A08975FA1}"/>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39D03DA-E39F-823B-DBAA-9BCC8238B134}"/>
              </a:ext>
            </a:extLst>
          </p:cNvPr>
          <p:cNvSpPr>
            <a:spLocks noGrp="1"/>
          </p:cNvSpPr>
          <p:nvPr>
            <p:ph type="title"/>
          </p:nvPr>
        </p:nvSpPr>
        <p:spPr/>
        <p:txBody>
          <a:bodyPr/>
          <a:lstStyle/>
          <a:p>
            <a:r>
              <a:rPr lang="zh-CN" altLang="en-US" dirty="0"/>
              <a:t>作业解答</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63EB13C-3C92-31D6-FD07-D0BDAD8AB32F}"/>
                  </a:ext>
                </a:extLst>
              </p:cNvPr>
              <p:cNvSpPr txBox="1"/>
              <p:nvPr/>
            </p:nvSpPr>
            <p:spPr>
              <a:xfrm>
                <a:off x="186610" y="1263376"/>
                <a:ext cx="11818779" cy="1891800"/>
              </a:xfrm>
              <a:prstGeom prst="rect">
                <a:avLst/>
              </a:prstGeom>
              <a:noFill/>
            </p:spPr>
            <p:txBody>
              <a:bodyPr wrap="square" rtlCol="0">
                <a:spAutoFit/>
              </a:bodyPr>
              <a:lstStyle/>
              <a:p>
                <a:pPr>
                  <a:lnSpc>
                    <a:spcPct val="150000"/>
                  </a:lnSpc>
                </a:pPr>
                <a:r>
                  <a:rPr lang="en-US" altLang="zh-CN" sz="2400" dirty="0">
                    <a:solidFill>
                      <a:srgbClr val="000000"/>
                    </a:solidFill>
                    <a:effectLst/>
                    <a:latin typeface="Microsoft YaHei" panose="020B0503020204020204" pitchFamily="34" charset="-122"/>
                    <a:ea typeface="Microsoft YaHei" panose="020B0503020204020204" pitchFamily="34" charset="-122"/>
                  </a:rPr>
                  <a:t>3.</a:t>
                </a:r>
                <a:r>
                  <a:rPr lang="zh-CN" altLang="en-US" sz="2400" dirty="0">
                    <a:solidFill>
                      <a:srgbClr val="000000"/>
                    </a:solidFill>
                    <a:effectLst/>
                    <a:latin typeface="Microsoft YaHei" panose="020B0503020204020204" pitchFamily="34" charset="-122"/>
                    <a:ea typeface="Microsoft YaHei" panose="020B0503020204020204" pitchFamily="34" charset="-122"/>
                  </a:rPr>
                  <a:t>  蒙特卡洛方法的收敛阶是</a:t>
                </a:r>
                <a:r>
                  <a:rPr lang="zh-CN" altLang="en-US" sz="2400" dirty="0">
                    <a:solidFill>
                      <a:srgbClr val="000000"/>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b="0" i="1" smtClean="0">
                        <a:solidFill>
                          <a:srgbClr val="000000"/>
                        </a:solidFill>
                        <a:latin typeface="Cambria Math" panose="02040503050406030204" pitchFamily="18" charset="0"/>
                      </a:rPr>
                      <m:t>𝑂</m:t>
                    </m:r>
                    <m:r>
                      <a:rPr lang="en-US" altLang="zh-CN" sz="2400" b="0" i="1" smtClean="0">
                        <a:solidFill>
                          <a:srgbClr val="000000"/>
                        </a:solidFill>
                        <a:latin typeface="Cambria Math" panose="02040503050406030204" pitchFamily="18" charset="0"/>
                      </a:rPr>
                      <m:t>(</m:t>
                    </m:r>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𝑛</m:t>
                        </m:r>
                      </m:e>
                      <m:sup>
                        <m:r>
                          <a:rPr lang="en-US" altLang="zh-CN" sz="2400" b="0" i="1" smtClean="0">
                            <a:solidFill>
                              <a:srgbClr val="000000"/>
                            </a:solidFill>
                            <a:latin typeface="Cambria Math" panose="02040503050406030204" pitchFamily="18" charset="0"/>
                          </a:rPr>
                          <m:t>−</m:t>
                        </m:r>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2</m:t>
                            </m:r>
                          </m:den>
                        </m:f>
                      </m:sup>
                    </m:sSup>
                    <m:r>
                      <a:rPr lang="en-US" altLang="zh-CN" sz="2400" b="0" i="1" smtClean="0">
                        <a:solidFill>
                          <a:srgbClr val="000000"/>
                        </a:solidFill>
                        <a:latin typeface="Cambria Math" panose="02040503050406030204" pitchFamily="18" charset="0"/>
                      </a:rPr>
                      <m:t>)</m:t>
                    </m:r>
                  </m:oMath>
                </a14:m>
                <a:r>
                  <a:rPr lang="en" altLang="zh-CN" sz="2400" dirty="0">
                    <a:solidFill>
                      <a:srgbClr val="000000"/>
                    </a:solidFill>
                    <a:effectLst/>
                    <a:latin typeface="Microsoft YaHei" panose="020B0503020204020204" pitchFamily="34" charset="-122"/>
                    <a:ea typeface="Microsoft YaHei" panose="020B0503020204020204" pitchFamily="34" charset="-122"/>
                  </a:rPr>
                  <a:t>, </a:t>
                </a:r>
                <a:r>
                  <a:rPr lang="zh-CN" altLang="en-US" sz="2400" dirty="0">
                    <a:solidFill>
                      <a:srgbClr val="000000"/>
                    </a:solidFill>
                    <a:effectLst/>
                    <a:latin typeface="Microsoft YaHei" panose="020B0503020204020204" pitchFamily="34" charset="-122"/>
                    <a:ea typeface="Microsoft YaHei" panose="020B0503020204020204" pitchFamily="34" charset="-122"/>
                  </a:rPr>
                  <a:t>与维数</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en" altLang="zh-CN" sz="2400" dirty="0">
                    <a:solidFill>
                      <a:srgbClr val="000000"/>
                    </a:solidFill>
                    <a:effectLst/>
                    <a:latin typeface="Microsoft YaHei" panose="020B0503020204020204" pitchFamily="34" charset="-122"/>
                    <a:ea typeface="Microsoft YaHei" panose="020B0503020204020204" pitchFamily="34" charset="-122"/>
                  </a:rPr>
                  <a:t>d </a:t>
                </a:r>
                <a:r>
                  <a:rPr lang="zh-CN" altLang="en-US" sz="2400" dirty="0">
                    <a:solidFill>
                      <a:srgbClr val="000000"/>
                    </a:solidFill>
                    <a:effectLst/>
                    <a:latin typeface="Microsoft YaHei" panose="020B0503020204020204" pitchFamily="34" charset="-122"/>
                    <a:ea typeface="Microsoft YaHei" panose="020B0503020204020204" pitchFamily="34" charset="-122"/>
                  </a:rPr>
                  <a:t>无关，即使采样数目</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en" altLang="zh-CN" sz="2400" dirty="0">
                    <a:solidFill>
                      <a:srgbClr val="000000"/>
                    </a:solidFill>
                    <a:effectLst/>
                    <a:latin typeface="Microsoft YaHei" panose="020B0503020204020204" pitchFamily="34" charset="-122"/>
                    <a:ea typeface="Microsoft YaHei" panose="020B0503020204020204" pitchFamily="34" charset="-122"/>
                  </a:rPr>
                  <a:t>n </a:t>
                </a:r>
                <a:r>
                  <a:rPr lang="zh-CN" altLang="en-US" sz="2400" dirty="0">
                    <a:solidFill>
                      <a:srgbClr val="000000"/>
                    </a:solidFill>
                    <a:effectLst/>
                    <a:latin typeface="Microsoft YaHei" panose="020B0503020204020204" pitchFamily="34" charset="-122"/>
                    <a:ea typeface="Microsoft YaHei" panose="020B0503020204020204" pitchFamily="34" charset="-122"/>
                  </a:rPr>
                  <a:t>已经很大了，但我们前面在使用神经网络学习一个高维二次函数时在某些点的泛化误差依然很大，</a:t>
                </a:r>
                <a:r>
                  <a:rPr lang="zh-CN" altLang="en-US" sz="2400" dirty="0">
                    <a:solidFill>
                      <a:srgbClr val="000000"/>
                    </a:solidFill>
                    <a:latin typeface="Microsoft YaHei" panose="020B0503020204020204" pitchFamily="34" charset="-122"/>
                    <a:ea typeface="Microsoft YaHei" panose="020B0503020204020204" pitchFamily="34" charset="-122"/>
                  </a:rPr>
                  <a:t>应该如何理解这个现象</a:t>
                </a:r>
                <a:r>
                  <a:rPr lang="zh-CN" altLang="en-US" sz="2400" dirty="0">
                    <a:solidFill>
                      <a:srgbClr val="000000"/>
                    </a:solidFill>
                    <a:effectLst/>
                    <a:latin typeface="Microsoft YaHei" panose="020B0503020204020204" pitchFamily="34" charset="-122"/>
                    <a:ea typeface="Microsoft YaHei" panose="020B0503020204020204" pitchFamily="34" charset="-122"/>
                  </a:rPr>
                  <a:t>？</a:t>
                </a:r>
                <a:endParaRPr lang="en-US" altLang="zh-CN" sz="2400"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263EB13C-3C92-31D6-FD07-D0BDAD8AB32F}"/>
                  </a:ext>
                </a:extLst>
              </p:cNvPr>
              <p:cNvSpPr txBox="1">
                <a:spLocks noRot="1" noChangeAspect="1" noMove="1" noResize="1" noEditPoints="1" noAdjustHandles="1" noChangeArrowheads="1" noChangeShapeType="1" noTextEdit="1"/>
              </p:cNvSpPr>
              <p:nvPr/>
            </p:nvSpPr>
            <p:spPr>
              <a:xfrm>
                <a:off x="186610" y="1263376"/>
                <a:ext cx="11818779" cy="1891800"/>
              </a:xfrm>
              <a:prstGeom prst="rect">
                <a:avLst/>
              </a:prstGeom>
              <a:blipFill>
                <a:blip r:embed="rId2"/>
                <a:stretch>
                  <a:fillRect l="-751" r="-32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A5B263E-4398-366E-E23C-41E0879FBE4B}"/>
                  </a:ext>
                </a:extLst>
              </p:cNvPr>
              <p:cNvSpPr txBox="1"/>
              <p:nvPr/>
            </p:nvSpPr>
            <p:spPr>
              <a:xfrm>
                <a:off x="381242" y="3656573"/>
                <a:ext cx="10983444" cy="1884555"/>
              </a:xfrm>
              <a:prstGeom prst="rect">
                <a:avLst/>
              </a:prstGeom>
              <a:noFill/>
            </p:spPr>
            <p:txBody>
              <a:bodyPr wrap="square" rtlCol="0">
                <a:spAutoFit/>
              </a:bodyPr>
              <a:lstStyle/>
              <a:p>
                <a:pPr>
                  <a:lnSpc>
                    <a:spcPct val="150000"/>
                  </a:lnSpc>
                </a:pPr>
                <a:r>
                  <a:rPr lang="zh-CN" altLang="en-US" sz="2000" b="1" i="0" u="none" strike="noStrike" dirty="0">
                    <a:solidFill>
                      <a:srgbClr val="C00000"/>
                    </a:solidFill>
                    <a:effectLst/>
                    <a:latin typeface="Microsoft YaHei" panose="020B0503020204020204" pitchFamily="34" charset="-122"/>
                    <a:ea typeface="Microsoft YaHei" panose="020B0503020204020204" pitchFamily="34" charset="-122"/>
                  </a:rPr>
                  <a:t>蒙特卡洛方法的误差收敛速度确实与维数 </a:t>
                </a:r>
                <a:r>
                  <a:rPr lang="en" altLang="zh-CN" sz="2000" b="1" i="0" u="none" strike="noStrike" dirty="0">
                    <a:solidFill>
                      <a:srgbClr val="C00000"/>
                    </a:solidFill>
                    <a:effectLst/>
                    <a:latin typeface="Microsoft YaHei" panose="020B0503020204020204" pitchFamily="34" charset="-122"/>
                    <a:ea typeface="Microsoft YaHei" panose="020B0503020204020204" pitchFamily="34" charset="-122"/>
                  </a:rPr>
                  <a:t>d </a:t>
                </a:r>
                <a:r>
                  <a:rPr lang="zh-CN" altLang="en-US" sz="2000" b="1" i="0" u="none" strike="noStrike" dirty="0">
                    <a:solidFill>
                      <a:srgbClr val="C00000"/>
                    </a:solidFill>
                    <a:effectLst/>
                    <a:latin typeface="Microsoft YaHei" panose="020B0503020204020204" pitchFamily="34" charset="-122"/>
                    <a:ea typeface="Microsoft YaHei" panose="020B0503020204020204" pitchFamily="34" charset="-122"/>
                  </a:rPr>
                  <a:t>无关。在这个实验中，</a:t>
                </a:r>
                <a:r>
                  <a:rPr lang="zh-CN" altLang="en-US" sz="2000" b="1" dirty="0">
                    <a:solidFill>
                      <a:srgbClr val="C00000"/>
                    </a:solidFill>
                    <a:effectLst/>
                    <a:latin typeface="Microsoft YaHei" panose="020B0503020204020204" pitchFamily="34" charset="-122"/>
                    <a:ea typeface="Microsoft YaHei" panose="020B0503020204020204" pitchFamily="34" charset="-122"/>
                  </a:rPr>
                  <a:t>蒙特卡洛方法自适应地在单位球的球壳附近采了大量的样本点，导致模型在积分意义下的泛化误差确实很小（因为球壳的体积占比很大），也即 </a:t>
                </a:r>
                <a14:m>
                  <m:oMath xmlns:m="http://schemas.openxmlformats.org/officeDocument/2006/math">
                    <m:sSub>
                      <m:sSubPr>
                        <m:ctrlPr>
                          <a:rPr lang="en-US" altLang="zh-CN" sz="2000" b="1" i="1" smtClean="0">
                            <a:solidFill>
                              <a:srgbClr val="C00000"/>
                            </a:solidFill>
                            <a:effectLst/>
                            <a:latin typeface="Cambria Math" panose="02040503050406030204" pitchFamily="18" charset="0"/>
                          </a:rPr>
                        </m:ctrlPr>
                      </m:sSubPr>
                      <m:e>
                        <m:r>
                          <a:rPr lang="en-US" altLang="zh-CN" sz="2000" b="1" i="1" smtClean="0">
                            <a:solidFill>
                              <a:srgbClr val="C00000"/>
                            </a:solidFill>
                            <a:effectLst/>
                            <a:latin typeface="Cambria Math" panose="02040503050406030204" pitchFamily="18" charset="0"/>
                          </a:rPr>
                          <m:t>𝑳</m:t>
                        </m:r>
                      </m:e>
                      <m:sub>
                        <m:r>
                          <a:rPr lang="en-US" altLang="zh-CN" sz="2000" b="1" i="1" smtClean="0">
                            <a:solidFill>
                              <a:srgbClr val="C00000"/>
                            </a:solidFill>
                            <a:effectLst/>
                            <a:latin typeface="Cambria Math" panose="02040503050406030204" pitchFamily="18" charset="0"/>
                          </a:rPr>
                          <m:t>𝟐</m:t>
                        </m:r>
                      </m:sub>
                    </m:sSub>
                  </m:oMath>
                </a14:m>
                <a:r>
                  <a:rPr lang="en-US" altLang="zh-CN" sz="2000" b="1" dirty="0">
                    <a:solidFill>
                      <a:srgbClr val="C00000"/>
                    </a:solidFill>
                    <a:effectLst/>
                    <a:latin typeface="Microsoft YaHei" panose="020B0503020204020204" pitchFamily="34" charset="-122"/>
                    <a:ea typeface="Microsoft YaHei" panose="020B0503020204020204" pitchFamily="34" charset="-122"/>
                  </a:rPr>
                  <a:t> </a:t>
                </a:r>
                <a:r>
                  <a:rPr lang="zh-CN" altLang="en-US" sz="2000" b="1" dirty="0">
                    <a:solidFill>
                      <a:srgbClr val="C00000"/>
                    </a:solidFill>
                    <a:effectLst/>
                    <a:latin typeface="Microsoft YaHei" panose="020B0503020204020204" pitchFamily="34" charset="-122"/>
                    <a:ea typeface="Microsoft YaHei" panose="020B0503020204020204" pitchFamily="34" charset="-122"/>
                  </a:rPr>
                  <a:t>误差很小。但是当我们关注单位球内部靠近球心的那些测试点时，其泛化误差依然可以很大，也即 </a:t>
                </a:r>
                <a14:m>
                  <m:oMath xmlns:m="http://schemas.openxmlformats.org/officeDocument/2006/math">
                    <m:sSub>
                      <m:sSubPr>
                        <m:ctrlPr>
                          <a:rPr lang="en-US" altLang="zh-CN" sz="2000" b="1" i="1" smtClean="0">
                            <a:solidFill>
                              <a:srgbClr val="C00000"/>
                            </a:solidFill>
                            <a:effectLst/>
                            <a:latin typeface="Cambria Math" panose="02040503050406030204" pitchFamily="18" charset="0"/>
                          </a:rPr>
                        </m:ctrlPr>
                      </m:sSubPr>
                      <m:e>
                        <m:r>
                          <a:rPr lang="en-US" altLang="zh-CN" sz="2000" b="1" i="1" smtClean="0">
                            <a:solidFill>
                              <a:srgbClr val="C00000"/>
                            </a:solidFill>
                            <a:effectLst/>
                            <a:latin typeface="Cambria Math" panose="02040503050406030204" pitchFamily="18" charset="0"/>
                          </a:rPr>
                          <m:t>𝑳</m:t>
                        </m:r>
                      </m:e>
                      <m:sub>
                        <m:r>
                          <a:rPr lang="en-US" altLang="zh-CN" sz="2000" b="1" i="1" smtClean="0">
                            <a:solidFill>
                              <a:srgbClr val="C00000"/>
                            </a:solidFill>
                            <a:effectLst/>
                            <a:latin typeface="Cambria Math" panose="02040503050406030204" pitchFamily="18" charset="0"/>
                          </a:rPr>
                          <m:t>∞</m:t>
                        </m:r>
                      </m:sub>
                    </m:sSub>
                  </m:oMath>
                </a14:m>
                <a:r>
                  <a:rPr lang="en-US" altLang="zh-CN" sz="2000" b="1" dirty="0">
                    <a:solidFill>
                      <a:srgbClr val="C00000"/>
                    </a:solidFill>
                    <a:effectLst/>
                    <a:latin typeface="Microsoft YaHei" panose="020B0503020204020204" pitchFamily="34" charset="-122"/>
                    <a:ea typeface="Microsoft YaHei" panose="020B0503020204020204" pitchFamily="34" charset="-122"/>
                  </a:rPr>
                  <a:t> </a:t>
                </a:r>
                <a:r>
                  <a:rPr lang="zh-CN" altLang="en-US" sz="2000" b="1" dirty="0">
                    <a:solidFill>
                      <a:srgbClr val="C00000"/>
                    </a:solidFill>
                    <a:effectLst/>
                    <a:latin typeface="Microsoft YaHei" panose="020B0503020204020204" pitchFamily="34" charset="-122"/>
                    <a:ea typeface="Microsoft YaHei" panose="020B0503020204020204" pitchFamily="34" charset="-122"/>
                  </a:rPr>
                  <a:t>误差很大，并不矛盾。</a:t>
                </a:r>
                <a:endParaRPr lang="en-US" altLang="zh-CN" sz="2000" b="1" dirty="0">
                  <a:solidFill>
                    <a:srgbClr val="C00000"/>
                  </a:solidFill>
                  <a:effectLst/>
                  <a:latin typeface="Microsoft YaHei" panose="020B0503020204020204" pitchFamily="34" charset="-122"/>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CA5B263E-4398-366E-E23C-41E0879FBE4B}"/>
                  </a:ext>
                </a:extLst>
              </p:cNvPr>
              <p:cNvSpPr txBox="1">
                <a:spLocks noRot="1" noChangeAspect="1" noMove="1" noResize="1" noEditPoints="1" noAdjustHandles="1" noChangeArrowheads="1" noChangeShapeType="1" noTextEdit="1"/>
              </p:cNvSpPr>
              <p:nvPr/>
            </p:nvSpPr>
            <p:spPr>
              <a:xfrm>
                <a:off x="381242" y="3656573"/>
                <a:ext cx="10983444" cy="1884555"/>
              </a:xfrm>
              <a:prstGeom prst="rect">
                <a:avLst/>
              </a:prstGeom>
              <a:blipFill>
                <a:blip r:embed="rId3"/>
                <a:stretch>
                  <a:fillRect l="-694" b="-46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0227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627CF-2BA5-1BBB-2AE9-BD7A50397AB1}"/>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41148C04-D319-B596-CA91-549B48476650}"/>
              </a:ext>
            </a:extLst>
          </p:cNvPr>
          <p:cNvSpPr>
            <a:spLocks noGrp="1"/>
          </p:cNvSpPr>
          <p:nvPr>
            <p:ph type="title"/>
          </p:nvPr>
        </p:nvSpPr>
        <p:spPr/>
        <p:txBody>
          <a:bodyPr/>
          <a:lstStyle/>
          <a:p>
            <a:r>
              <a:rPr lang="zh-CN" altLang="en-US" dirty="0"/>
              <a:t>什么是高维数据？</a:t>
            </a:r>
          </a:p>
        </p:txBody>
      </p:sp>
      <p:sp>
        <p:nvSpPr>
          <p:cNvPr id="10" name="文本框 9">
            <a:extLst>
              <a:ext uri="{FF2B5EF4-FFF2-40B4-BE49-F238E27FC236}">
                <a16:creationId xmlns:a16="http://schemas.microsoft.com/office/drawing/2014/main" id="{A276C694-4AA0-258C-11FE-9D29D7FB81DA}"/>
              </a:ext>
            </a:extLst>
          </p:cNvPr>
          <p:cNvSpPr txBox="1"/>
          <p:nvPr/>
        </p:nvSpPr>
        <p:spPr>
          <a:xfrm>
            <a:off x="380999" y="894891"/>
            <a:ext cx="11811001" cy="581057"/>
          </a:xfrm>
          <a:prstGeom prst="rect">
            <a:avLst/>
          </a:prstGeom>
          <a:noFill/>
        </p:spPr>
        <p:txBody>
          <a:bodyPr wrap="square" rtlCol="0">
            <a:spAutoFit/>
          </a:bodyPr>
          <a:lstStyle/>
          <a:p>
            <a:pPr algn="l">
              <a:lnSpc>
                <a:spcPct val="150000"/>
              </a:lnSpc>
            </a:pPr>
            <a:r>
              <a:rPr lang="zh-CN" altLang="en-US" sz="2400" b="1" dirty="0">
                <a:solidFill>
                  <a:srgbClr val="070707"/>
                </a:solidFill>
                <a:latin typeface="微软雅黑" panose="020B0503020204020204" pitchFamily="34" charset="-122"/>
                <a:ea typeface="微软雅黑" panose="020B0503020204020204" pitchFamily="34" charset="-122"/>
              </a:rPr>
              <a:t>定义：</a:t>
            </a:r>
            <a:r>
              <a:rPr lang="zh-CN" altLang="en-US" sz="2400" dirty="0">
                <a:solidFill>
                  <a:srgbClr val="070707"/>
                </a:solidFill>
                <a:latin typeface="微软雅黑" panose="020B0503020204020204" pitchFamily="34" charset="-122"/>
                <a:ea typeface="微软雅黑" panose="020B0503020204020204" pitchFamily="34" charset="-122"/>
              </a:rPr>
              <a:t>高维数据指的是具有</a:t>
            </a:r>
            <a:r>
              <a:rPr lang="zh-CN" altLang="en-US" sz="2400" b="1" dirty="0">
                <a:solidFill>
                  <a:srgbClr val="C00000"/>
                </a:solidFill>
                <a:latin typeface="微软雅黑" panose="020B0503020204020204" pitchFamily="34" charset="-122"/>
                <a:ea typeface="微软雅黑" panose="020B0503020204020204" pitchFamily="34" charset="-122"/>
              </a:rPr>
              <a:t>大量特征（维度）</a:t>
            </a:r>
            <a:r>
              <a:rPr lang="zh-CN" altLang="en-US" sz="2400" dirty="0">
                <a:solidFill>
                  <a:srgbClr val="070707"/>
                </a:solidFill>
                <a:latin typeface="微软雅黑" panose="020B0503020204020204" pitchFamily="34" charset="-122"/>
                <a:ea typeface="微软雅黑" panose="020B0503020204020204" pitchFamily="34" charset="-122"/>
              </a:rPr>
              <a:t>的数据集。假设一个数据点用向量表示：</a:t>
            </a:r>
            <a:endParaRPr lang="zh-CN" altLang="en-US" sz="2400" dirty="0">
              <a:solidFill>
                <a:schemeClr val="bg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F7FF45B-7F4E-A8B9-207C-1C7EEFFB4803}"/>
                  </a:ext>
                </a:extLst>
              </p:cNvPr>
              <p:cNvSpPr txBox="1"/>
              <p:nvPr/>
            </p:nvSpPr>
            <p:spPr>
              <a:xfrm>
                <a:off x="3229874" y="1726090"/>
                <a:ext cx="4459426" cy="501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3200" b="0" i="1" smtClean="0">
                          <a:latin typeface="Cambria Math" panose="02040503050406030204" pitchFamily="18" charset="0"/>
                        </a:rPr>
                        <m:t>𝑥</m:t>
                      </m:r>
                      <m:r>
                        <a:rPr kumimoji="1" lang="en-US" altLang="zh-CN" sz="3200" b="0" i="1" smtClean="0">
                          <a:latin typeface="Cambria Math" panose="02040503050406030204" pitchFamily="18" charset="0"/>
                        </a:rPr>
                        <m:t>=</m:t>
                      </m:r>
                      <m:sSup>
                        <m:sSupPr>
                          <m:ctrlPr>
                            <a:rPr kumimoji="1" lang="en-US" altLang="zh-CN" sz="3200" b="0" i="1" smtClean="0">
                              <a:latin typeface="Cambria Math" panose="02040503050406030204" pitchFamily="18" charset="0"/>
                            </a:rPr>
                          </m:ctrlPr>
                        </m:sSupPr>
                        <m:e>
                          <m:d>
                            <m:dPr>
                              <m:begChr m:val="["/>
                              <m:endChr m:val="]"/>
                              <m:ctrlPr>
                                <a:rPr kumimoji="1" lang="en-US" altLang="zh-CN" sz="3200" b="0" i="1" smtClean="0">
                                  <a:latin typeface="Cambria Math" panose="02040503050406030204" pitchFamily="18" charset="0"/>
                                </a:rPr>
                              </m:ctrlPr>
                            </m:dPr>
                            <m:e>
                              <m:sSub>
                                <m:sSubPr>
                                  <m:ctrlPr>
                                    <a:rPr kumimoji="1" lang="en-US" altLang="zh-CN" sz="3200" b="0" i="1" smtClean="0">
                                      <a:latin typeface="Cambria Math" panose="02040503050406030204" pitchFamily="18" charset="0"/>
                                    </a:rPr>
                                  </m:ctrlPr>
                                </m:sSubPr>
                                <m:e>
                                  <m:r>
                                    <a:rPr kumimoji="1" lang="en-US" altLang="zh-CN" sz="3200" b="0" i="1" smtClean="0">
                                      <a:latin typeface="Cambria Math" panose="02040503050406030204" pitchFamily="18" charset="0"/>
                                    </a:rPr>
                                    <m:t>𝑥</m:t>
                                  </m:r>
                                </m:e>
                                <m:sub>
                                  <m:r>
                                    <a:rPr kumimoji="1" lang="en-US" altLang="zh-CN" sz="3200" b="0" i="1" smtClean="0">
                                      <a:latin typeface="Cambria Math" panose="02040503050406030204" pitchFamily="18" charset="0"/>
                                    </a:rPr>
                                    <m:t>1</m:t>
                                  </m:r>
                                </m:sub>
                              </m:sSub>
                              <m:r>
                                <a:rPr kumimoji="1" lang="en-US" altLang="zh-CN" sz="3200" b="0" i="1" smtClean="0">
                                  <a:latin typeface="Cambria Math" panose="02040503050406030204" pitchFamily="18" charset="0"/>
                                </a:rPr>
                                <m:t>,</m:t>
                              </m:r>
                              <m:sSub>
                                <m:sSubPr>
                                  <m:ctrlPr>
                                    <a:rPr kumimoji="1" lang="en-US" altLang="zh-CN" sz="3200" b="0" i="1" smtClean="0">
                                      <a:latin typeface="Cambria Math" panose="02040503050406030204" pitchFamily="18" charset="0"/>
                                    </a:rPr>
                                  </m:ctrlPr>
                                </m:sSubPr>
                                <m:e>
                                  <m:r>
                                    <a:rPr kumimoji="1" lang="en-US" altLang="zh-CN" sz="3200" b="0" i="1" smtClean="0">
                                      <a:latin typeface="Cambria Math" panose="02040503050406030204" pitchFamily="18" charset="0"/>
                                    </a:rPr>
                                    <m:t>𝑥</m:t>
                                  </m:r>
                                </m:e>
                                <m:sub>
                                  <m:r>
                                    <a:rPr kumimoji="1" lang="en-US" altLang="zh-CN" sz="3200" b="0" i="1" smtClean="0">
                                      <a:latin typeface="Cambria Math" panose="02040503050406030204" pitchFamily="18" charset="0"/>
                                    </a:rPr>
                                    <m:t>2</m:t>
                                  </m:r>
                                </m:sub>
                              </m:sSub>
                              <m:r>
                                <a:rPr kumimoji="1" lang="en-US" altLang="zh-CN" sz="3200" b="0" i="1" smtClean="0">
                                  <a:latin typeface="Cambria Math" panose="02040503050406030204" pitchFamily="18" charset="0"/>
                                </a:rPr>
                                <m:t>,…,</m:t>
                              </m:r>
                              <m:sSub>
                                <m:sSubPr>
                                  <m:ctrlPr>
                                    <a:rPr kumimoji="1" lang="en-US" altLang="zh-CN" sz="3200" b="0" i="1" smtClean="0">
                                      <a:latin typeface="Cambria Math" panose="02040503050406030204" pitchFamily="18" charset="0"/>
                                    </a:rPr>
                                  </m:ctrlPr>
                                </m:sSubPr>
                                <m:e>
                                  <m:r>
                                    <a:rPr kumimoji="1" lang="en-US" altLang="zh-CN" sz="3200" b="0" i="1" smtClean="0">
                                      <a:latin typeface="Cambria Math" panose="02040503050406030204" pitchFamily="18" charset="0"/>
                                    </a:rPr>
                                    <m:t>𝑥</m:t>
                                  </m:r>
                                </m:e>
                                <m:sub>
                                  <m:r>
                                    <a:rPr kumimoji="1" lang="en-US" altLang="zh-CN" sz="3200" b="0" i="1" smtClean="0">
                                      <a:latin typeface="Cambria Math" panose="02040503050406030204" pitchFamily="18" charset="0"/>
                                    </a:rPr>
                                    <m:t>𝑑</m:t>
                                  </m:r>
                                </m:sub>
                              </m:sSub>
                            </m:e>
                          </m:d>
                        </m:e>
                        <m:sup>
                          <m:r>
                            <a:rPr kumimoji="1" lang="en-US" altLang="zh-CN" sz="3200" b="0" i="1" smtClean="0">
                              <a:latin typeface="Cambria Math" panose="02040503050406030204" pitchFamily="18" charset="0"/>
                            </a:rPr>
                            <m:t>⊤</m:t>
                          </m:r>
                        </m:sup>
                      </m:sSup>
                      <m:r>
                        <a:rPr kumimoji="1" lang="en-US" altLang="zh-CN" sz="3200" b="0" i="1" smtClean="0">
                          <a:latin typeface="Cambria Math" panose="02040503050406030204" pitchFamily="18" charset="0"/>
                        </a:rPr>
                        <m:t>∈</m:t>
                      </m:r>
                      <m:sSup>
                        <m:sSupPr>
                          <m:ctrlPr>
                            <a:rPr kumimoji="1" lang="en-US" altLang="zh-CN" sz="3200" b="0" i="1" smtClean="0">
                              <a:latin typeface="Cambria Math" panose="02040503050406030204" pitchFamily="18" charset="0"/>
                            </a:rPr>
                          </m:ctrlPr>
                        </m:sSupPr>
                        <m:e>
                          <m:r>
                            <a:rPr kumimoji="1" lang="en-US" altLang="zh-CN" sz="3200" b="0" i="1" smtClean="0">
                              <a:latin typeface="Cambria Math" panose="02040503050406030204" pitchFamily="18" charset="0"/>
                            </a:rPr>
                            <m:t>ℝ</m:t>
                          </m:r>
                        </m:e>
                        <m:sup>
                          <m:r>
                            <a:rPr kumimoji="1" lang="en-US" altLang="zh-CN" sz="3200" b="0" i="1" smtClean="0">
                              <a:latin typeface="Cambria Math" panose="02040503050406030204" pitchFamily="18" charset="0"/>
                            </a:rPr>
                            <m:t>𝑑</m:t>
                          </m:r>
                        </m:sup>
                      </m:sSup>
                    </m:oMath>
                  </m:oMathPara>
                </a14:m>
                <a:endParaRPr kumimoji="1" lang="zh-CN" altLang="en-US" sz="3200" dirty="0"/>
              </a:p>
            </p:txBody>
          </p:sp>
        </mc:Choice>
        <mc:Fallback xmlns="">
          <p:sp>
            <p:nvSpPr>
              <p:cNvPr id="4" name="文本框 3">
                <a:extLst>
                  <a:ext uri="{FF2B5EF4-FFF2-40B4-BE49-F238E27FC236}">
                    <a16:creationId xmlns:a16="http://schemas.microsoft.com/office/drawing/2014/main" id="{BF7FF45B-7F4E-A8B9-207C-1C7EEFFB4803}"/>
                  </a:ext>
                </a:extLst>
              </p:cNvPr>
              <p:cNvSpPr txBox="1">
                <a:spLocks noRot="1" noChangeAspect="1" noMove="1" noResize="1" noEditPoints="1" noAdjustHandles="1" noChangeArrowheads="1" noChangeShapeType="1" noTextEdit="1"/>
              </p:cNvSpPr>
              <p:nvPr/>
            </p:nvSpPr>
            <p:spPr>
              <a:xfrm>
                <a:off x="3229874" y="1726090"/>
                <a:ext cx="4459426" cy="501291"/>
              </a:xfrm>
              <a:prstGeom prst="rect">
                <a:avLst/>
              </a:prstGeom>
              <a:blipFill>
                <a:blip r:embed="rId2"/>
                <a:stretch>
                  <a:fillRect l="-568" t="-243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0C9241C-542A-3804-8F7A-C41576FD74B2}"/>
                  </a:ext>
                </a:extLst>
              </p:cNvPr>
              <p:cNvSpPr txBox="1"/>
              <p:nvPr/>
            </p:nvSpPr>
            <p:spPr>
              <a:xfrm>
                <a:off x="234461" y="2477523"/>
                <a:ext cx="8494890" cy="461665"/>
              </a:xfrm>
              <a:prstGeom prst="rect">
                <a:avLst/>
              </a:prstGeom>
              <a:noFill/>
            </p:spPr>
            <p:txBody>
              <a:bodyPr wrap="none" rtlCol="0">
                <a:spAutoFit/>
              </a:bodyPr>
              <a:lstStyle/>
              <a:p>
                <a:pPr algn="l"/>
                <a:r>
                  <a:rPr kumimoji="1" lang="zh-CN" altLang="en-US" sz="2400" dirty="0">
                    <a:solidFill>
                      <a:srgbClr val="070707"/>
                    </a:solidFill>
                    <a:latin typeface="Microsoft YaHei" panose="020B0503020204020204" pitchFamily="34" charset="-122"/>
                    <a:ea typeface="Microsoft YaHei" panose="020B0503020204020204" pitchFamily="34" charset="-122"/>
                  </a:rPr>
                  <a:t>  其中 </a:t>
                </a:r>
                <a14:m>
                  <m:oMath xmlns:m="http://schemas.openxmlformats.org/officeDocument/2006/math">
                    <m:r>
                      <a:rPr kumimoji="1" lang="en-US" altLang="zh-CN" sz="2400" b="0" i="1" smtClean="0">
                        <a:solidFill>
                          <a:srgbClr val="070707"/>
                        </a:solidFill>
                        <a:latin typeface="Cambria Math" panose="02040503050406030204" pitchFamily="18" charset="0"/>
                        <a:ea typeface="Microsoft YaHei" panose="020B0503020204020204" pitchFamily="34" charset="-122"/>
                      </a:rPr>
                      <m:t>𝑑</m:t>
                    </m:r>
                  </m:oMath>
                </a14:m>
                <a:r>
                  <a:rPr kumimoji="1" lang="en" altLang="zh-CN" sz="2400" dirty="0">
                    <a:solidFill>
                      <a:srgbClr val="070707"/>
                    </a:solidFill>
                    <a:latin typeface="Microsoft YaHei" panose="020B0503020204020204" pitchFamily="34" charset="-122"/>
                    <a:ea typeface="Microsoft YaHei" panose="020B0503020204020204" pitchFamily="34" charset="-122"/>
                  </a:rPr>
                  <a:t> </a:t>
                </a:r>
                <a:r>
                  <a:rPr kumimoji="1" lang="zh-CN" altLang="en-US" sz="2400" dirty="0">
                    <a:solidFill>
                      <a:srgbClr val="070707"/>
                    </a:solidFill>
                    <a:latin typeface="Microsoft YaHei" panose="020B0503020204020204" pitchFamily="34" charset="-122"/>
                    <a:ea typeface="Microsoft YaHei" panose="020B0503020204020204" pitchFamily="34" charset="-122"/>
                  </a:rPr>
                  <a:t>是数据的维度。当 </a:t>
                </a:r>
                <a14:m>
                  <m:oMath xmlns:m="http://schemas.openxmlformats.org/officeDocument/2006/math">
                    <m:r>
                      <a:rPr kumimoji="1" lang="en-US" altLang="zh-CN" sz="2400" b="0" i="1" smtClean="0">
                        <a:solidFill>
                          <a:srgbClr val="070707"/>
                        </a:solidFill>
                        <a:latin typeface="Cambria Math" panose="02040503050406030204" pitchFamily="18" charset="0"/>
                        <a:ea typeface="Microsoft YaHei" panose="020B0503020204020204" pitchFamily="34" charset="-122"/>
                      </a:rPr>
                      <m:t>𝑑</m:t>
                    </m:r>
                  </m:oMath>
                </a14:m>
                <a:r>
                  <a:rPr kumimoji="1" lang="en" altLang="zh-CN" sz="2400" dirty="0">
                    <a:solidFill>
                      <a:srgbClr val="070707"/>
                    </a:solidFill>
                    <a:latin typeface="Microsoft YaHei" panose="020B0503020204020204" pitchFamily="34" charset="-122"/>
                    <a:ea typeface="Microsoft YaHei" panose="020B0503020204020204" pitchFamily="34" charset="-122"/>
                  </a:rPr>
                  <a:t> </a:t>
                </a:r>
                <a:r>
                  <a:rPr kumimoji="1" lang="zh-CN" altLang="en-US" sz="2400" dirty="0">
                    <a:solidFill>
                      <a:srgbClr val="070707"/>
                    </a:solidFill>
                    <a:latin typeface="Microsoft YaHei" panose="020B0503020204020204" pitchFamily="34" charset="-122"/>
                    <a:ea typeface="Microsoft YaHei" panose="020B0503020204020204" pitchFamily="34" charset="-122"/>
                  </a:rPr>
                  <a:t>较大时，数据被称为高维数据。</a:t>
                </a:r>
              </a:p>
            </p:txBody>
          </p:sp>
        </mc:Choice>
        <mc:Fallback xmlns="">
          <p:sp>
            <p:nvSpPr>
              <p:cNvPr id="6" name="文本框 5">
                <a:extLst>
                  <a:ext uri="{FF2B5EF4-FFF2-40B4-BE49-F238E27FC236}">
                    <a16:creationId xmlns:a16="http://schemas.microsoft.com/office/drawing/2014/main" id="{E0C9241C-542A-3804-8F7A-C41576FD74B2}"/>
                  </a:ext>
                </a:extLst>
              </p:cNvPr>
              <p:cNvSpPr txBox="1">
                <a:spLocks noRot="1" noChangeAspect="1" noMove="1" noResize="1" noEditPoints="1" noAdjustHandles="1" noChangeArrowheads="1" noChangeShapeType="1" noTextEdit="1"/>
              </p:cNvSpPr>
              <p:nvPr/>
            </p:nvSpPr>
            <p:spPr>
              <a:xfrm>
                <a:off x="234461" y="2477523"/>
                <a:ext cx="8494890" cy="461665"/>
              </a:xfrm>
              <a:prstGeom prst="rect">
                <a:avLst/>
              </a:prstGeom>
              <a:blipFill>
                <a:blip r:embed="rId3"/>
                <a:stretch>
                  <a:fillRect t="-7895" r="-149"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11725FE8-8417-A634-F806-394BF6362FB9}"/>
              </a:ext>
            </a:extLst>
          </p:cNvPr>
          <p:cNvSpPr txBox="1"/>
          <p:nvPr/>
        </p:nvSpPr>
        <p:spPr>
          <a:xfrm>
            <a:off x="345830" y="3107269"/>
            <a:ext cx="1107996" cy="461665"/>
          </a:xfrm>
          <a:prstGeom prst="rect">
            <a:avLst/>
          </a:prstGeom>
          <a:noFill/>
        </p:spPr>
        <p:txBody>
          <a:bodyPr wrap="none" rtlCol="0">
            <a:spAutoFit/>
          </a:bodyPr>
          <a:lstStyle/>
          <a:p>
            <a:pPr algn="l"/>
            <a:r>
              <a:rPr kumimoji="1" lang="zh-CN" altLang="en-US" sz="2400" b="1" dirty="0">
                <a:solidFill>
                  <a:srgbClr val="070707"/>
                </a:solidFill>
                <a:latin typeface="Microsoft YaHei" panose="020B0503020204020204" pitchFamily="34" charset="-122"/>
                <a:ea typeface="Microsoft YaHei" panose="020B0503020204020204" pitchFamily="34" charset="-122"/>
              </a:rPr>
              <a:t>例子：</a:t>
            </a:r>
          </a:p>
        </p:txBody>
      </p:sp>
      <p:pic>
        <p:nvPicPr>
          <p:cNvPr id="1026" name="Picture 2" descr="Create Vibrant and Detailed Pixel Art Images of Cats | 16-bit and 8-bit  Designs">
            <a:extLst>
              <a:ext uri="{FF2B5EF4-FFF2-40B4-BE49-F238E27FC236}">
                <a16:creationId xmlns:a16="http://schemas.microsoft.com/office/drawing/2014/main" id="{FC929472-D602-0AE0-5EDC-6EA3327B8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233" y="3593728"/>
            <a:ext cx="1809841" cy="180984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31F8DF4-D474-A875-5597-D448EF13FFDA}"/>
              </a:ext>
            </a:extLst>
          </p:cNvPr>
          <p:cNvSpPr/>
          <p:nvPr/>
        </p:nvSpPr>
        <p:spPr>
          <a:xfrm>
            <a:off x="97478" y="5483784"/>
            <a:ext cx="3419448" cy="701768"/>
          </a:xfrm>
          <a:prstGeom prst="rect">
            <a:avLst/>
          </a:prstGeom>
          <a:solidFill>
            <a:schemeClr val="accent1">
              <a:lumMod val="20000"/>
              <a:lumOff val="80000"/>
            </a:schemeClr>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图像数据：每张图片可以被表示为一个包含像素值的高维向量。</a:t>
            </a:r>
            <a:endParaRPr kumimoji="1" lang="zh-CN" altLang="en-US" b="1" dirty="0">
              <a:solidFill>
                <a:srgbClr val="C00000"/>
              </a:solidFill>
            </a:endParaRPr>
          </a:p>
        </p:txBody>
      </p:sp>
      <p:sp>
        <p:nvSpPr>
          <p:cNvPr id="12" name="矩形 11">
            <a:extLst>
              <a:ext uri="{FF2B5EF4-FFF2-40B4-BE49-F238E27FC236}">
                <a16:creationId xmlns:a16="http://schemas.microsoft.com/office/drawing/2014/main" id="{1BC2E66B-32EF-CD28-522F-AA2A8D73E281}"/>
              </a:ext>
            </a:extLst>
          </p:cNvPr>
          <p:cNvSpPr/>
          <p:nvPr/>
        </p:nvSpPr>
        <p:spPr>
          <a:xfrm>
            <a:off x="3837140" y="5483784"/>
            <a:ext cx="4601307" cy="695257"/>
          </a:xfrm>
          <a:prstGeom prst="rect">
            <a:avLst/>
          </a:prstGeom>
          <a:solidFill>
            <a:schemeClr val="accent1">
              <a:lumMod val="20000"/>
              <a:lumOff val="80000"/>
            </a:schemeClr>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文本数据：每个单词可以被表示为高维的 </a:t>
            </a:r>
            <a:r>
              <a:rPr kumimoji="1" lang="en-US" altLang="zh-CN" b="1" dirty="0">
                <a:solidFill>
                  <a:srgbClr val="C00000"/>
                </a:solidFill>
                <a:latin typeface="Microsoft YaHei" panose="020B0503020204020204" pitchFamily="34" charset="-122"/>
                <a:ea typeface="Microsoft YaHei" panose="020B0503020204020204" pitchFamily="34" charset="-122"/>
              </a:rPr>
              <a:t>one-hot </a:t>
            </a:r>
            <a:r>
              <a:rPr kumimoji="1" lang="zh-CN" altLang="en-US" b="1" dirty="0">
                <a:solidFill>
                  <a:srgbClr val="C00000"/>
                </a:solidFill>
                <a:latin typeface="Microsoft YaHei" panose="020B0503020204020204" pitchFamily="34" charset="-122"/>
                <a:ea typeface="Microsoft YaHei" panose="020B0503020204020204" pitchFamily="34" charset="-122"/>
              </a:rPr>
              <a:t>向量或嵌入到高维空间</a:t>
            </a:r>
            <a:endParaRPr kumimoji="1" lang="zh-CN" altLang="en-US" b="1" dirty="0">
              <a:solidFill>
                <a:srgbClr val="C00000"/>
              </a:solidFill>
            </a:endParaRPr>
          </a:p>
        </p:txBody>
      </p:sp>
      <p:pic>
        <p:nvPicPr>
          <p:cNvPr id="1028" name="Picture 4" descr="Eliezer Yudkowsky on AlphaGo's Wins - Future of Life Institute">
            <a:extLst>
              <a:ext uri="{FF2B5EF4-FFF2-40B4-BE49-F238E27FC236}">
                <a16:creationId xmlns:a16="http://schemas.microsoft.com/office/drawing/2014/main" id="{B26EE3BC-D7F3-2BC8-5D99-6450B1CF42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5526" y="3714646"/>
            <a:ext cx="2358901" cy="156800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7915E4A8-90BB-ADF3-B870-B8E42558438F}"/>
              </a:ext>
            </a:extLst>
          </p:cNvPr>
          <p:cNvSpPr/>
          <p:nvPr/>
        </p:nvSpPr>
        <p:spPr>
          <a:xfrm>
            <a:off x="8723492" y="5483784"/>
            <a:ext cx="3419448" cy="701768"/>
          </a:xfrm>
          <a:prstGeom prst="rect">
            <a:avLst/>
          </a:prstGeom>
          <a:solidFill>
            <a:schemeClr val="accent1">
              <a:lumMod val="20000"/>
              <a:lumOff val="80000"/>
            </a:schemeClr>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围棋：棋盘的每个位置可以用一个维度表示当前的棋子状态</a:t>
            </a:r>
            <a:endParaRPr kumimoji="1" lang="zh-CN" altLang="en-US" b="1" dirty="0">
              <a:solidFill>
                <a:srgbClr val="C00000"/>
              </a:solidFill>
            </a:endParaRPr>
          </a:p>
        </p:txBody>
      </p:sp>
      <p:grpSp>
        <p:nvGrpSpPr>
          <p:cNvPr id="17" name="组合 16">
            <a:extLst>
              <a:ext uri="{FF2B5EF4-FFF2-40B4-BE49-F238E27FC236}">
                <a16:creationId xmlns:a16="http://schemas.microsoft.com/office/drawing/2014/main" id="{4365C651-90BA-1525-E015-3A99FB660D5C}"/>
              </a:ext>
            </a:extLst>
          </p:cNvPr>
          <p:cNvGrpSpPr/>
          <p:nvPr/>
        </p:nvGrpSpPr>
        <p:grpSpPr>
          <a:xfrm>
            <a:off x="3825418" y="3757997"/>
            <a:ext cx="4601308" cy="1385551"/>
            <a:chOff x="3825418" y="3757997"/>
            <a:chExt cx="4601308" cy="1385551"/>
          </a:xfrm>
        </p:grpSpPr>
        <p:pic>
          <p:nvPicPr>
            <p:cNvPr id="11" name="图片 10">
              <a:extLst>
                <a:ext uri="{FF2B5EF4-FFF2-40B4-BE49-F238E27FC236}">
                  <a16:creationId xmlns:a16="http://schemas.microsoft.com/office/drawing/2014/main" id="{A99840D1-DD4C-83C1-D6C6-5A7D13073552}"/>
                </a:ext>
              </a:extLst>
            </p:cNvPr>
            <p:cNvPicPr>
              <a:picLocks noChangeAspect="1"/>
            </p:cNvPicPr>
            <p:nvPr/>
          </p:nvPicPr>
          <p:blipFill>
            <a:blip r:embed="rId6"/>
            <a:stretch>
              <a:fillRect/>
            </a:stretch>
          </p:blipFill>
          <p:spPr>
            <a:xfrm>
              <a:off x="3825418" y="3757997"/>
              <a:ext cx="4601308" cy="1155611"/>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51D0E78-640E-F08F-27B6-D8E74648A48D}"/>
                    </a:ext>
                  </a:extLst>
                </p:cNvPr>
                <p:cNvSpPr txBox="1"/>
                <p:nvPr/>
              </p:nvSpPr>
              <p:spPr>
                <a:xfrm>
                  <a:off x="6178060" y="4835771"/>
                  <a:ext cx="1442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rgbClr val="000000"/>
                            </a:solidFill>
                            <a:latin typeface="Cambria Math" panose="02040503050406030204" pitchFamily="18" charset="0"/>
                          </a:rPr>
                          <m:t>⋮</m:t>
                        </m:r>
                      </m:oMath>
                    </m:oMathPara>
                  </a14:m>
                  <a:endParaRPr kumimoji="1" lang="zh-CN" altLang="en-US" sz="2000" dirty="0">
                    <a:solidFill>
                      <a:srgbClr val="000000"/>
                    </a:solidFill>
                  </a:endParaRPr>
                </a:p>
              </p:txBody>
            </p:sp>
          </mc:Choice>
          <mc:Fallback xmlns="">
            <p:sp>
              <p:nvSpPr>
                <p:cNvPr id="2" name="文本框 1">
                  <a:extLst>
                    <a:ext uri="{FF2B5EF4-FFF2-40B4-BE49-F238E27FC236}">
                      <a16:creationId xmlns:a16="http://schemas.microsoft.com/office/drawing/2014/main" id="{F51D0E78-640E-F08F-27B6-D8E74648A48D}"/>
                    </a:ext>
                  </a:extLst>
                </p:cNvPr>
                <p:cNvSpPr txBox="1">
                  <a:spLocks noRot="1" noChangeAspect="1" noMove="1" noResize="1" noEditPoints="1" noAdjustHandles="1" noChangeArrowheads="1" noChangeShapeType="1" noTextEdit="1"/>
                </p:cNvSpPr>
                <p:nvPr/>
              </p:nvSpPr>
              <p:spPr>
                <a:xfrm>
                  <a:off x="6178060" y="4835771"/>
                  <a:ext cx="144270" cy="307777"/>
                </a:xfrm>
                <a:prstGeom prst="rect">
                  <a:avLst/>
                </a:prstGeom>
                <a:blipFill>
                  <a:blip r:embed="rId7"/>
                  <a:stretch>
                    <a:fillRect l="-33333" r="-41667"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481F66F-427C-57B1-28BF-6A32C4847755}"/>
                    </a:ext>
                  </a:extLst>
                </p:cNvPr>
                <p:cNvSpPr txBox="1"/>
                <p:nvPr/>
              </p:nvSpPr>
              <p:spPr>
                <a:xfrm>
                  <a:off x="6670427" y="4835771"/>
                  <a:ext cx="1442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rgbClr val="000000"/>
                            </a:solidFill>
                            <a:latin typeface="Cambria Math" panose="02040503050406030204" pitchFamily="18" charset="0"/>
                          </a:rPr>
                          <m:t>⋮</m:t>
                        </m:r>
                      </m:oMath>
                    </m:oMathPara>
                  </a14:m>
                  <a:endParaRPr kumimoji="1" lang="zh-CN" altLang="en-US" sz="2000" dirty="0">
                    <a:solidFill>
                      <a:srgbClr val="000000"/>
                    </a:solidFill>
                  </a:endParaRPr>
                </a:p>
              </p:txBody>
            </p:sp>
          </mc:Choice>
          <mc:Fallback xmlns="">
            <p:sp>
              <p:nvSpPr>
                <p:cNvPr id="5" name="文本框 4">
                  <a:extLst>
                    <a:ext uri="{FF2B5EF4-FFF2-40B4-BE49-F238E27FC236}">
                      <a16:creationId xmlns:a16="http://schemas.microsoft.com/office/drawing/2014/main" id="{0481F66F-427C-57B1-28BF-6A32C4847755}"/>
                    </a:ext>
                  </a:extLst>
                </p:cNvPr>
                <p:cNvSpPr txBox="1">
                  <a:spLocks noRot="1" noChangeAspect="1" noMove="1" noResize="1" noEditPoints="1" noAdjustHandles="1" noChangeArrowheads="1" noChangeShapeType="1" noTextEdit="1"/>
                </p:cNvSpPr>
                <p:nvPr/>
              </p:nvSpPr>
              <p:spPr>
                <a:xfrm>
                  <a:off x="6670427" y="4835771"/>
                  <a:ext cx="144270" cy="307777"/>
                </a:xfrm>
                <a:prstGeom prst="rect">
                  <a:avLst/>
                </a:prstGeom>
                <a:blipFill>
                  <a:blip r:embed="rId8"/>
                  <a:stretch>
                    <a:fillRect l="-41667" r="-33333"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4DE5D7B-0BA8-C706-D385-909E8D6DED9A}"/>
                    </a:ext>
                  </a:extLst>
                </p:cNvPr>
                <p:cNvSpPr txBox="1"/>
                <p:nvPr/>
              </p:nvSpPr>
              <p:spPr>
                <a:xfrm>
                  <a:off x="7303475" y="4835771"/>
                  <a:ext cx="1442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rgbClr val="000000"/>
                            </a:solidFill>
                            <a:latin typeface="Cambria Math" panose="02040503050406030204" pitchFamily="18" charset="0"/>
                          </a:rPr>
                          <m:t>⋮</m:t>
                        </m:r>
                      </m:oMath>
                    </m:oMathPara>
                  </a14:m>
                  <a:endParaRPr kumimoji="1" lang="zh-CN" altLang="en-US" sz="2000" dirty="0">
                    <a:solidFill>
                      <a:srgbClr val="000000"/>
                    </a:solidFill>
                  </a:endParaRPr>
                </a:p>
              </p:txBody>
            </p:sp>
          </mc:Choice>
          <mc:Fallback xmlns="">
            <p:sp>
              <p:nvSpPr>
                <p:cNvPr id="8" name="文本框 7">
                  <a:extLst>
                    <a:ext uri="{FF2B5EF4-FFF2-40B4-BE49-F238E27FC236}">
                      <a16:creationId xmlns:a16="http://schemas.microsoft.com/office/drawing/2014/main" id="{64DE5D7B-0BA8-C706-D385-909E8D6DED9A}"/>
                    </a:ext>
                  </a:extLst>
                </p:cNvPr>
                <p:cNvSpPr txBox="1">
                  <a:spLocks noRot="1" noChangeAspect="1" noMove="1" noResize="1" noEditPoints="1" noAdjustHandles="1" noChangeArrowheads="1" noChangeShapeType="1" noTextEdit="1"/>
                </p:cNvSpPr>
                <p:nvPr/>
              </p:nvSpPr>
              <p:spPr>
                <a:xfrm>
                  <a:off x="7303475" y="4835771"/>
                  <a:ext cx="144270" cy="307777"/>
                </a:xfrm>
                <a:prstGeom prst="rect">
                  <a:avLst/>
                </a:prstGeom>
                <a:blipFill>
                  <a:blip r:embed="rId9"/>
                  <a:stretch>
                    <a:fillRect l="-41667" r="-33333"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78B1D46-E95B-21F2-BEBA-8D5CFAA1E8FB}"/>
                    </a:ext>
                  </a:extLst>
                </p:cNvPr>
                <p:cNvSpPr txBox="1"/>
                <p:nvPr/>
              </p:nvSpPr>
              <p:spPr>
                <a:xfrm>
                  <a:off x="7995136" y="4835771"/>
                  <a:ext cx="1442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rgbClr val="000000"/>
                            </a:solidFill>
                            <a:latin typeface="Cambria Math" panose="02040503050406030204" pitchFamily="18" charset="0"/>
                          </a:rPr>
                          <m:t>⋮</m:t>
                        </m:r>
                      </m:oMath>
                    </m:oMathPara>
                  </a14:m>
                  <a:endParaRPr kumimoji="1" lang="zh-CN" altLang="en-US" sz="2000" dirty="0">
                    <a:solidFill>
                      <a:srgbClr val="000000"/>
                    </a:solidFill>
                  </a:endParaRPr>
                </a:p>
              </p:txBody>
            </p:sp>
          </mc:Choice>
          <mc:Fallback xmlns="">
            <p:sp>
              <p:nvSpPr>
                <p:cNvPr id="14" name="文本框 13">
                  <a:extLst>
                    <a:ext uri="{FF2B5EF4-FFF2-40B4-BE49-F238E27FC236}">
                      <a16:creationId xmlns:a16="http://schemas.microsoft.com/office/drawing/2014/main" id="{178B1D46-E95B-21F2-BEBA-8D5CFAA1E8FB}"/>
                    </a:ext>
                  </a:extLst>
                </p:cNvPr>
                <p:cNvSpPr txBox="1">
                  <a:spLocks noRot="1" noChangeAspect="1" noMove="1" noResize="1" noEditPoints="1" noAdjustHandles="1" noChangeArrowheads="1" noChangeShapeType="1" noTextEdit="1"/>
                </p:cNvSpPr>
                <p:nvPr/>
              </p:nvSpPr>
              <p:spPr>
                <a:xfrm>
                  <a:off x="7995136" y="4835771"/>
                  <a:ext cx="144270" cy="307777"/>
                </a:xfrm>
                <a:prstGeom prst="rect">
                  <a:avLst/>
                </a:prstGeom>
                <a:blipFill>
                  <a:blip r:embed="rId7"/>
                  <a:stretch>
                    <a:fillRect l="-33333" r="-41667"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C045FEE-5836-D4AD-AF67-E7EB6623E081}"/>
                    </a:ext>
                  </a:extLst>
                </p:cNvPr>
                <p:cNvSpPr txBox="1"/>
                <p:nvPr/>
              </p:nvSpPr>
              <p:spPr>
                <a:xfrm>
                  <a:off x="3938955" y="4835771"/>
                  <a:ext cx="1442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rgbClr val="000000"/>
                            </a:solidFill>
                            <a:latin typeface="Cambria Math" panose="02040503050406030204" pitchFamily="18" charset="0"/>
                          </a:rPr>
                          <m:t>⋮</m:t>
                        </m:r>
                      </m:oMath>
                    </m:oMathPara>
                  </a14:m>
                  <a:endParaRPr kumimoji="1" lang="zh-CN" altLang="en-US" sz="2000" dirty="0">
                    <a:solidFill>
                      <a:srgbClr val="000000"/>
                    </a:solidFill>
                  </a:endParaRPr>
                </a:p>
              </p:txBody>
            </p:sp>
          </mc:Choice>
          <mc:Fallback xmlns="">
            <p:sp>
              <p:nvSpPr>
                <p:cNvPr id="15" name="文本框 14">
                  <a:extLst>
                    <a:ext uri="{FF2B5EF4-FFF2-40B4-BE49-F238E27FC236}">
                      <a16:creationId xmlns:a16="http://schemas.microsoft.com/office/drawing/2014/main" id="{CC045FEE-5836-D4AD-AF67-E7EB6623E081}"/>
                    </a:ext>
                  </a:extLst>
                </p:cNvPr>
                <p:cNvSpPr txBox="1">
                  <a:spLocks noRot="1" noChangeAspect="1" noMove="1" noResize="1" noEditPoints="1" noAdjustHandles="1" noChangeArrowheads="1" noChangeShapeType="1" noTextEdit="1"/>
                </p:cNvSpPr>
                <p:nvPr/>
              </p:nvSpPr>
              <p:spPr>
                <a:xfrm>
                  <a:off x="3938955" y="4835771"/>
                  <a:ext cx="144270" cy="307777"/>
                </a:xfrm>
                <a:prstGeom prst="rect">
                  <a:avLst/>
                </a:prstGeom>
                <a:blipFill>
                  <a:blip r:embed="rId9"/>
                  <a:stretch>
                    <a:fillRect l="-41667" r="-33333"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377B0E1-4A9A-66FB-4968-0C4E5FF57993}"/>
                    </a:ext>
                  </a:extLst>
                </p:cNvPr>
                <p:cNvSpPr txBox="1"/>
                <p:nvPr/>
              </p:nvSpPr>
              <p:spPr>
                <a:xfrm>
                  <a:off x="4384430" y="4835771"/>
                  <a:ext cx="1442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rgbClr val="000000"/>
                            </a:solidFill>
                            <a:latin typeface="Cambria Math" panose="02040503050406030204" pitchFamily="18" charset="0"/>
                          </a:rPr>
                          <m:t>⋮</m:t>
                        </m:r>
                      </m:oMath>
                    </m:oMathPara>
                  </a14:m>
                  <a:endParaRPr kumimoji="1" lang="zh-CN" altLang="en-US" sz="2000" dirty="0">
                    <a:solidFill>
                      <a:srgbClr val="000000"/>
                    </a:solidFill>
                  </a:endParaRPr>
                </a:p>
              </p:txBody>
            </p:sp>
          </mc:Choice>
          <mc:Fallback xmlns="">
            <p:sp>
              <p:nvSpPr>
                <p:cNvPr id="16" name="文本框 15">
                  <a:extLst>
                    <a:ext uri="{FF2B5EF4-FFF2-40B4-BE49-F238E27FC236}">
                      <a16:creationId xmlns:a16="http://schemas.microsoft.com/office/drawing/2014/main" id="{4377B0E1-4A9A-66FB-4968-0C4E5FF57993}"/>
                    </a:ext>
                  </a:extLst>
                </p:cNvPr>
                <p:cNvSpPr txBox="1">
                  <a:spLocks noRot="1" noChangeAspect="1" noMove="1" noResize="1" noEditPoints="1" noAdjustHandles="1" noChangeArrowheads="1" noChangeShapeType="1" noTextEdit="1"/>
                </p:cNvSpPr>
                <p:nvPr/>
              </p:nvSpPr>
              <p:spPr>
                <a:xfrm>
                  <a:off x="4384430" y="4835771"/>
                  <a:ext cx="144270" cy="307777"/>
                </a:xfrm>
                <a:prstGeom prst="rect">
                  <a:avLst/>
                </a:prstGeom>
                <a:blipFill>
                  <a:blip r:embed="rId8"/>
                  <a:stretch>
                    <a:fillRect l="-41667" r="-33333" b="-3846"/>
                  </a:stretch>
                </a:blipFill>
              </p:spPr>
              <p:txBody>
                <a:bodyPr/>
                <a:lstStyle/>
                <a:p>
                  <a:r>
                    <a:rPr lang="zh-CN" altLang="en-US">
                      <a:noFill/>
                    </a:rPr>
                    <a:t> </a:t>
                  </a:r>
                </a:p>
              </p:txBody>
            </p:sp>
          </mc:Fallback>
        </mc:AlternateContent>
      </p:grpSp>
      <p:sp>
        <p:nvSpPr>
          <p:cNvPr id="18" name="文本框 17">
            <a:extLst>
              <a:ext uri="{FF2B5EF4-FFF2-40B4-BE49-F238E27FC236}">
                <a16:creationId xmlns:a16="http://schemas.microsoft.com/office/drawing/2014/main" id="{000D1782-90F2-CB08-87E5-9B908896A6AB}"/>
              </a:ext>
            </a:extLst>
          </p:cNvPr>
          <p:cNvSpPr txBox="1"/>
          <p:nvPr/>
        </p:nvSpPr>
        <p:spPr>
          <a:xfrm>
            <a:off x="142354" y="6380648"/>
            <a:ext cx="7343677" cy="461665"/>
          </a:xfrm>
          <a:prstGeom prst="rect">
            <a:avLst/>
          </a:prstGeom>
          <a:noFill/>
        </p:spPr>
        <p:txBody>
          <a:bodyPr wrap="none" rtlCol="0">
            <a:spAutoFit/>
          </a:bodyPr>
          <a:lstStyle/>
          <a:p>
            <a:r>
              <a:rPr kumimoji="1" lang="zh-CN" altLang="en-US" sz="1200" dirty="0">
                <a:solidFill>
                  <a:schemeClr val="bg1"/>
                </a:solidFill>
                <a:latin typeface="Times New Roman" panose="02020603050405020304" pitchFamily="18" charset="0"/>
                <a:cs typeface="Times New Roman" panose="02020603050405020304" pitchFamily="18" charset="0"/>
              </a:rPr>
              <a:t>图片来源：</a:t>
            </a:r>
            <a:r>
              <a:rPr kumimoji="1" lang="en" altLang="zh-CN" sz="1200" dirty="0">
                <a:solidFill>
                  <a:schemeClr val="bg1"/>
                </a:solidFill>
                <a:latin typeface="Times New Roman" panose="02020603050405020304" pitchFamily="18" charset="0"/>
                <a:cs typeface="Times New Roman" panose="02020603050405020304" pitchFamily="18" charset="0"/>
              </a:rPr>
              <a:t>Adorable Feline Friend | Pixel Art Cat</a:t>
            </a:r>
          </a:p>
          <a:p>
            <a:r>
              <a:rPr kumimoji="1" lang="en" altLang="zh-CN" sz="1200" dirty="0">
                <a:solidFill>
                  <a:schemeClr val="bg1"/>
                </a:solidFill>
                <a:latin typeface="Times New Roman" panose="02020603050405020304" pitchFamily="18" charset="0"/>
                <a:cs typeface="Times New Roman" panose="02020603050405020304" pitchFamily="18" charset="0"/>
              </a:rPr>
              <a:t>https://</a:t>
            </a:r>
            <a:r>
              <a:rPr kumimoji="1" lang="en" altLang="zh-CN" sz="1200" dirty="0" err="1">
                <a:solidFill>
                  <a:schemeClr val="bg1"/>
                </a:solidFill>
                <a:latin typeface="Times New Roman" panose="02020603050405020304" pitchFamily="18" charset="0"/>
                <a:cs typeface="Times New Roman" panose="02020603050405020304" pitchFamily="18" charset="0"/>
              </a:rPr>
              <a:t>wenku.csdn.net</a:t>
            </a:r>
            <a:r>
              <a:rPr kumimoji="1" lang="en" altLang="zh-CN" sz="1200" dirty="0">
                <a:solidFill>
                  <a:schemeClr val="bg1"/>
                </a:solidFill>
                <a:latin typeface="Times New Roman" panose="02020603050405020304" pitchFamily="18" charset="0"/>
                <a:cs typeface="Times New Roman" panose="02020603050405020304" pitchFamily="18" charset="0"/>
              </a:rPr>
              <a:t>/column/5vovwujy5c</a:t>
            </a:r>
            <a:r>
              <a:rPr kumimoji="1" lang="zh-CN" altLang="en-US" sz="1200" dirty="0">
                <a:solidFill>
                  <a:schemeClr val="bg1"/>
                </a:solidFill>
                <a:latin typeface="Times New Roman" panose="02020603050405020304" pitchFamily="18" charset="0"/>
                <a:cs typeface="Times New Roman" panose="02020603050405020304" pitchFamily="18" charset="0"/>
              </a:rPr>
              <a:t>、</a:t>
            </a:r>
            <a:r>
              <a:rPr kumimoji="1" lang="en" altLang="zh-CN" sz="1200" dirty="0">
                <a:solidFill>
                  <a:schemeClr val="bg1"/>
                </a:solidFill>
                <a:latin typeface="Times New Roman" panose="02020603050405020304" pitchFamily="18" charset="0"/>
                <a:cs typeface="Times New Roman" panose="02020603050405020304" pitchFamily="18" charset="0"/>
              </a:rPr>
              <a:t>http://www.360doc.com/content/23/0618/12/4162_1085211273.shtml</a:t>
            </a:r>
            <a:endParaRPr kumimoji="1" lang="en-US" altLang="zh-CN"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6205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4B542-68F9-2F63-3F22-D93BAF6845C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D57CD63-1D09-23D5-17D6-46195B04EB56}"/>
              </a:ext>
            </a:extLst>
          </p:cNvPr>
          <p:cNvSpPr>
            <a:spLocks noGrp="1"/>
          </p:cNvSpPr>
          <p:nvPr>
            <p:ph type="title"/>
          </p:nvPr>
        </p:nvSpPr>
        <p:spPr/>
        <p:txBody>
          <a:bodyPr/>
          <a:lstStyle/>
          <a:p>
            <a:r>
              <a:rPr lang="zh-CN" altLang="en-US" dirty="0"/>
              <a:t>讨论：高维数据有什么特点？</a:t>
            </a:r>
            <a:r>
              <a:rPr lang="en-US" altLang="zh-CN" dirty="0"/>
              <a:t>(</a:t>
            </a:r>
            <a:r>
              <a:rPr lang="zh-CN" altLang="en-US" dirty="0"/>
              <a:t>假如我们生活在</a:t>
            </a:r>
            <a:r>
              <a:rPr lang="en-US" altLang="zh-CN" dirty="0"/>
              <a:t>1</a:t>
            </a:r>
            <a:r>
              <a:rPr lang="zh-CN" altLang="en-US" dirty="0"/>
              <a:t>千维的空间中</a:t>
            </a:r>
            <a:r>
              <a:rPr lang="en-US" altLang="zh-CN" dirty="0"/>
              <a:t>)</a:t>
            </a: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1731C74-5967-2EA9-75C6-3785BA165F19}"/>
                  </a:ext>
                </a:extLst>
              </p:cNvPr>
              <p:cNvSpPr txBox="1"/>
              <p:nvPr/>
            </p:nvSpPr>
            <p:spPr>
              <a:xfrm>
                <a:off x="135194" y="1682291"/>
                <a:ext cx="12057049" cy="3917547"/>
              </a:xfrm>
              <a:prstGeom prst="rect">
                <a:avLst/>
              </a:prstGeom>
              <a:noFill/>
            </p:spPr>
            <p:txBody>
              <a:bodyPr wrap="square" rtlCol="0">
                <a:spAutoFit/>
              </a:bodyPr>
              <a:lstStyle/>
              <a:p>
                <a:pPr algn="l">
                  <a:lnSpc>
                    <a:spcPct val="150000"/>
                  </a:lnSpc>
                </a:pPr>
                <a:r>
                  <a:rPr lang="en-US" altLang="zh-CN" sz="2400" b="1" dirty="0">
                    <a:solidFill>
                      <a:srgbClr val="070707"/>
                    </a:solidFill>
                    <a:latin typeface="微软雅黑" panose="020B0503020204020204" pitchFamily="34" charset="-122"/>
                    <a:ea typeface="微软雅黑" panose="020B0503020204020204" pitchFamily="34" charset="-122"/>
                  </a:rPr>
                  <a:t>1. 100</a:t>
                </a:r>
                <a:r>
                  <a:rPr lang="zh-CN" altLang="en-US" sz="2400" b="1" dirty="0">
                    <a:solidFill>
                      <a:srgbClr val="070707"/>
                    </a:solidFill>
                    <a:latin typeface="微软雅黑" panose="020B0503020204020204" pitchFamily="34" charset="-122"/>
                    <a:ea typeface="微软雅黑" panose="020B0503020204020204" pitchFamily="34" charset="-122"/>
                  </a:rPr>
                  <a:t>万个人生活在</a:t>
                </a:r>
                <a:r>
                  <a:rPr lang="en-US" altLang="zh-CN" sz="2400" b="1" dirty="0">
                    <a:solidFill>
                      <a:srgbClr val="070707"/>
                    </a:solidFill>
                    <a:latin typeface="微软雅黑" panose="020B0503020204020204" pitchFamily="34" charset="-122"/>
                    <a:ea typeface="微软雅黑" panose="020B0503020204020204" pitchFamily="34" charset="-122"/>
                  </a:rPr>
                  <a:t>1000</a:t>
                </a:r>
                <a:r>
                  <a:rPr lang="zh-CN" altLang="en-US" sz="2400" b="1" dirty="0">
                    <a:solidFill>
                      <a:srgbClr val="070707"/>
                    </a:solidFill>
                    <a:latin typeface="微软雅黑" panose="020B0503020204020204" pitchFamily="34" charset="-122"/>
                    <a:ea typeface="微软雅黑" panose="020B0503020204020204" pitchFamily="34" charset="-122"/>
                  </a:rPr>
                  <a:t>维空间</a:t>
                </a:r>
                <a14:m>
                  <m:oMath xmlns:m="http://schemas.openxmlformats.org/officeDocument/2006/math">
                    <m:sSup>
                      <m:sSupPr>
                        <m:ctrlPr>
                          <a:rPr lang="en-US" altLang="zh-CN" sz="2400" b="1"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400" b="1" i="1" smtClean="0">
                                <a:solidFill>
                                  <a:srgbClr val="070707"/>
                                </a:solidFill>
                                <a:latin typeface="Cambria Math" panose="02040503050406030204" pitchFamily="18" charset="0"/>
                                <a:ea typeface="微软雅黑" panose="020B0503020204020204" pitchFamily="34" charset="-122"/>
                              </a:rPr>
                            </m:ctrlPr>
                          </m:dPr>
                          <m:e>
                            <m:r>
                              <a:rPr lang="en-US" altLang="zh-CN" sz="2400" b="1" i="1" smtClean="0">
                                <a:solidFill>
                                  <a:srgbClr val="070707"/>
                                </a:solidFill>
                                <a:latin typeface="Cambria Math" panose="02040503050406030204" pitchFamily="18" charset="0"/>
                                <a:ea typeface="微软雅黑" panose="020B0503020204020204" pitchFamily="34" charset="-122"/>
                              </a:rPr>
                              <m:t>𝟎</m:t>
                            </m:r>
                            <m:r>
                              <a:rPr lang="en-US" altLang="zh-CN" sz="2400" b="1" i="1" smtClean="0">
                                <a:solidFill>
                                  <a:srgbClr val="070707"/>
                                </a:solidFill>
                                <a:latin typeface="Cambria Math" panose="02040503050406030204" pitchFamily="18" charset="0"/>
                                <a:ea typeface="微软雅黑" panose="020B0503020204020204" pitchFamily="34" charset="-122"/>
                              </a:rPr>
                              <m:t>,</m:t>
                            </m:r>
                            <m:r>
                              <a:rPr lang="en-US" altLang="zh-CN" sz="2400" b="1" i="1" smtClean="0">
                                <a:solidFill>
                                  <a:srgbClr val="070707"/>
                                </a:solidFill>
                                <a:latin typeface="Cambria Math" panose="02040503050406030204" pitchFamily="18" charset="0"/>
                                <a:ea typeface="微软雅黑" panose="020B0503020204020204" pitchFamily="34" charset="-122"/>
                              </a:rPr>
                              <m:t>𝟏</m:t>
                            </m:r>
                          </m:e>
                        </m:d>
                      </m:e>
                      <m:sup>
                        <m:r>
                          <a:rPr lang="en-US" altLang="zh-CN" sz="2400" b="1" i="1" smtClean="0">
                            <a:solidFill>
                              <a:srgbClr val="070707"/>
                            </a:solidFill>
                            <a:latin typeface="Cambria Math" panose="02040503050406030204" pitchFamily="18" charset="0"/>
                            <a:ea typeface="微软雅黑" panose="020B0503020204020204" pitchFamily="34" charset="-122"/>
                          </a:rPr>
                          <m:t>𝟏𝟎𝟎𝟎</m:t>
                        </m:r>
                      </m:sup>
                    </m:sSup>
                  </m:oMath>
                </a14:m>
                <a:r>
                  <a:rPr lang="zh-CN" altLang="en-US" sz="2400" b="1" dirty="0">
                    <a:solidFill>
                      <a:srgbClr val="070707"/>
                    </a:solidFill>
                    <a:latin typeface="微软雅黑" panose="020B0503020204020204" pitchFamily="34" charset="-122"/>
                    <a:ea typeface="微软雅黑" panose="020B0503020204020204" pitchFamily="34" charset="-122"/>
                  </a:rPr>
                  <a:t>中拥挤吗？</a:t>
                </a:r>
                <a:endParaRPr lang="en-US" altLang="zh-CN" sz="2400" b="1" dirty="0">
                  <a:solidFill>
                    <a:srgbClr val="070707"/>
                  </a:solidFill>
                  <a:latin typeface="微软雅黑" panose="020B0503020204020204" pitchFamily="34" charset="-122"/>
                  <a:ea typeface="微软雅黑" panose="020B0503020204020204" pitchFamily="34" charset="-122"/>
                </a:endParaRPr>
              </a:p>
              <a:p>
                <a:pPr algn="l">
                  <a:lnSpc>
                    <a:spcPct val="150000"/>
                  </a:lnSpc>
                </a:pPr>
                <a:endParaRPr lang="en-US" altLang="zh-CN" sz="2400" b="1"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en-US" altLang="zh-CN" sz="2400" b="1" dirty="0">
                    <a:solidFill>
                      <a:srgbClr val="070707"/>
                    </a:solidFill>
                    <a:latin typeface="微软雅黑" panose="020B0503020204020204" pitchFamily="34" charset="-122"/>
                    <a:ea typeface="微软雅黑" panose="020B0503020204020204" pitchFamily="34" charset="-122"/>
                  </a:rPr>
                  <a:t>2. </a:t>
                </a:r>
                <a:r>
                  <a:rPr lang="zh-CN" altLang="en-US" sz="2400" b="1" dirty="0">
                    <a:solidFill>
                      <a:srgbClr val="070707"/>
                    </a:solidFill>
                    <a:latin typeface="微软雅黑" panose="020B0503020204020204" pitchFamily="34" charset="-122"/>
                    <a:ea typeface="微软雅黑" panose="020B0503020204020204" pitchFamily="34" charset="-122"/>
                  </a:rPr>
                  <a:t>你和朋友分配一块直径为</a:t>
                </a:r>
                <a:r>
                  <a:rPr lang="en-US" altLang="zh-CN" sz="2400" b="1" dirty="0">
                    <a:solidFill>
                      <a:srgbClr val="070707"/>
                    </a:solidFill>
                    <a:latin typeface="微软雅黑" panose="020B0503020204020204" pitchFamily="34" charset="-122"/>
                    <a:ea typeface="微软雅黑" panose="020B0503020204020204" pitchFamily="34" charset="-122"/>
                  </a:rPr>
                  <a:t>1</a:t>
                </a:r>
                <a:r>
                  <a:rPr lang="zh-CN" altLang="en-US" sz="2400" b="1" dirty="0">
                    <a:solidFill>
                      <a:srgbClr val="070707"/>
                    </a:solidFill>
                    <a:latin typeface="微软雅黑" panose="020B0503020204020204" pitchFamily="34" charset="-122"/>
                    <a:ea typeface="微软雅黑" panose="020B0503020204020204" pitchFamily="34" charset="-122"/>
                  </a:rPr>
                  <a:t>的球形领地，你选中心直径为</a:t>
                </a:r>
                <a:r>
                  <a:rPr lang="en-US" altLang="zh-CN" sz="2400" b="1" dirty="0">
                    <a:solidFill>
                      <a:srgbClr val="070707"/>
                    </a:solidFill>
                    <a:latin typeface="微软雅黑" panose="020B0503020204020204" pitchFamily="34" charset="-122"/>
                    <a:ea typeface="微软雅黑" panose="020B0503020204020204" pitchFamily="34" charset="-122"/>
                  </a:rPr>
                  <a:t>0.99</a:t>
                </a:r>
                <a:r>
                  <a:rPr lang="zh-CN" altLang="en-US" sz="2400" b="1" dirty="0">
                    <a:solidFill>
                      <a:srgbClr val="070707"/>
                    </a:solidFill>
                    <a:latin typeface="微软雅黑" panose="020B0503020204020204" pitchFamily="34" charset="-122"/>
                    <a:ea typeface="微软雅黑" panose="020B0503020204020204" pitchFamily="34" charset="-122"/>
                  </a:rPr>
                  <a:t>的领地，还是外周领地？</a:t>
                </a:r>
                <a:endParaRPr lang="en-US" altLang="zh-CN" sz="2400" b="1" dirty="0">
                  <a:solidFill>
                    <a:srgbClr val="070707"/>
                  </a:solidFill>
                  <a:latin typeface="微软雅黑" panose="020B0503020204020204" pitchFamily="34" charset="-122"/>
                  <a:ea typeface="微软雅黑" panose="020B0503020204020204" pitchFamily="34" charset="-122"/>
                </a:endParaRPr>
              </a:p>
              <a:p>
                <a:pPr algn="l">
                  <a:lnSpc>
                    <a:spcPct val="150000"/>
                  </a:lnSpc>
                </a:pPr>
                <a:endParaRPr lang="en-US" altLang="zh-CN" sz="2400" b="1"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en-US" altLang="zh-CN" sz="2400" b="1" dirty="0">
                    <a:solidFill>
                      <a:srgbClr val="070707"/>
                    </a:solidFill>
                    <a:latin typeface="微软雅黑" panose="020B0503020204020204" pitchFamily="34" charset="-122"/>
                    <a:ea typeface="微软雅黑" panose="020B0503020204020204" pitchFamily="34" charset="-122"/>
                  </a:rPr>
                  <a:t>3. </a:t>
                </a:r>
                <a:r>
                  <a:rPr lang="zh-CN" altLang="en-US" sz="2400" b="1" dirty="0">
                    <a:solidFill>
                      <a:srgbClr val="070707"/>
                    </a:solidFill>
                    <a:latin typeface="微软雅黑" panose="020B0503020204020204" pitchFamily="34" charset="-122"/>
                    <a:ea typeface="微软雅黑" panose="020B0503020204020204" pitchFamily="34" charset="-122"/>
                  </a:rPr>
                  <a:t>你和朋友被分别随机传送到了领地内，你们之间距离多远？夹角有多大？</a:t>
                </a:r>
                <a:endParaRPr lang="en-US" altLang="zh-CN" sz="2400" b="1" dirty="0">
                  <a:solidFill>
                    <a:srgbClr val="070707"/>
                  </a:solidFill>
                  <a:latin typeface="微软雅黑" panose="020B0503020204020204" pitchFamily="34" charset="-122"/>
                  <a:ea typeface="微软雅黑" panose="020B0503020204020204" pitchFamily="34" charset="-122"/>
                </a:endParaRPr>
              </a:p>
              <a:p>
                <a:pPr algn="l">
                  <a:lnSpc>
                    <a:spcPct val="150000"/>
                  </a:lnSpc>
                </a:pPr>
                <a:endParaRPr lang="en-US" altLang="zh-CN" sz="2400" b="1"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en-US" altLang="zh-CN" sz="2400" b="1" dirty="0">
                    <a:solidFill>
                      <a:srgbClr val="070707"/>
                    </a:solidFill>
                    <a:latin typeface="微软雅黑" panose="020B0503020204020204" pitchFamily="34" charset="-122"/>
                    <a:ea typeface="微软雅黑" panose="020B0503020204020204" pitchFamily="34" charset="-122"/>
                  </a:rPr>
                  <a:t>4. </a:t>
                </a:r>
                <a:r>
                  <a:rPr lang="zh-CN" altLang="en-US" sz="2400" b="1" dirty="0">
                    <a:solidFill>
                      <a:srgbClr val="070707"/>
                    </a:solidFill>
                    <a:latin typeface="微软雅黑" panose="020B0503020204020204" pitchFamily="34" charset="-122"/>
                    <a:ea typeface="微软雅黑" panose="020B0503020204020204" pitchFamily="34" charset="-122"/>
                  </a:rPr>
                  <a:t>你在探索世界，每天可以探索边长为</a:t>
                </a:r>
                <a:r>
                  <a:rPr lang="en-US" altLang="zh-CN" sz="2400" b="1" dirty="0">
                    <a:solidFill>
                      <a:srgbClr val="070707"/>
                    </a:solidFill>
                    <a:latin typeface="微软雅黑" panose="020B0503020204020204" pitchFamily="34" charset="-122"/>
                    <a:ea typeface="微软雅黑" panose="020B0503020204020204" pitchFamily="34" charset="-122"/>
                  </a:rPr>
                  <a:t>0.5</a:t>
                </a:r>
                <a:r>
                  <a:rPr lang="zh-CN" altLang="en-US" sz="2400" b="1">
                    <a:solidFill>
                      <a:srgbClr val="070707"/>
                    </a:solidFill>
                    <a:latin typeface="微软雅黑" panose="020B0503020204020204" pitchFamily="34" charset="-122"/>
                    <a:ea typeface="微软雅黑" panose="020B0503020204020204" pitchFamily="34" charset="-122"/>
                  </a:rPr>
                  <a:t>的方块区域，需要多少年？</a:t>
                </a:r>
                <a:endParaRPr lang="en-US" altLang="zh-CN" sz="2400" b="1"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F1731C74-5967-2EA9-75C6-3785BA165F19}"/>
                  </a:ext>
                </a:extLst>
              </p:cNvPr>
              <p:cNvSpPr txBox="1">
                <a:spLocks noRot="1" noChangeAspect="1" noMove="1" noResize="1" noEditPoints="1" noAdjustHandles="1" noChangeArrowheads="1" noChangeShapeType="1" noTextEdit="1"/>
              </p:cNvSpPr>
              <p:nvPr/>
            </p:nvSpPr>
            <p:spPr>
              <a:xfrm>
                <a:off x="135194" y="1682291"/>
                <a:ext cx="12057049" cy="3917547"/>
              </a:xfrm>
              <a:prstGeom prst="rect">
                <a:avLst/>
              </a:prstGeom>
              <a:blipFill>
                <a:blip r:embed="rId2"/>
                <a:stretch>
                  <a:fillRect l="-758" r="-809" b="-26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799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4B542-68F9-2F63-3F22-D93BAF6845C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D57CD63-1D09-23D5-17D6-46195B04EB56}"/>
              </a:ext>
            </a:extLst>
          </p:cNvPr>
          <p:cNvSpPr>
            <a:spLocks noGrp="1"/>
          </p:cNvSpPr>
          <p:nvPr>
            <p:ph type="title"/>
          </p:nvPr>
        </p:nvSpPr>
        <p:spPr/>
        <p:txBody>
          <a:bodyPr/>
          <a:lstStyle/>
          <a:p>
            <a:r>
              <a:rPr lang="zh-CN" altLang="en-US" dirty="0"/>
              <a:t>讨论：高维数据有什么特点？</a:t>
            </a:r>
          </a:p>
        </p:txBody>
      </p:sp>
      <p:sp>
        <p:nvSpPr>
          <p:cNvPr id="10" name="文本框 9">
            <a:extLst>
              <a:ext uri="{FF2B5EF4-FFF2-40B4-BE49-F238E27FC236}">
                <a16:creationId xmlns:a16="http://schemas.microsoft.com/office/drawing/2014/main" id="{F1731C74-5967-2EA9-75C6-3785BA165F19}"/>
              </a:ext>
            </a:extLst>
          </p:cNvPr>
          <p:cNvSpPr txBox="1"/>
          <p:nvPr/>
        </p:nvSpPr>
        <p:spPr>
          <a:xfrm>
            <a:off x="381242" y="1682291"/>
            <a:ext cx="11811001" cy="1689052"/>
          </a:xfrm>
          <a:prstGeom prst="rect">
            <a:avLst/>
          </a:prstGeom>
          <a:noFill/>
        </p:spPr>
        <p:txBody>
          <a:bodyPr wrap="square" rtlCol="0">
            <a:spAutoFit/>
          </a:bodyPr>
          <a:lstStyle/>
          <a:p>
            <a:pPr algn="l">
              <a:lnSpc>
                <a:spcPct val="150000"/>
              </a:lnSpc>
            </a:pPr>
            <a:r>
              <a:rPr lang="zh-CN" altLang="en-US" sz="2400" b="1" dirty="0">
                <a:solidFill>
                  <a:srgbClr val="070707"/>
                </a:solidFill>
                <a:latin typeface="微软雅黑" panose="020B0503020204020204" pitchFamily="34" charset="-122"/>
                <a:ea typeface="微软雅黑" panose="020B0503020204020204" pitchFamily="34" charset="-122"/>
              </a:rPr>
              <a:t>任意取两个高维空间的向量，他们的角度是多少？</a:t>
            </a:r>
            <a:endParaRPr lang="en-US" altLang="zh-CN" sz="2400" b="1" dirty="0">
              <a:solidFill>
                <a:srgbClr val="070707"/>
              </a:solidFill>
              <a:latin typeface="微软雅黑" panose="020B0503020204020204" pitchFamily="34" charset="-122"/>
              <a:ea typeface="微软雅黑" panose="020B0503020204020204" pitchFamily="34" charset="-122"/>
            </a:endParaRPr>
          </a:p>
          <a:p>
            <a:pPr algn="l">
              <a:lnSpc>
                <a:spcPct val="150000"/>
              </a:lnSpc>
            </a:pPr>
            <a:endParaRPr lang="en-US" altLang="zh-CN" sz="2400" b="1"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400" b="1" dirty="0">
                <a:solidFill>
                  <a:srgbClr val="070707"/>
                </a:solidFill>
                <a:latin typeface="微软雅黑" panose="020B0503020204020204" pitchFamily="34" charset="-122"/>
                <a:ea typeface="微软雅黑" panose="020B0503020204020204" pitchFamily="34" charset="-122"/>
              </a:rPr>
              <a:t>单位球内，任意取两个高维空间的向量的距离多少？</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35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5C12C-63F4-83E9-05D2-46ADEB0A7B51}"/>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FAA3B93-EC8E-B916-76F4-37DC93023D10}"/>
              </a:ext>
            </a:extLst>
          </p:cNvPr>
          <p:cNvSpPr>
            <a:spLocks noGrp="1"/>
          </p:cNvSpPr>
          <p:nvPr>
            <p:ph type="title"/>
          </p:nvPr>
        </p:nvSpPr>
        <p:spPr/>
        <p:txBody>
          <a:bodyPr/>
          <a:lstStyle/>
          <a:p>
            <a:r>
              <a:rPr lang="zh-CN" altLang="en-US" dirty="0"/>
              <a:t>高维空间中数据的稀疏性</a:t>
            </a:r>
          </a:p>
        </p:txBody>
      </p:sp>
      <p:sp>
        <p:nvSpPr>
          <p:cNvPr id="10" name="文本框 9">
            <a:extLst>
              <a:ext uri="{FF2B5EF4-FFF2-40B4-BE49-F238E27FC236}">
                <a16:creationId xmlns:a16="http://schemas.microsoft.com/office/drawing/2014/main" id="{5781C0BF-1CD8-4C6F-D134-5BF339C98927}"/>
              </a:ext>
            </a:extLst>
          </p:cNvPr>
          <p:cNvSpPr txBox="1"/>
          <p:nvPr/>
        </p:nvSpPr>
        <p:spPr>
          <a:xfrm>
            <a:off x="381242" y="3283501"/>
            <a:ext cx="11811001" cy="581057"/>
          </a:xfrm>
          <a:prstGeom prst="rect">
            <a:avLst/>
          </a:prstGeom>
          <a:noFill/>
        </p:spPr>
        <p:txBody>
          <a:bodyPr wrap="square" rtlCol="0">
            <a:spAutoFit/>
          </a:bodyPr>
          <a:lstStyle/>
          <a:p>
            <a:pPr algn="l">
              <a:lnSpc>
                <a:spcPct val="150000"/>
              </a:lnSpc>
            </a:pPr>
            <a:r>
              <a:rPr lang="zh-CN" altLang="en-US" sz="2400" b="1" dirty="0">
                <a:solidFill>
                  <a:srgbClr val="070707"/>
                </a:solidFill>
                <a:latin typeface="微软雅黑" panose="020B0503020204020204" pitchFamily="34" charset="-122"/>
                <a:ea typeface="微软雅黑" panose="020B0503020204020204" pitchFamily="34" charset="-122"/>
              </a:rPr>
              <a:t>简单的实验</a:t>
            </a:r>
            <a:endParaRPr lang="zh-CN" altLang="en-US" sz="2400" b="1" dirty="0">
              <a:solidFill>
                <a:schemeClr val="bg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98C9973-CBBB-AC25-8DE3-5C06895A8C49}"/>
                  </a:ext>
                </a:extLst>
              </p:cNvPr>
              <p:cNvSpPr txBox="1"/>
              <p:nvPr/>
            </p:nvSpPr>
            <p:spPr>
              <a:xfrm>
                <a:off x="322627" y="873849"/>
                <a:ext cx="10721009" cy="2079737"/>
              </a:xfrm>
              <a:prstGeom prst="rect">
                <a:avLst/>
              </a:prstGeom>
              <a:noFill/>
            </p:spPr>
            <p:txBody>
              <a:bodyPr wrap="square" rtlCol="0">
                <a:spAutoFit/>
              </a:bodyPr>
              <a:lstStyle/>
              <a:p>
                <a:pPr marL="285750" indent="-285750">
                  <a:lnSpc>
                    <a:spcPct val="125000"/>
                  </a:lnSpc>
                  <a:buFont typeface="Wingdings" pitchFamily="2" charset="2"/>
                  <a:buChar char="Ø"/>
                </a:pPr>
                <a:r>
                  <a:rPr kumimoji="1" lang="en" altLang="zh-CN" sz="2000" dirty="0">
                    <a:solidFill>
                      <a:srgbClr val="000000"/>
                    </a:solidFill>
                    <a:latin typeface="Microsoft YaHei" panose="020B0503020204020204" pitchFamily="34" charset="-122"/>
                    <a:ea typeface="Microsoft YaHei" panose="020B0503020204020204" pitchFamily="34" charset="-122"/>
                  </a:rPr>
                  <a:t>d </a:t>
                </a:r>
                <a:r>
                  <a:rPr kumimoji="1" lang="zh-CN" altLang="en-US" sz="2000" dirty="0">
                    <a:solidFill>
                      <a:srgbClr val="000000"/>
                    </a:solidFill>
                    <a:latin typeface="Microsoft YaHei" panose="020B0503020204020204" pitchFamily="34" charset="-122"/>
                    <a:ea typeface="Microsoft YaHei" panose="020B0503020204020204" pitchFamily="34" charset="-122"/>
                  </a:rPr>
                  <a:t>维单位超立方体 </a:t>
                </a:r>
                <a14:m>
                  <m:oMath xmlns:m="http://schemas.openxmlformats.org/officeDocument/2006/math">
                    <m:sSup>
                      <m:sSup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dPr>
                          <m:e>
                            <m:r>
                              <a:rPr kumimoji="1" lang="en-US" altLang="zh-CN" sz="2000" b="0" i="1" smtClean="0">
                                <a:solidFill>
                                  <a:srgbClr val="000000"/>
                                </a:solidFill>
                                <a:latin typeface="Cambria Math" panose="02040503050406030204" pitchFamily="18" charset="0"/>
                                <a:ea typeface="Microsoft YaHei" panose="020B0503020204020204" pitchFamily="34" charset="-122"/>
                              </a:rPr>
                              <m:t>0, 1</m:t>
                            </m:r>
                          </m:e>
                        </m:d>
                      </m:e>
                      <m:sup>
                        <m:r>
                          <a:rPr kumimoji="1" lang="en-US" altLang="zh-CN" sz="2000" b="0" i="1" smtClean="0">
                            <a:solidFill>
                              <a:srgbClr val="000000"/>
                            </a:solidFill>
                            <a:latin typeface="Cambria Math" panose="02040503050406030204" pitchFamily="18" charset="0"/>
                            <a:ea typeface="Microsoft YaHei" panose="020B0503020204020204" pitchFamily="34" charset="-122"/>
                          </a:rPr>
                          <m:t>𝑑</m:t>
                        </m:r>
                      </m:sup>
                    </m:sSup>
                  </m:oMath>
                </a14:m>
                <a:r>
                  <a:rPr kumimoji="1" lang="en" altLang="zh-CN" sz="2000" dirty="0">
                    <a:solidFill>
                      <a:srgbClr val="000000"/>
                    </a:solidFill>
                    <a:latin typeface="Microsoft YaHei" panose="020B0503020204020204" pitchFamily="34" charset="-122"/>
                    <a:ea typeface="Microsoft YaHei" panose="020B0503020204020204" pitchFamily="34" charset="-122"/>
                  </a:rPr>
                  <a:t> </a:t>
                </a:r>
                <a:r>
                  <a:rPr kumimoji="1" lang="zh-CN" altLang="en-US" sz="2000" dirty="0">
                    <a:solidFill>
                      <a:srgbClr val="000000"/>
                    </a:solidFill>
                    <a:latin typeface="Microsoft YaHei" panose="020B0503020204020204" pitchFamily="34" charset="-122"/>
                    <a:ea typeface="Microsoft YaHei" panose="020B0503020204020204" pitchFamily="34" charset="-122"/>
                  </a:rPr>
                  <a:t>内随机撒下 </a:t>
                </a:r>
                <a:r>
                  <a:rPr kumimoji="1" lang="en-US" altLang="zh-CN" sz="2000" dirty="0">
                    <a:solidFill>
                      <a:srgbClr val="000000"/>
                    </a:solidFill>
                    <a:latin typeface="Microsoft YaHei" panose="020B0503020204020204" pitchFamily="34" charset="-122"/>
                    <a:ea typeface="Microsoft YaHei" panose="020B0503020204020204" pitchFamily="34" charset="-122"/>
                  </a:rPr>
                  <a:t>n</a:t>
                </a:r>
                <a:r>
                  <a:rPr kumimoji="1" lang="en" altLang="zh-CN" sz="2000" dirty="0">
                    <a:solidFill>
                      <a:srgbClr val="000000"/>
                    </a:solidFill>
                    <a:latin typeface="Microsoft YaHei" panose="020B0503020204020204" pitchFamily="34" charset="-122"/>
                    <a:ea typeface="Microsoft YaHei" panose="020B0503020204020204" pitchFamily="34" charset="-122"/>
                  </a:rPr>
                  <a:t> </a:t>
                </a:r>
                <a:r>
                  <a:rPr kumimoji="1" lang="zh-CN" altLang="en-US" sz="2000" dirty="0">
                    <a:solidFill>
                      <a:srgbClr val="000000"/>
                    </a:solidFill>
                    <a:latin typeface="Microsoft YaHei" panose="020B0503020204020204" pitchFamily="34" charset="-122"/>
                    <a:ea typeface="Microsoft YaHei" panose="020B0503020204020204" pitchFamily="34" charset="-122"/>
                  </a:rPr>
                  <a:t>个点</a:t>
                </a:r>
                <a:endParaRPr kumimoji="1" lang="en-US" altLang="zh-CN" sz="2000" dirty="0">
                  <a:solidFill>
                    <a:srgbClr val="000000"/>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Ø"/>
                </a:pPr>
                <a:r>
                  <a:rPr kumimoji="1" lang="zh-CN" altLang="en-US" sz="2000" dirty="0">
                    <a:solidFill>
                      <a:srgbClr val="000000"/>
                    </a:solidFill>
                    <a:latin typeface="Microsoft YaHei" panose="020B0503020204020204" pitchFamily="34" charset="-122"/>
                    <a:ea typeface="Microsoft YaHei" panose="020B0503020204020204" pitchFamily="34" charset="-122"/>
                  </a:rPr>
                  <a:t>划分为 </a:t>
                </a:r>
                <a:r>
                  <a:rPr kumimoji="1" lang="en" altLang="zh-CN" sz="2000" dirty="0">
                    <a:solidFill>
                      <a:srgbClr val="000000"/>
                    </a:solidFill>
                    <a:latin typeface="Microsoft YaHei" panose="020B0503020204020204" pitchFamily="34" charset="-122"/>
                    <a:ea typeface="Microsoft YaHei" panose="020B0503020204020204" pitchFamily="34" charset="-122"/>
                  </a:rPr>
                  <a:t>k </a:t>
                </a:r>
                <a:r>
                  <a:rPr kumimoji="1" lang="zh-CN" altLang="en-US" sz="2000" dirty="0">
                    <a:solidFill>
                      <a:srgbClr val="000000"/>
                    </a:solidFill>
                    <a:latin typeface="Microsoft YaHei" panose="020B0503020204020204" pitchFamily="34" charset="-122"/>
                    <a:ea typeface="Microsoft YaHei" panose="020B0503020204020204" pitchFamily="34" charset="-122"/>
                  </a:rPr>
                  <a:t>个等长的子区间 </a:t>
                </a:r>
                <a14:m>
                  <m:oMath xmlns:m="http://schemas.openxmlformats.org/officeDocument/2006/math">
                    <m:r>
                      <a:rPr kumimoji="1" lang="zh-CN" altLang="en-US" sz="2000" i="1" smtClean="0">
                        <a:solidFill>
                          <a:srgbClr val="000000"/>
                        </a:solidFill>
                        <a:latin typeface="Cambria Math" panose="02040503050406030204" pitchFamily="18" charset="0"/>
                        <a:ea typeface="Microsoft YaHei" panose="020B0503020204020204" pitchFamily="34" charset="-122"/>
                      </a:rPr>
                      <m:t>⟹</m:t>
                    </m:r>
                  </m:oMath>
                </a14:m>
                <a:r>
                  <a:rPr kumimoji="1" lang="en-US" altLang="zh-CN" sz="2000" dirty="0">
                    <a:solidFill>
                      <a:srgbClr val="000000"/>
                    </a:solidFill>
                    <a:latin typeface="Microsoft YaHei" panose="020B0503020204020204" pitchFamily="34" charset="-122"/>
                    <a:ea typeface="Microsoft YaHei" panose="020B0503020204020204" pitchFamily="34" charset="-122"/>
                  </a:rPr>
                  <a:t> </a:t>
                </a:r>
                <a:r>
                  <a:rPr kumimoji="1" lang="zh-CN" altLang="en-US" sz="2000" dirty="0">
                    <a:solidFill>
                      <a:srgbClr val="000000"/>
                    </a:solidFill>
                    <a:latin typeface="Microsoft YaHei" panose="020B0503020204020204" pitchFamily="34" charset="-122"/>
                    <a:ea typeface="Microsoft YaHei" panose="020B0503020204020204" pitchFamily="34" charset="-122"/>
                  </a:rPr>
                  <a:t>共分割成 </a:t>
                </a:r>
                <a14:m>
                  <m:oMath xmlns:m="http://schemas.openxmlformats.org/officeDocument/2006/math">
                    <m:sSup>
                      <m:sSupPr>
                        <m:ctrlPr>
                          <a:rPr kumimoji="1" lang="en-US" altLang="zh-CN" sz="20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0000"/>
                            </a:solidFill>
                            <a:latin typeface="Cambria Math" panose="02040503050406030204" pitchFamily="18" charset="0"/>
                            <a:ea typeface="Microsoft YaHei" panose="020B0503020204020204" pitchFamily="34" charset="-122"/>
                          </a:rPr>
                          <m:t>𝑘</m:t>
                        </m:r>
                      </m:e>
                      <m:sup>
                        <m:r>
                          <a:rPr kumimoji="1" lang="en-US" altLang="zh-CN" sz="2000" b="0" i="1" smtClean="0">
                            <a:solidFill>
                              <a:srgbClr val="000000"/>
                            </a:solidFill>
                            <a:latin typeface="Cambria Math" panose="02040503050406030204" pitchFamily="18" charset="0"/>
                            <a:ea typeface="Microsoft YaHei" panose="020B0503020204020204" pitchFamily="34" charset="-122"/>
                          </a:rPr>
                          <m:t>𝑑</m:t>
                        </m:r>
                      </m:sup>
                    </m:sSup>
                  </m:oMath>
                </a14:m>
                <a:r>
                  <a:rPr kumimoji="1" lang="en" altLang="zh-CN" sz="2000" dirty="0">
                    <a:solidFill>
                      <a:srgbClr val="000000"/>
                    </a:solidFill>
                    <a:latin typeface="Microsoft YaHei" panose="020B0503020204020204" pitchFamily="34" charset="-122"/>
                    <a:ea typeface="Microsoft YaHei" panose="020B0503020204020204" pitchFamily="34" charset="-122"/>
                  </a:rPr>
                  <a:t> </a:t>
                </a:r>
                <a:r>
                  <a:rPr kumimoji="1" lang="zh-CN" altLang="en-US" sz="2000" dirty="0">
                    <a:solidFill>
                      <a:srgbClr val="000000"/>
                    </a:solidFill>
                    <a:latin typeface="Microsoft YaHei" panose="020B0503020204020204" pitchFamily="34" charset="-122"/>
                    <a:ea typeface="Microsoft YaHei" panose="020B0503020204020204" pitchFamily="34" charset="-122"/>
                  </a:rPr>
                  <a:t>个小立方体</a:t>
                </a:r>
                <a:endParaRPr kumimoji="1" lang="en-US" altLang="zh-CN" sz="2000" dirty="0">
                  <a:solidFill>
                    <a:srgbClr val="000000"/>
                  </a:solidFill>
                  <a:latin typeface="Microsoft YaHei" panose="020B0503020204020204" pitchFamily="34" charset="-122"/>
                  <a:ea typeface="Microsoft YaHei" panose="020B0503020204020204" pitchFamily="34" charset="-122"/>
                </a:endParaRPr>
              </a:p>
              <a:p>
                <a:pPr marL="285750" indent="-285750">
                  <a:lnSpc>
                    <a:spcPct val="125000"/>
                  </a:lnSpc>
                  <a:buFont typeface="Wingdings" pitchFamily="2" charset="2"/>
                  <a:buChar char="Ø"/>
                </a:pPr>
                <a:r>
                  <a:rPr kumimoji="1" lang="zh-CN" altLang="en-US" sz="2000" dirty="0">
                    <a:solidFill>
                      <a:srgbClr val="000000"/>
                    </a:solidFill>
                    <a:latin typeface="Microsoft YaHei" panose="020B0503020204020204" pitchFamily="34" charset="-122"/>
                    <a:ea typeface="Microsoft YaHei" panose="020B0503020204020204" pitchFamily="34" charset="-122"/>
                  </a:rPr>
                  <a:t>确保每个小立方体至少有一个数据点：</a:t>
                </a:r>
                <a:endParaRPr kumimoji="1" lang="en-US" altLang="zh-CN" sz="2000" dirty="0">
                  <a:solidFill>
                    <a:srgbClr val="000000"/>
                  </a:solidFill>
                  <a:latin typeface="Microsoft YaHei" panose="020B0503020204020204" pitchFamily="34" charset="-122"/>
                  <a:ea typeface="Microsoft YaHei" panose="020B0503020204020204" pitchFamily="34" charset="-122"/>
                </a:endParaRPr>
              </a:p>
              <a:p>
                <a:pPr>
                  <a:lnSpc>
                    <a:spcPct val="125000"/>
                  </a:lnSpc>
                </a:pPr>
                <a14:m>
                  <m:oMathPara xmlns:m="http://schemas.openxmlformats.org/officeDocument/2006/math">
                    <m:oMathParaPr>
                      <m:jc m:val="centerGroup"/>
                    </m:oMathParaPr>
                    <m:oMath xmlns:m="http://schemas.openxmlformats.org/officeDocument/2006/math">
                      <m:r>
                        <a:rPr kumimoji="1" lang="en-US" altLang="zh-CN" sz="2400" b="0" i="1" smtClean="0">
                          <a:solidFill>
                            <a:srgbClr val="000000"/>
                          </a:solidFill>
                          <a:latin typeface="Cambria Math" panose="02040503050406030204" pitchFamily="18" charset="0"/>
                          <a:ea typeface="Microsoft YaHei" panose="020B0503020204020204" pitchFamily="34" charset="-122"/>
                        </a:rPr>
                        <m:t>𝑛</m:t>
                      </m:r>
                      <m:r>
                        <a:rPr kumimoji="1" lang="en-US" altLang="zh-CN" sz="2400" b="0" i="1" smtClean="0">
                          <a:solidFill>
                            <a:srgbClr val="000000"/>
                          </a:solidFill>
                          <a:latin typeface="Cambria Math" panose="02040503050406030204" pitchFamily="18" charset="0"/>
                          <a:ea typeface="Microsoft YaHei" panose="020B0503020204020204" pitchFamily="34" charset="-122"/>
                        </a:rPr>
                        <m:t>≥</m:t>
                      </m:r>
                      <m:sSup>
                        <m:sSupPr>
                          <m:ctrlPr>
                            <a:rPr kumimoji="1" lang="en-US" altLang="zh-CN" sz="2400" b="0" i="1" smtClean="0">
                              <a:solidFill>
                                <a:srgbClr val="000000"/>
                              </a:solidFill>
                              <a:latin typeface="Cambria Math" panose="02040503050406030204" pitchFamily="18" charset="0"/>
                              <a:ea typeface="Microsoft YaHei" panose="020B0503020204020204" pitchFamily="34" charset="-122"/>
                            </a:rPr>
                          </m:ctrlPr>
                        </m:sSupPr>
                        <m:e>
                          <m:r>
                            <a:rPr kumimoji="1" lang="en-US" altLang="zh-CN" sz="2400" b="0" i="1" smtClean="0">
                              <a:solidFill>
                                <a:srgbClr val="000000"/>
                              </a:solidFill>
                              <a:latin typeface="Cambria Math" panose="02040503050406030204" pitchFamily="18" charset="0"/>
                              <a:ea typeface="Microsoft YaHei" panose="020B0503020204020204" pitchFamily="34" charset="-122"/>
                            </a:rPr>
                            <m:t>𝑘</m:t>
                          </m:r>
                        </m:e>
                        <m:sup>
                          <m:r>
                            <a:rPr kumimoji="1" lang="en-US" altLang="zh-CN" sz="2400" b="0" i="1" smtClean="0">
                              <a:solidFill>
                                <a:srgbClr val="000000"/>
                              </a:solidFill>
                              <a:latin typeface="Cambria Math" panose="02040503050406030204" pitchFamily="18" charset="0"/>
                              <a:ea typeface="Microsoft YaHei" panose="020B0503020204020204" pitchFamily="34" charset="-122"/>
                            </a:rPr>
                            <m:t>𝑑</m:t>
                          </m:r>
                        </m:sup>
                      </m:sSup>
                    </m:oMath>
                  </m:oMathPara>
                </a14:m>
                <a:br>
                  <a:rPr kumimoji="1" lang="en-US" altLang="zh-CN" sz="2000" dirty="0">
                    <a:solidFill>
                      <a:srgbClr val="000000"/>
                    </a:solidFill>
                    <a:latin typeface="Microsoft YaHei" panose="020B0503020204020204" pitchFamily="34" charset="-122"/>
                    <a:ea typeface="Microsoft YaHei" panose="020B0503020204020204" pitchFamily="34" charset="-122"/>
                  </a:rPr>
                </a:br>
                <a14:m>
                  <m:oMath xmlns:m="http://schemas.openxmlformats.org/officeDocument/2006/math">
                    <m:r>
                      <a:rPr kumimoji="1" lang="en-US" altLang="zh-CN" sz="2000" i="1" smtClean="0">
                        <a:solidFill>
                          <a:srgbClr val="000000"/>
                        </a:solidFill>
                        <a:latin typeface="Cambria Math" panose="02040503050406030204" pitchFamily="18" charset="0"/>
                        <a:ea typeface="Cambria Math" panose="02040503050406030204" pitchFamily="18" charset="0"/>
                      </a:rPr>
                      <m:t>⟹</m:t>
                    </m:r>
                  </m:oMath>
                </a14:m>
                <a:r>
                  <a:rPr kumimoji="1" lang="zh-CN" altLang="en-US" sz="2000" dirty="0">
                    <a:solidFill>
                      <a:srgbClr val="000000"/>
                    </a:solidFill>
                    <a:latin typeface="Microsoft YaHei" panose="020B0503020204020204" pitchFamily="34" charset="-122"/>
                    <a:ea typeface="Microsoft YaHei" panose="020B0503020204020204" pitchFamily="34" charset="-122"/>
                  </a:rPr>
                  <a:t>样本量 </a:t>
                </a:r>
                <a:r>
                  <a:rPr kumimoji="1" lang="en-US" altLang="zh-CN" sz="2000" dirty="0">
                    <a:solidFill>
                      <a:srgbClr val="000000"/>
                    </a:solidFill>
                    <a:latin typeface="Microsoft YaHei" panose="020B0503020204020204" pitchFamily="34" charset="-122"/>
                    <a:ea typeface="Microsoft YaHei" panose="020B0503020204020204" pitchFamily="34" charset="-122"/>
                  </a:rPr>
                  <a:t>n </a:t>
                </a:r>
                <a:r>
                  <a:rPr kumimoji="1" lang="zh-CN" altLang="en-US" sz="2000" dirty="0">
                    <a:solidFill>
                      <a:srgbClr val="000000"/>
                    </a:solidFill>
                    <a:latin typeface="Microsoft YaHei" panose="020B0503020204020204" pitchFamily="34" charset="-122"/>
                    <a:ea typeface="Microsoft YaHei" panose="020B0503020204020204" pitchFamily="34" charset="-122"/>
                  </a:rPr>
                  <a:t>需要随维数 </a:t>
                </a:r>
                <a:r>
                  <a:rPr kumimoji="1" lang="en-US" altLang="zh-CN" sz="2000" dirty="0">
                    <a:solidFill>
                      <a:srgbClr val="000000"/>
                    </a:solidFill>
                    <a:latin typeface="Microsoft YaHei" panose="020B0503020204020204" pitchFamily="34" charset="-122"/>
                    <a:ea typeface="Microsoft YaHei" panose="020B0503020204020204" pitchFamily="34" charset="-122"/>
                  </a:rPr>
                  <a:t>d </a:t>
                </a:r>
                <a:r>
                  <a:rPr kumimoji="1" lang="zh-CN" altLang="en-US" sz="2000" b="1" dirty="0">
                    <a:solidFill>
                      <a:srgbClr val="000000"/>
                    </a:solidFill>
                    <a:latin typeface="Microsoft YaHei" panose="020B0503020204020204" pitchFamily="34" charset="-122"/>
                    <a:ea typeface="Microsoft YaHei" panose="020B0503020204020204" pitchFamily="34" charset="-122"/>
                  </a:rPr>
                  <a:t>指数级增长</a:t>
                </a:r>
                <a:r>
                  <a:rPr kumimoji="1" lang="zh-CN" altLang="en-US" sz="2000" dirty="0">
                    <a:solidFill>
                      <a:srgbClr val="000000"/>
                    </a:solidFill>
                    <a:latin typeface="Microsoft YaHei" panose="020B0503020204020204" pitchFamily="34" charset="-122"/>
                    <a:ea typeface="Microsoft YaHei" panose="020B0503020204020204" pitchFamily="34" charset="-122"/>
                  </a:rPr>
                  <a:t>。</a:t>
                </a:r>
                <a:endParaRPr kumimoji="1" lang="en-US" altLang="zh-CN" sz="2000"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398C9973-CBBB-AC25-8DE3-5C06895A8C49}"/>
                  </a:ext>
                </a:extLst>
              </p:cNvPr>
              <p:cNvSpPr txBox="1">
                <a:spLocks noRot="1" noChangeAspect="1" noMove="1" noResize="1" noEditPoints="1" noAdjustHandles="1" noChangeArrowheads="1" noChangeShapeType="1" noTextEdit="1"/>
              </p:cNvSpPr>
              <p:nvPr/>
            </p:nvSpPr>
            <p:spPr>
              <a:xfrm>
                <a:off x="322627" y="873849"/>
                <a:ext cx="10721009" cy="2079737"/>
              </a:xfrm>
              <a:prstGeom prst="rect">
                <a:avLst/>
              </a:prstGeom>
              <a:blipFill>
                <a:blip r:embed="rId2"/>
                <a:stretch>
                  <a:fillRect l="-473" b="-4242"/>
                </a:stretch>
              </a:blipFill>
            </p:spPr>
            <p:txBody>
              <a:bodyPr/>
              <a:lstStyle/>
              <a:p>
                <a:r>
                  <a:rPr lang="zh-CN" altLang="en-US">
                    <a:noFill/>
                  </a:rPr>
                  <a:t> </a:t>
                </a:r>
              </a:p>
            </p:txBody>
          </p:sp>
        </mc:Fallback>
      </mc:AlternateContent>
      <p:pic>
        <p:nvPicPr>
          <p:cNvPr id="3074" name="Picture 2" descr="The Curse of Dimensionality (part 1) – m0nads">
            <a:extLst>
              <a:ext uri="{FF2B5EF4-FFF2-40B4-BE49-F238E27FC236}">
                <a16:creationId xmlns:a16="http://schemas.microsoft.com/office/drawing/2014/main" id="{ECB86F0E-4194-100C-8268-66CC90393D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13" t="14872" r="8122" b="5366"/>
          <a:stretch/>
        </p:blipFill>
        <p:spPr bwMode="auto">
          <a:xfrm>
            <a:off x="8904298" y="761979"/>
            <a:ext cx="2718453" cy="213184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14C20A06-8921-1134-A146-2894E3848EDE}"/>
              </a:ext>
            </a:extLst>
          </p:cNvPr>
          <p:cNvSpPr/>
          <p:nvPr/>
        </p:nvSpPr>
        <p:spPr>
          <a:xfrm>
            <a:off x="9197810" y="2768705"/>
            <a:ext cx="2342447" cy="319956"/>
          </a:xfrm>
          <a:prstGeom prst="rect">
            <a:avLst/>
          </a:prstGeom>
          <a:solidFill>
            <a:schemeClr val="accent1">
              <a:lumMod val="20000"/>
              <a:lumOff val="80000"/>
            </a:schemeClr>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立方体内随机采样</a:t>
            </a:r>
          </a:p>
        </p:txBody>
      </p:sp>
      <p:pic>
        <p:nvPicPr>
          <p:cNvPr id="7" name="图片 6">
            <a:extLst>
              <a:ext uri="{FF2B5EF4-FFF2-40B4-BE49-F238E27FC236}">
                <a16:creationId xmlns:a16="http://schemas.microsoft.com/office/drawing/2014/main" id="{E9A5C5DC-214D-7C84-B7E4-BB806A1CB291}"/>
              </a:ext>
            </a:extLst>
          </p:cNvPr>
          <p:cNvPicPr>
            <a:picLocks noChangeAspect="1"/>
          </p:cNvPicPr>
          <p:nvPr/>
        </p:nvPicPr>
        <p:blipFill>
          <a:blip r:embed="rId4"/>
          <a:stretch>
            <a:fillRect/>
          </a:stretch>
        </p:blipFill>
        <p:spPr>
          <a:xfrm>
            <a:off x="8490858" y="3283501"/>
            <a:ext cx="3546894" cy="2990932"/>
          </a:xfrm>
          <a:prstGeom prst="rect">
            <a:avLst/>
          </a:prstGeom>
        </p:spPr>
      </p:pic>
      <p:sp>
        <p:nvSpPr>
          <p:cNvPr id="9" name="文本框 8">
            <a:extLst>
              <a:ext uri="{FF2B5EF4-FFF2-40B4-BE49-F238E27FC236}">
                <a16:creationId xmlns:a16="http://schemas.microsoft.com/office/drawing/2014/main" id="{5FA001F0-01BC-5C76-1DF3-73C3532F9997}"/>
              </a:ext>
            </a:extLst>
          </p:cNvPr>
          <p:cNvSpPr txBox="1"/>
          <p:nvPr/>
        </p:nvSpPr>
        <p:spPr>
          <a:xfrm>
            <a:off x="322627" y="4442511"/>
            <a:ext cx="4773402" cy="1422890"/>
          </a:xfrm>
          <a:prstGeom prst="rect">
            <a:avLst/>
          </a:prstGeom>
          <a:noFill/>
        </p:spPr>
        <p:txBody>
          <a:bodyPr wrap="square" rtlCol="0">
            <a:spAutoFit/>
          </a:bodyPr>
          <a:lstStyle/>
          <a:p>
            <a:pPr algn="l">
              <a:lnSpc>
                <a:spcPct val="150000"/>
              </a:lnSpc>
            </a:pPr>
            <a:r>
              <a:rPr kumimoji="1" lang="zh-CN" altLang="en-US" sz="2000" b="1" dirty="0">
                <a:latin typeface="Microsoft YaHei" panose="020B0503020204020204" pitchFamily="34" charset="-122"/>
                <a:ea typeface="Microsoft YaHei" panose="020B0503020204020204" pitchFamily="34" charset="-122"/>
              </a:rPr>
              <a:t>高维空间几乎是“空的”：</a:t>
            </a:r>
            <a:endParaRPr kumimoji="1" lang="en-US" altLang="zh-CN" sz="2000" b="1" dirty="0">
              <a:latin typeface="Microsoft YaHei" panose="020B0503020204020204" pitchFamily="34" charset="-122"/>
              <a:ea typeface="Microsoft YaHei" panose="020B0503020204020204" pitchFamily="34" charset="-122"/>
            </a:endParaRPr>
          </a:p>
          <a:p>
            <a:pPr algn="l">
              <a:lnSpc>
                <a:spcPct val="150000"/>
              </a:lnSpc>
            </a:pPr>
            <a:r>
              <a:rPr kumimoji="1" lang="zh-CN" altLang="en-US" sz="2000" b="1" dirty="0">
                <a:solidFill>
                  <a:srgbClr val="000000"/>
                </a:solidFill>
                <a:latin typeface="Microsoft YaHei" panose="020B0503020204020204" pitchFamily="34" charset="-122"/>
                <a:ea typeface="Microsoft YaHei" panose="020B0503020204020204" pitchFamily="34" charset="-122"/>
              </a:rPr>
              <a:t>一旦空间的维数变得足够高，在实际应用中采集到的数据点几乎可以忽略不计</a:t>
            </a:r>
          </a:p>
        </p:txBody>
      </p:sp>
      <p:sp>
        <p:nvSpPr>
          <p:cNvPr id="11" name="椭圆形标注 10">
            <a:extLst>
              <a:ext uri="{FF2B5EF4-FFF2-40B4-BE49-F238E27FC236}">
                <a16:creationId xmlns:a16="http://schemas.microsoft.com/office/drawing/2014/main" id="{A6B6374F-6552-D50B-D5BC-18F23CDE0603}"/>
              </a:ext>
            </a:extLst>
          </p:cNvPr>
          <p:cNvSpPr/>
          <p:nvPr/>
        </p:nvSpPr>
        <p:spPr>
          <a:xfrm>
            <a:off x="4847208" y="3950563"/>
            <a:ext cx="2749106" cy="682434"/>
          </a:xfrm>
          <a:prstGeom prst="wedgeEllipseCallout">
            <a:avLst>
              <a:gd name="adj1" fmla="val 136518"/>
              <a:gd name="adj2" fmla="val 65156"/>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rgbClr val="C00000"/>
                </a:solidFill>
                <a:latin typeface="Microsoft YaHei" panose="020B0503020204020204" pitchFamily="34" charset="-122"/>
                <a:ea typeface="Microsoft YaHei" panose="020B0503020204020204" pitchFamily="34" charset="-122"/>
              </a:rPr>
              <a:t>10000 </a:t>
            </a:r>
            <a:r>
              <a:rPr kumimoji="1" lang="zh-CN" altLang="en-US" sz="1600" b="1" dirty="0">
                <a:solidFill>
                  <a:srgbClr val="C00000"/>
                </a:solidFill>
                <a:latin typeface="Microsoft YaHei" panose="020B0503020204020204" pitchFamily="34" charset="-122"/>
                <a:ea typeface="Microsoft YaHei" panose="020B0503020204020204" pitchFamily="34" charset="-122"/>
              </a:rPr>
              <a:t>个样本</a:t>
            </a:r>
            <a:r>
              <a:rPr kumimoji="1" lang="en-US" altLang="zh-CN" sz="1600" b="1" dirty="0">
                <a:solidFill>
                  <a:srgbClr val="C00000"/>
                </a:solidFill>
                <a:latin typeface="Microsoft YaHei" panose="020B0503020204020204" pitchFamily="34" charset="-122"/>
                <a:ea typeface="Microsoft YaHei" panose="020B0503020204020204" pitchFamily="34" charset="-122"/>
              </a:rPr>
              <a:t>20</a:t>
            </a:r>
            <a:r>
              <a:rPr kumimoji="1" lang="zh-CN" altLang="en-US" sz="1600" b="1" dirty="0">
                <a:solidFill>
                  <a:srgbClr val="C00000"/>
                </a:solidFill>
                <a:latin typeface="Microsoft YaHei" panose="020B0503020204020204" pitchFamily="34" charset="-122"/>
                <a:ea typeface="Microsoft YaHei" panose="020B0503020204020204" pitchFamily="34" charset="-122"/>
              </a:rPr>
              <a:t>维空间中极度稀疏</a:t>
            </a:r>
          </a:p>
        </p:txBody>
      </p:sp>
      <p:sp>
        <p:nvSpPr>
          <p:cNvPr id="2" name="文本框 1">
            <a:extLst>
              <a:ext uri="{FF2B5EF4-FFF2-40B4-BE49-F238E27FC236}">
                <a16:creationId xmlns:a16="http://schemas.microsoft.com/office/drawing/2014/main" id="{EF0A29E0-4E79-DF7B-4B3E-11E2A9DFEE77}"/>
              </a:ext>
            </a:extLst>
          </p:cNvPr>
          <p:cNvSpPr txBox="1"/>
          <p:nvPr/>
        </p:nvSpPr>
        <p:spPr>
          <a:xfrm>
            <a:off x="4962919" y="5691579"/>
            <a:ext cx="3940783" cy="400110"/>
          </a:xfrm>
          <a:prstGeom prst="rect">
            <a:avLst/>
          </a:prstGeom>
          <a:noFill/>
        </p:spPr>
        <p:txBody>
          <a:bodyPr wrap="square" rtlCol="0">
            <a:spAutoFit/>
          </a:bodyPr>
          <a:lstStyle/>
          <a:p>
            <a:pPr algn="l"/>
            <a:r>
              <a:rPr lang="zh-CN" altLang="en-US" sz="2000" dirty="0"/>
              <a:t>思考：为什么这阶段比例不下降？</a:t>
            </a:r>
          </a:p>
        </p:txBody>
      </p:sp>
      <p:sp>
        <p:nvSpPr>
          <p:cNvPr id="5" name="箭头: 右 4">
            <a:extLst>
              <a:ext uri="{FF2B5EF4-FFF2-40B4-BE49-F238E27FC236}">
                <a16:creationId xmlns:a16="http://schemas.microsoft.com/office/drawing/2014/main" id="{2640F189-6185-31BC-2AA9-6CE752494B00}"/>
              </a:ext>
            </a:extLst>
          </p:cNvPr>
          <p:cNvSpPr/>
          <p:nvPr/>
        </p:nvSpPr>
        <p:spPr>
          <a:xfrm rot="19373411">
            <a:off x="7562852" y="4635948"/>
            <a:ext cx="3015982" cy="1443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52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C7089-9A62-CCE9-986E-718E5F4A8BC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6CBAADD-5FE5-51FE-A8BC-A09261F5EB2A}"/>
              </a:ext>
            </a:extLst>
          </p:cNvPr>
          <p:cNvSpPr>
            <a:spLocks noGrp="1"/>
          </p:cNvSpPr>
          <p:nvPr>
            <p:ph type="title"/>
          </p:nvPr>
        </p:nvSpPr>
        <p:spPr/>
        <p:txBody>
          <a:bodyPr/>
          <a:lstStyle/>
          <a:p>
            <a:r>
              <a:rPr lang="zh-CN" altLang="en-US" dirty="0"/>
              <a:t>数据的稀疏性：在高维图像空间中采样</a:t>
            </a:r>
          </a:p>
        </p:txBody>
      </p:sp>
      <p:sp>
        <p:nvSpPr>
          <p:cNvPr id="4" name="文本框 3">
            <a:extLst>
              <a:ext uri="{FF2B5EF4-FFF2-40B4-BE49-F238E27FC236}">
                <a16:creationId xmlns:a16="http://schemas.microsoft.com/office/drawing/2014/main" id="{D9A200CC-579A-A06A-553D-6C4BC7C2ED84}"/>
              </a:ext>
            </a:extLst>
          </p:cNvPr>
          <p:cNvSpPr txBox="1"/>
          <p:nvPr/>
        </p:nvSpPr>
        <p:spPr>
          <a:xfrm>
            <a:off x="241292" y="881702"/>
            <a:ext cx="11429516" cy="499560"/>
          </a:xfrm>
          <a:prstGeom prst="rect">
            <a:avLst/>
          </a:prstGeom>
          <a:noFill/>
        </p:spPr>
        <p:txBody>
          <a:bodyPr wrap="square" rtlCol="0">
            <a:spAutoFit/>
          </a:bodyPr>
          <a:lstStyle/>
          <a:p>
            <a:pPr marL="285750" indent="-285750" algn="l">
              <a:lnSpc>
                <a:spcPct val="150000"/>
              </a:lnSpc>
              <a:buFont typeface="Wingdings" pitchFamily="2" charset="2"/>
              <a:buChar char="Ø"/>
            </a:pPr>
            <a:r>
              <a:rPr kumimoji="1" lang="zh-CN" altLang="en-US" sz="2000" dirty="0">
                <a:solidFill>
                  <a:srgbClr val="000000"/>
                </a:solidFill>
                <a:latin typeface="Microsoft YaHei" panose="020B0503020204020204" pitchFamily="34" charset="-122"/>
                <a:ea typeface="Microsoft YaHei" panose="020B0503020204020204" pitchFamily="34" charset="-122"/>
              </a:rPr>
              <a:t>图像数据位于非常高维的空间：一张 </a:t>
            </a:r>
            <a:r>
              <a:rPr kumimoji="1" lang="en-US" altLang="zh-CN" sz="2000" dirty="0">
                <a:solidFill>
                  <a:srgbClr val="000000"/>
                </a:solidFill>
                <a:latin typeface="Microsoft YaHei" panose="020B0503020204020204" pitchFamily="34" charset="-122"/>
                <a:ea typeface="Microsoft YaHei" panose="020B0503020204020204" pitchFamily="34" charset="-122"/>
              </a:rPr>
              <a:t>256x256</a:t>
            </a:r>
            <a:r>
              <a:rPr kumimoji="1" lang="en" altLang="zh-CN" sz="2000" dirty="0">
                <a:solidFill>
                  <a:srgbClr val="000000"/>
                </a:solidFill>
                <a:latin typeface="Microsoft YaHei" panose="020B0503020204020204" pitchFamily="34" charset="-122"/>
                <a:ea typeface="Microsoft YaHei" panose="020B0503020204020204" pitchFamily="34" charset="-122"/>
              </a:rPr>
              <a:t> </a:t>
            </a:r>
            <a:r>
              <a:rPr kumimoji="1" lang="zh-CN" altLang="en-US" sz="2000" dirty="0">
                <a:solidFill>
                  <a:srgbClr val="000000"/>
                </a:solidFill>
                <a:latin typeface="Microsoft YaHei" panose="020B0503020204020204" pitchFamily="34" charset="-122"/>
                <a:ea typeface="Microsoft YaHei" panose="020B0503020204020204" pitchFamily="34" charset="-122"/>
              </a:rPr>
              <a:t>的灰度图像可以看作是一个</a:t>
            </a:r>
            <a:r>
              <a:rPr kumimoji="1" lang="en-US" altLang="zh-CN" sz="2000" dirty="0">
                <a:solidFill>
                  <a:srgbClr val="000000"/>
                </a:solidFill>
                <a:latin typeface="Microsoft YaHei" panose="020B0503020204020204" pitchFamily="34" charset="-122"/>
                <a:ea typeface="Microsoft YaHei" panose="020B0503020204020204" pitchFamily="34" charset="-122"/>
              </a:rPr>
              <a:t> 65536 </a:t>
            </a:r>
            <a:r>
              <a:rPr kumimoji="1" lang="zh-CN" altLang="en-US" sz="2000" dirty="0">
                <a:solidFill>
                  <a:srgbClr val="000000"/>
                </a:solidFill>
                <a:latin typeface="Microsoft YaHei" panose="020B0503020204020204" pitchFamily="34" charset="-122"/>
                <a:ea typeface="Microsoft YaHei" panose="020B0503020204020204" pitchFamily="34" charset="-122"/>
              </a:rPr>
              <a:t>维的向量</a:t>
            </a:r>
            <a:endParaRPr kumimoji="1" lang="en-US" altLang="zh-CN" sz="2000" dirty="0">
              <a:solidFill>
                <a:srgbClr val="000000"/>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C5221F0A-3C8F-0DDA-8F18-9CA1FCA6F4E8}"/>
              </a:ext>
            </a:extLst>
          </p:cNvPr>
          <p:cNvPicPr>
            <a:picLocks noChangeAspect="1"/>
          </p:cNvPicPr>
          <p:nvPr/>
        </p:nvPicPr>
        <p:blipFill>
          <a:blip r:embed="rId2"/>
          <a:stretch>
            <a:fillRect/>
          </a:stretch>
        </p:blipFill>
        <p:spPr>
          <a:xfrm>
            <a:off x="1077683" y="1696467"/>
            <a:ext cx="2826856" cy="3170995"/>
          </a:xfrm>
          <a:prstGeom prst="rect">
            <a:avLst/>
          </a:prstGeom>
        </p:spPr>
      </p:pic>
      <p:pic>
        <p:nvPicPr>
          <p:cNvPr id="7" name="Picture 4" descr="How to Create Consistent Characters with DALL-E 3">
            <a:extLst>
              <a:ext uri="{FF2B5EF4-FFF2-40B4-BE49-F238E27FC236}">
                <a16:creationId xmlns:a16="http://schemas.microsoft.com/office/drawing/2014/main" id="{6B462315-3641-4C3A-5A76-DD0F33B0C1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0129" y="1696467"/>
            <a:ext cx="3011377" cy="301137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DC71ADF-134C-6882-0123-915656E8A0C2}"/>
              </a:ext>
            </a:extLst>
          </p:cNvPr>
          <p:cNvSpPr txBox="1"/>
          <p:nvPr/>
        </p:nvSpPr>
        <p:spPr>
          <a:xfrm>
            <a:off x="6904383" y="6175512"/>
            <a:ext cx="2160079" cy="412934"/>
          </a:xfrm>
          <a:prstGeom prst="rect">
            <a:avLst/>
          </a:prstGeom>
          <a:noFill/>
        </p:spPr>
        <p:txBody>
          <a:bodyPr wrap="none" rtlCol="0">
            <a:spAutoFit/>
          </a:bodyPr>
          <a:lstStyle/>
          <a:p>
            <a:pPr algn="l">
              <a:lnSpc>
                <a:spcPct val="125000"/>
              </a:lnSpc>
            </a:pPr>
            <a:r>
              <a:rPr kumimoji="1" lang="en-US" altLang="zh-CN" dirty="0">
                <a:ea typeface="Microsoft YaHei" panose="020B0503020204020204" pitchFamily="34" charset="-122"/>
              </a:rPr>
              <a:t>Generated by DALL-E</a:t>
            </a:r>
            <a:endParaRPr kumimoji="1" lang="zh-CN" altLang="en-US" dirty="0">
              <a:ea typeface="Microsoft YaHei" panose="020B0503020204020204" pitchFamily="34" charset="-122"/>
            </a:endParaRPr>
          </a:p>
        </p:txBody>
      </p:sp>
      <p:sp>
        <p:nvSpPr>
          <p:cNvPr id="9" name="矩形 8">
            <a:extLst>
              <a:ext uri="{FF2B5EF4-FFF2-40B4-BE49-F238E27FC236}">
                <a16:creationId xmlns:a16="http://schemas.microsoft.com/office/drawing/2014/main" id="{ADBAB3CD-8663-0054-9B3F-DC48566CF3D8}"/>
              </a:ext>
            </a:extLst>
          </p:cNvPr>
          <p:cNvSpPr/>
          <p:nvPr/>
        </p:nvSpPr>
        <p:spPr>
          <a:xfrm>
            <a:off x="1060702" y="5161533"/>
            <a:ext cx="2456905" cy="761979"/>
          </a:xfrm>
          <a:prstGeom prst="rect">
            <a:avLst/>
          </a:prstGeom>
          <a:solidFill>
            <a:schemeClr val="accent1">
              <a:lumMod val="20000"/>
              <a:lumOff val="80000"/>
            </a:schemeClr>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高维图像空间中随机采样：“雪花图”</a:t>
            </a:r>
          </a:p>
        </p:txBody>
      </p:sp>
      <p:sp>
        <p:nvSpPr>
          <p:cNvPr id="11" name="矩形 10">
            <a:extLst>
              <a:ext uri="{FF2B5EF4-FFF2-40B4-BE49-F238E27FC236}">
                <a16:creationId xmlns:a16="http://schemas.microsoft.com/office/drawing/2014/main" id="{76347704-9F6E-8DED-31B9-F8829047154B}"/>
              </a:ext>
            </a:extLst>
          </p:cNvPr>
          <p:cNvSpPr/>
          <p:nvPr/>
        </p:nvSpPr>
        <p:spPr>
          <a:xfrm>
            <a:off x="5355771" y="5161533"/>
            <a:ext cx="5191125" cy="761979"/>
          </a:xfrm>
          <a:prstGeom prst="rect">
            <a:avLst/>
          </a:prstGeom>
          <a:solidFill>
            <a:schemeClr val="accent1">
              <a:lumMod val="20000"/>
              <a:lumOff val="80000"/>
            </a:schemeClr>
          </a:solidFill>
          <a:ln w="55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特殊的算法和模型设计</a:t>
            </a:r>
            <a:r>
              <a:rPr kumimoji="1" lang="en-US" altLang="zh-CN" b="1" dirty="0">
                <a:solidFill>
                  <a:srgbClr val="C00000"/>
                </a:solidFill>
                <a:latin typeface="Microsoft YaHei" panose="020B0503020204020204" pitchFamily="34" charset="-122"/>
                <a:ea typeface="Microsoft YaHei" panose="020B0503020204020204" pitchFamily="34" charset="-122"/>
              </a:rPr>
              <a:t>,</a:t>
            </a:r>
            <a:r>
              <a:rPr kumimoji="1" lang="zh-CN" altLang="en-US" b="1" dirty="0">
                <a:solidFill>
                  <a:srgbClr val="C00000"/>
                </a:solidFill>
                <a:latin typeface="Microsoft YaHei" panose="020B0503020204020204" pitchFamily="34" charset="-122"/>
                <a:ea typeface="Microsoft YaHei" panose="020B0503020204020204" pitchFamily="34" charset="-122"/>
              </a:rPr>
              <a:t>例如生成对抗网络</a:t>
            </a:r>
            <a:r>
              <a:rPr kumimoji="1" lang="en-US" altLang="zh-CN" b="1" dirty="0">
                <a:solidFill>
                  <a:srgbClr val="C00000"/>
                </a:solidFill>
                <a:latin typeface="Microsoft YaHei" panose="020B0503020204020204" pitchFamily="34" charset="-122"/>
                <a:ea typeface="Microsoft YaHei" panose="020B0503020204020204" pitchFamily="34" charset="-122"/>
              </a:rPr>
              <a:t>(</a:t>
            </a:r>
            <a:r>
              <a:rPr kumimoji="1" lang="en" altLang="zh-CN" b="1" dirty="0">
                <a:solidFill>
                  <a:srgbClr val="C00000"/>
                </a:solidFill>
                <a:latin typeface="Microsoft YaHei" panose="020B0503020204020204" pitchFamily="34" charset="-122"/>
                <a:ea typeface="Microsoft YaHei" panose="020B0503020204020204" pitchFamily="34" charset="-122"/>
              </a:rPr>
              <a:t>GAN)</a:t>
            </a:r>
            <a:r>
              <a:rPr kumimoji="1" lang="zh-CN" altLang="en-US" b="1" dirty="0">
                <a:solidFill>
                  <a:srgbClr val="C00000"/>
                </a:solidFill>
                <a:latin typeface="Microsoft YaHei" panose="020B0503020204020204" pitchFamily="34" charset="-122"/>
                <a:ea typeface="Microsoft YaHei" panose="020B0503020204020204" pitchFamily="34" charset="-122"/>
              </a:rPr>
              <a:t>和扩散模型</a:t>
            </a:r>
            <a:r>
              <a:rPr kumimoji="1" lang="en-US" altLang="zh-CN" b="1" dirty="0">
                <a:solidFill>
                  <a:srgbClr val="C00000"/>
                </a:solidFill>
                <a:latin typeface="Microsoft YaHei" panose="020B0503020204020204" pitchFamily="34" charset="-122"/>
                <a:ea typeface="Microsoft YaHei" panose="020B0503020204020204" pitchFamily="34" charset="-122"/>
              </a:rPr>
              <a:t>(</a:t>
            </a:r>
            <a:r>
              <a:rPr kumimoji="1" lang="en" altLang="zh-CN" b="1" dirty="0">
                <a:solidFill>
                  <a:srgbClr val="C00000"/>
                </a:solidFill>
                <a:latin typeface="Microsoft YaHei" panose="020B0503020204020204" pitchFamily="34" charset="-122"/>
                <a:ea typeface="Microsoft YaHei" panose="020B0503020204020204" pitchFamily="34" charset="-122"/>
              </a:rPr>
              <a:t>Diffusion Model)</a:t>
            </a:r>
            <a:r>
              <a:rPr kumimoji="1" lang="zh-CN" altLang="en" b="1" dirty="0">
                <a:solidFill>
                  <a:srgbClr val="C00000"/>
                </a:solidFill>
                <a:latin typeface="Microsoft YaHei" panose="020B0503020204020204" pitchFamily="34" charset="-122"/>
                <a:ea typeface="Microsoft YaHei" panose="020B0503020204020204" pitchFamily="34" charset="-122"/>
              </a:rPr>
              <a:t>生成</a:t>
            </a:r>
            <a:r>
              <a:rPr kumimoji="1" lang="zh-CN" altLang="en-US" b="1" dirty="0">
                <a:solidFill>
                  <a:srgbClr val="C00000"/>
                </a:solidFill>
                <a:latin typeface="Microsoft YaHei" panose="020B0503020204020204" pitchFamily="34" charset="-122"/>
                <a:ea typeface="Microsoft YaHei" panose="020B0503020204020204" pitchFamily="34" charset="-122"/>
              </a:rPr>
              <a:t>的图像</a:t>
            </a:r>
          </a:p>
        </p:txBody>
      </p:sp>
    </p:spTree>
    <p:extLst>
      <p:ext uri="{BB962C8B-B14F-4D97-AF65-F5344CB8AC3E}">
        <p14:creationId xmlns:p14="http://schemas.microsoft.com/office/powerpoint/2010/main" val="2730639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610D-9745-FBFE-481A-AE4DADA6281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59E5383-E537-E421-39BC-6B6BA46D5D5D}"/>
              </a:ext>
            </a:extLst>
          </p:cNvPr>
          <p:cNvSpPr>
            <a:spLocks noGrp="1"/>
          </p:cNvSpPr>
          <p:nvPr>
            <p:ph type="title"/>
          </p:nvPr>
        </p:nvSpPr>
        <p:spPr/>
        <p:txBody>
          <a:bodyPr/>
          <a:lstStyle/>
          <a:p>
            <a:r>
              <a:rPr lang="zh-CN" altLang="en-US" b="1" dirty="0">
                <a:latin typeface="Microsoft YaHei" panose="020B0503020204020204" pitchFamily="34" charset="-122"/>
                <a:ea typeface="Microsoft YaHei" panose="020B0503020204020204" pitchFamily="34" charset="-122"/>
              </a:rPr>
              <a:t>体积集中在表面的特性</a:t>
            </a:r>
            <a:endParaRPr lang="zh-CN" altLang="en-US"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1D6AD865-7A7A-B71C-CBFC-BCAB5186006A}"/>
              </a:ext>
            </a:extLst>
          </p:cNvPr>
          <p:cNvSpPr txBox="1"/>
          <p:nvPr/>
        </p:nvSpPr>
        <p:spPr>
          <a:xfrm>
            <a:off x="247870" y="1025299"/>
            <a:ext cx="11009940" cy="1451679"/>
          </a:xfrm>
          <a:prstGeom prst="rect">
            <a:avLst/>
          </a:prstGeom>
          <a:noFill/>
        </p:spPr>
        <p:txBody>
          <a:bodyPr wrap="square" rtlCol="0">
            <a:spAutoFit/>
          </a:bodyPr>
          <a:lstStyle/>
          <a:p>
            <a:pPr marL="285750" indent="-285750" algn="l">
              <a:lnSpc>
                <a:spcPct val="125000"/>
              </a:lnSpc>
              <a:buFont typeface="Wingdings" pitchFamily="2" charset="2"/>
              <a:buChar char="Ø"/>
            </a:pPr>
            <a:r>
              <a:rPr kumimoji="1" lang="zh-CN" altLang="en-US" dirty="0">
                <a:solidFill>
                  <a:srgbClr val="000000"/>
                </a:solidFill>
                <a:latin typeface="Microsoft YaHei" panose="020B0503020204020204" pitchFamily="34" charset="-122"/>
                <a:ea typeface="Microsoft YaHei" panose="020B0503020204020204" pitchFamily="34" charset="-122"/>
              </a:rPr>
              <a:t>考虑一个位于 </a:t>
            </a:r>
            <a:r>
              <a:rPr kumimoji="1" lang="en" altLang="zh-CN" b="1" dirty="0">
                <a:solidFill>
                  <a:srgbClr val="C00000"/>
                </a:solidFill>
                <a:latin typeface="Microsoft YaHei" panose="020B0503020204020204" pitchFamily="34" charset="-122"/>
                <a:ea typeface="Microsoft YaHei" panose="020B0503020204020204" pitchFamily="34" charset="-122"/>
              </a:rPr>
              <a:t>d </a:t>
            </a:r>
            <a:r>
              <a:rPr kumimoji="1" lang="zh-CN" altLang="en-US" b="1" dirty="0">
                <a:solidFill>
                  <a:srgbClr val="C00000"/>
                </a:solidFill>
                <a:latin typeface="Microsoft YaHei" panose="020B0503020204020204" pitchFamily="34" charset="-122"/>
                <a:ea typeface="Microsoft YaHei" panose="020B0503020204020204" pitchFamily="34" charset="-122"/>
              </a:rPr>
              <a:t>维</a:t>
            </a:r>
            <a:r>
              <a:rPr kumimoji="1" lang="zh-CN" altLang="en-US" dirty="0">
                <a:solidFill>
                  <a:srgbClr val="000000"/>
                </a:solidFill>
                <a:latin typeface="Microsoft YaHei" panose="020B0503020204020204" pitchFamily="34" charset="-122"/>
                <a:ea typeface="Microsoft YaHei" panose="020B0503020204020204" pitchFamily="34" charset="-122"/>
              </a:rPr>
              <a:t>欧氏空间中的对象 </a:t>
            </a:r>
            <a:r>
              <a:rPr kumimoji="1" lang="el-GR" altLang="zh-CN" dirty="0">
                <a:solidFill>
                  <a:srgbClr val="000000"/>
                </a:solidFill>
                <a:latin typeface="Microsoft YaHei" panose="020B0503020204020204" pitchFamily="34" charset="-122"/>
                <a:ea typeface="Microsoft YaHei" panose="020B0503020204020204" pitchFamily="34" charset="-122"/>
              </a:rPr>
              <a:t>Ω</a:t>
            </a:r>
            <a:r>
              <a:rPr kumimoji="1" lang="zh-CN" altLang="en-US" dirty="0">
                <a:solidFill>
                  <a:srgbClr val="000000"/>
                </a:solidFill>
                <a:latin typeface="Microsoft YaHei" panose="020B0503020204020204" pitchFamily="34" charset="-122"/>
                <a:ea typeface="Microsoft YaHei" panose="020B0503020204020204" pitchFamily="34" charset="-122"/>
              </a:rPr>
              <a:t>，将对象 </a:t>
            </a:r>
            <a:r>
              <a:rPr kumimoji="1" lang="el-GR" altLang="zh-CN" dirty="0">
                <a:solidFill>
                  <a:srgbClr val="000000"/>
                </a:solidFill>
                <a:latin typeface="Microsoft YaHei" panose="020B0503020204020204" pitchFamily="34" charset="-122"/>
                <a:ea typeface="Microsoft YaHei" panose="020B0503020204020204" pitchFamily="34" charset="-122"/>
              </a:rPr>
              <a:t>Ω </a:t>
            </a:r>
            <a:r>
              <a:rPr kumimoji="1" lang="zh-CN" altLang="en-US" dirty="0">
                <a:solidFill>
                  <a:srgbClr val="000000"/>
                </a:solidFill>
                <a:latin typeface="Microsoft YaHei" panose="020B0503020204020204" pitchFamily="34" charset="-122"/>
                <a:ea typeface="Microsoft YaHei" panose="020B0503020204020204" pitchFamily="34" charset="-122"/>
              </a:rPr>
              <a:t>的</a:t>
            </a:r>
            <a:r>
              <a:rPr kumimoji="1" lang="zh-CN" altLang="en-US" b="1" dirty="0">
                <a:solidFill>
                  <a:srgbClr val="C00000"/>
                </a:solidFill>
                <a:latin typeface="Microsoft YaHei" panose="020B0503020204020204" pitchFamily="34" charset="-122"/>
                <a:ea typeface="Microsoft YaHei" panose="020B0503020204020204" pitchFamily="34" charset="-122"/>
              </a:rPr>
              <a:t>每个维度缩小一个微小的比例 </a:t>
            </a:r>
            <a:r>
              <a:rPr kumimoji="1" lang="el-GR" altLang="zh-CN" b="1" dirty="0">
                <a:solidFill>
                  <a:srgbClr val="C00000"/>
                </a:solidFill>
                <a:latin typeface="Microsoft YaHei" panose="020B0503020204020204" pitchFamily="34" charset="-122"/>
                <a:ea typeface="Microsoft YaHei" panose="020B0503020204020204" pitchFamily="34" charset="-122"/>
              </a:rPr>
              <a:t>ε</a:t>
            </a:r>
            <a:r>
              <a:rPr kumimoji="1" lang="el-GR" altLang="zh-CN" dirty="0">
                <a:solidFill>
                  <a:srgbClr val="000000"/>
                </a:solidFill>
                <a:latin typeface="Microsoft YaHei" panose="020B0503020204020204" pitchFamily="34" charset="-122"/>
                <a:ea typeface="Microsoft YaHei" panose="020B0503020204020204" pitchFamily="34" charset="-122"/>
              </a:rPr>
              <a:t>, </a:t>
            </a:r>
            <a:r>
              <a:rPr kumimoji="1" lang="zh-CN" altLang="en-US" dirty="0">
                <a:solidFill>
                  <a:srgbClr val="000000"/>
                </a:solidFill>
                <a:latin typeface="Microsoft YaHei" panose="020B0503020204020204" pitchFamily="34" charset="-122"/>
                <a:ea typeface="Microsoft YaHei" panose="020B0503020204020204" pitchFamily="34" charset="-122"/>
              </a:rPr>
              <a:t>得到一个新的内部对象 </a:t>
            </a:r>
            <a:r>
              <a:rPr kumimoji="1" lang="en-US" altLang="zh-CN" dirty="0">
                <a:solidFill>
                  <a:srgbClr val="000000"/>
                </a:solidFill>
                <a:latin typeface="Microsoft YaHei" panose="020B0503020204020204" pitchFamily="34" charset="-122"/>
                <a:ea typeface="Microsoft YaHei" panose="020B0503020204020204" pitchFamily="34" charset="-122"/>
              </a:rPr>
              <a:t>(1 − </a:t>
            </a:r>
            <a:r>
              <a:rPr kumimoji="1" lang="el-GR" altLang="zh-CN" dirty="0">
                <a:solidFill>
                  <a:srgbClr val="000000"/>
                </a:solidFill>
                <a:latin typeface="Microsoft YaHei" panose="020B0503020204020204" pitchFamily="34" charset="-122"/>
                <a:ea typeface="Microsoft YaHei" panose="020B0503020204020204" pitchFamily="34" charset="-122"/>
              </a:rPr>
              <a:t>ε)Ω,</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lgn="l">
              <a:lnSpc>
                <a:spcPct val="125000"/>
              </a:lnSpc>
              <a:buFont typeface="Wingdings" pitchFamily="2" charset="2"/>
              <a:buChar char="Ø"/>
            </a:pPr>
            <a:r>
              <a:rPr kumimoji="1" lang="zh-CN" altLang="en-US" dirty="0">
                <a:solidFill>
                  <a:srgbClr val="000000"/>
                </a:solidFill>
                <a:latin typeface="Microsoft YaHei" panose="020B0503020204020204" pitchFamily="34" charset="-122"/>
                <a:ea typeface="Microsoft YaHei" panose="020B0503020204020204" pitchFamily="34" charset="-122"/>
              </a:rPr>
              <a:t>两个对象的体积之比满足</a:t>
            </a:r>
            <a:r>
              <a:rPr kumimoji="1" lang="en-US" altLang="zh-CN" dirty="0">
                <a:solidFill>
                  <a:srgbClr val="000000"/>
                </a:solidFill>
                <a:latin typeface="Microsoft YaHei" panose="020B0503020204020204" pitchFamily="34" charset="-122"/>
                <a:ea typeface="Microsoft YaHei" panose="020B0503020204020204" pitchFamily="34" charset="-122"/>
              </a:rPr>
              <a:t>: </a:t>
            </a:r>
          </a:p>
          <a:p>
            <a:pPr algn="l">
              <a:lnSpc>
                <a:spcPct val="125000"/>
              </a:lnSpc>
            </a:pPr>
            <a:endParaRPr kumimoji="1" lang="zh-CN" altLang="en-US" dirty="0">
              <a:solidFill>
                <a:srgbClr val="000000"/>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794A2BF9-2D49-69E3-5015-C3D31E6B36F3}"/>
              </a:ext>
            </a:extLst>
          </p:cNvPr>
          <p:cNvPicPr>
            <a:picLocks noChangeAspect="1"/>
          </p:cNvPicPr>
          <p:nvPr/>
        </p:nvPicPr>
        <p:blipFill>
          <a:blip r:embed="rId2"/>
          <a:stretch>
            <a:fillRect/>
          </a:stretch>
        </p:blipFill>
        <p:spPr>
          <a:xfrm>
            <a:off x="1714947" y="2199507"/>
            <a:ext cx="2621967" cy="795109"/>
          </a:xfrm>
          <a:prstGeom prst="rect">
            <a:avLst/>
          </a:prstGeom>
        </p:spPr>
      </p:pic>
      <p:pic>
        <p:nvPicPr>
          <p:cNvPr id="14" name="图片 13">
            <a:extLst>
              <a:ext uri="{FF2B5EF4-FFF2-40B4-BE49-F238E27FC236}">
                <a16:creationId xmlns:a16="http://schemas.microsoft.com/office/drawing/2014/main" id="{EB26BA2E-E168-E151-84CA-16E5FCD710A6}"/>
              </a:ext>
            </a:extLst>
          </p:cNvPr>
          <p:cNvPicPr>
            <a:picLocks noChangeAspect="1"/>
          </p:cNvPicPr>
          <p:nvPr/>
        </p:nvPicPr>
        <p:blipFill>
          <a:blip r:embed="rId3"/>
          <a:stretch>
            <a:fillRect/>
          </a:stretch>
        </p:blipFill>
        <p:spPr>
          <a:xfrm>
            <a:off x="4598484" y="2290540"/>
            <a:ext cx="3321080" cy="697623"/>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1334846-DEB8-8929-55B3-3F6CA43FB80C}"/>
                  </a:ext>
                </a:extLst>
              </p:cNvPr>
              <p:cNvSpPr txBox="1"/>
              <p:nvPr/>
            </p:nvSpPr>
            <p:spPr>
              <a:xfrm>
                <a:off x="284346" y="3108220"/>
                <a:ext cx="11429516" cy="759182"/>
              </a:xfrm>
              <a:prstGeom prst="rect">
                <a:avLst/>
              </a:prstGeom>
              <a:noFill/>
            </p:spPr>
            <p:txBody>
              <a:bodyPr wrap="square" rtlCol="0">
                <a:spAutoFit/>
              </a:bodyPr>
              <a:lstStyle/>
              <a:p>
                <a:pPr marL="285750" indent="-285750" algn="l">
                  <a:lnSpc>
                    <a:spcPct val="125000"/>
                  </a:lnSpc>
                  <a:buFont typeface="Wingdings" pitchFamily="2" charset="2"/>
                  <a:buChar char="Ø"/>
                </a:pPr>
                <a14:m>
                  <m:oMath xmlns:m="http://schemas.openxmlformats.org/officeDocument/2006/math">
                    <m:r>
                      <a:rPr kumimoji="1" lang="zh-CN" altLang="en-US" i="1" smtClean="0">
                        <a:solidFill>
                          <a:srgbClr val="000000"/>
                        </a:solidFill>
                        <a:latin typeface="Cambria Math" panose="02040503050406030204" pitchFamily="18" charset="0"/>
                        <a:ea typeface="Microsoft YaHei" panose="020B0503020204020204" pitchFamily="34" charset="-122"/>
                      </a:rPr>
                      <m:t>⟹</m:t>
                    </m:r>
                  </m:oMath>
                </a14:m>
                <a:r>
                  <a:rPr kumimoji="1" lang="zh-CN" altLang="en-US" dirty="0">
                    <a:solidFill>
                      <a:srgbClr val="000000"/>
                    </a:solidFill>
                    <a:latin typeface="Microsoft YaHei" panose="020B0503020204020204" pitchFamily="34" charset="-122"/>
                    <a:ea typeface="Microsoft YaHei" panose="020B0503020204020204" pitchFamily="34" charset="-122"/>
                  </a:rPr>
                  <a:t> 当维数 </a:t>
                </a:r>
                <a:r>
                  <a:rPr kumimoji="1" lang="en" altLang="zh-CN" dirty="0">
                    <a:solidFill>
                      <a:srgbClr val="000000"/>
                    </a:solidFill>
                    <a:latin typeface="Microsoft YaHei" panose="020B0503020204020204" pitchFamily="34" charset="-122"/>
                    <a:ea typeface="Microsoft YaHei" panose="020B0503020204020204" pitchFamily="34" charset="-122"/>
                  </a:rPr>
                  <a:t>d </a:t>
                </a:r>
                <a:r>
                  <a:rPr kumimoji="1" lang="zh-CN" altLang="en-US" dirty="0">
                    <a:solidFill>
                      <a:srgbClr val="000000"/>
                    </a:solidFill>
                    <a:latin typeface="Microsoft YaHei" panose="020B0503020204020204" pitchFamily="34" charset="-122"/>
                    <a:ea typeface="Microsoft YaHei" panose="020B0503020204020204" pitchFamily="34" charset="-122"/>
                  </a:rPr>
                  <a:t>足够大时</a:t>
                </a:r>
                <a:r>
                  <a:rPr kumimoji="1" lang="en-US" altLang="zh-CN" dirty="0">
                    <a:solidFill>
                      <a:srgbClr val="000000"/>
                    </a:solidFill>
                    <a:latin typeface="Microsoft YaHei" panose="020B0503020204020204" pitchFamily="34" charset="-122"/>
                    <a:ea typeface="Microsoft YaHei" panose="020B0503020204020204" pitchFamily="34" charset="-122"/>
                  </a:rPr>
                  <a:t>, </a:t>
                </a:r>
                <a:r>
                  <a:rPr kumimoji="1" lang="zh-CN" altLang="en-US" dirty="0">
                    <a:solidFill>
                      <a:srgbClr val="000000"/>
                    </a:solidFill>
                    <a:latin typeface="Microsoft YaHei" panose="020B0503020204020204" pitchFamily="34" charset="-122"/>
                    <a:ea typeface="Microsoft YaHei" panose="020B0503020204020204" pitchFamily="34" charset="-122"/>
                  </a:rPr>
                  <a:t>几乎所有的体积都集中在 </a:t>
                </a:r>
                <a:r>
                  <a:rPr kumimoji="1" lang="el-GR" altLang="zh-CN" dirty="0">
                    <a:solidFill>
                      <a:srgbClr val="000000"/>
                    </a:solidFill>
                    <a:latin typeface="Microsoft YaHei" panose="020B0503020204020204" pitchFamily="34" charset="-122"/>
                    <a:ea typeface="Microsoft YaHei" panose="020B0503020204020204" pitchFamily="34" charset="-122"/>
                  </a:rPr>
                  <a:t>Ω </a:t>
                </a:r>
                <a:r>
                  <a:rPr kumimoji="1" lang="zh-CN" altLang="en-US" dirty="0">
                    <a:solidFill>
                      <a:srgbClr val="000000"/>
                    </a:solidFill>
                    <a:latin typeface="Microsoft YaHei" panose="020B0503020204020204" pitchFamily="34" charset="-122"/>
                    <a:ea typeface="Microsoft YaHei" panose="020B0503020204020204" pitchFamily="34" charset="-122"/>
                  </a:rPr>
                  <a:t>的</a:t>
                </a:r>
                <a:r>
                  <a:rPr kumimoji="1" lang="zh-CN" altLang="en-US" b="1" dirty="0">
                    <a:solidFill>
                      <a:srgbClr val="B61516"/>
                    </a:solidFill>
                    <a:latin typeface="Microsoft YaHei" panose="020B0503020204020204" pitchFamily="34" charset="-122"/>
                    <a:ea typeface="Microsoft YaHei" panose="020B0503020204020204" pitchFamily="34" charset="-122"/>
                  </a:rPr>
                  <a:t>表面附近的薄层区域 </a:t>
                </a:r>
                <a:r>
                  <a:rPr kumimoji="1" lang="el-GR" altLang="zh-CN" dirty="0">
                    <a:solidFill>
                      <a:srgbClr val="000000"/>
                    </a:solidFill>
                    <a:latin typeface="Microsoft YaHei" panose="020B0503020204020204" pitchFamily="34" charset="-122"/>
                    <a:ea typeface="Microsoft YaHei" panose="020B0503020204020204" pitchFamily="34" charset="-122"/>
                  </a:rPr>
                  <a:t>Ω \ (1 − ε)Ω </a:t>
                </a:r>
                <a:r>
                  <a:rPr kumimoji="1" lang="zh-CN" altLang="en-US" dirty="0">
                    <a:solidFill>
                      <a:srgbClr val="000000"/>
                    </a:solidFill>
                    <a:latin typeface="Microsoft YaHei" panose="020B0503020204020204" pitchFamily="34" charset="-122"/>
                    <a:ea typeface="Microsoft YaHei" panose="020B0503020204020204" pitchFamily="34" charset="-122"/>
                  </a:rPr>
                  <a:t>内</a:t>
                </a:r>
              </a:p>
              <a:p>
                <a:pPr algn="l">
                  <a:lnSpc>
                    <a:spcPct val="125000"/>
                  </a:lnSpc>
                </a:pPr>
                <a:endParaRPr kumimoji="1" lang="zh-CN" altLang="en-US" dirty="0">
                  <a:solidFill>
                    <a:srgbClr val="000000"/>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A1334846-DEB8-8929-55B3-3F6CA43FB80C}"/>
                  </a:ext>
                </a:extLst>
              </p:cNvPr>
              <p:cNvSpPr txBox="1">
                <a:spLocks noRot="1" noChangeAspect="1" noMove="1" noResize="1" noEditPoints="1" noAdjustHandles="1" noChangeArrowheads="1" noChangeShapeType="1" noTextEdit="1"/>
              </p:cNvSpPr>
              <p:nvPr/>
            </p:nvSpPr>
            <p:spPr>
              <a:xfrm>
                <a:off x="284346" y="3108220"/>
                <a:ext cx="11429516" cy="759182"/>
              </a:xfrm>
              <a:prstGeom prst="rect">
                <a:avLst/>
              </a:prstGeom>
              <a:blipFill>
                <a:blip r:embed="rId4"/>
                <a:stretch>
                  <a:fillRect l="-333"/>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5F17880A-AD51-9708-2B07-A596C58282AB}"/>
              </a:ext>
            </a:extLst>
          </p:cNvPr>
          <p:cNvPicPr>
            <a:picLocks noChangeAspect="1"/>
          </p:cNvPicPr>
          <p:nvPr/>
        </p:nvPicPr>
        <p:blipFill>
          <a:blip r:embed="rId5"/>
          <a:stretch>
            <a:fillRect/>
          </a:stretch>
        </p:blipFill>
        <p:spPr>
          <a:xfrm>
            <a:off x="1650311" y="3651186"/>
            <a:ext cx="8725128" cy="1710631"/>
          </a:xfrm>
          <a:prstGeom prst="rect">
            <a:avLst/>
          </a:prstGeom>
        </p:spPr>
      </p:pic>
      <p:sp>
        <p:nvSpPr>
          <p:cNvPr id="19" name="椭圆形标注 18">
            <a:extLst>
              <a:ext uri="{FF2B5EF4-FFF2-40B4-BE49-F238E27FC236}">
                <a16:creationId xmlns:a16="http://schemas.microsoft.com/office/drawing/2014/main" id="{FD814E02-13E5-5E46-1079-7CD7E493C65D}"/>
              </a:ext>
            </a:extLst>
          </p:cNvPr>
          <p:cNvSpPr/>
          <p:nvPr/>
        </p:nvSpPr>
        <p:spPr>
          <a:xfrm>
            <a:off x="10094026" y="4388517"/>
            <a:ext cx="2097974" cy="973300"/>
          </a:xfrm>
          <a:prstGeom prst="wedgeEllipseCallout">
            <a:avLst>
              <a:gd name="adj1" fmla="val -152962"/>
              <a:gd name="adj2" fmla="val 8814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rgbClr val="C00000"/>
                </a:solidFill>
                <a:latin typeface="Microsoft YaHei" panose="020B0503020204020204" pitchFamily="34" charset="-122"/>
                <a:ea typeface="Microsoft YaHei" panose="020B0503020204020204" pitchFamily="34" charset="-122"/>
              </a:rPr>
              <a:t>体积集中在表面会对采样有什么影响？</a:t>
            </a:r>
            <a:endParaRPr kumimoji="1" lang="zh-CN" altLang="en-US" sz="1600" dirty="0">
              <a:solidFill>
                <a:srgbClr val="C00000"/>
              </a:solidFill>
            </a:endParaRPr>
          </a:p>
        </p:txBody>
      </p:sp>
      <p:sp>
        <p:nvSpPr>
          <p:cNvPr id="17" name="文本框 16">
            <a:extLst>
              <a:ext uri="{FF2B5EF4-FFF2-40B4-BE49-F238E27FC236}">
                <a16:creationId xmlns:a16="http://schemas.microsoft.com/office/drawing/2014/main" id="{997FED19-68DB-AAD1-C07F-47E151D758EF}"/>
              </a:ext>
            </a:extLst>
          </p:cNvPr>
          <p:cNvSpPr txBox="1"/>
          <p:nvPr/>
        </p:nvSpPr>
        <p:spPr>
          <a:xfrm>
            <a:off x="372305" y="5497812"/>
            <a:ext cx="7680308" cy="406971"/>
          </a:xfrm>
          <a:prstGeom prst="rect">
            <a:avLst/>
          </a:prstGeom>
          <a:noFill/>
        </p:spPr>
        <p:txBody>
          <a:bodyPr wrap="none" rtlCol="0">
            <a:spAutoFit/>
          </a:bodyPr>
          <a:lstStyle/>
          <a:p>
            <a:pPr marL="285750" indent="-285750">
              <a:lnSpc>
                <a:spcPct val="125000"/>
              </a:lnSpc>
              <a:buFont typeface="Wingdings" pitchFamily="2" charset="2"/>
              <a:buChar char="Ø"/>
            </a:pPr>
            <a:r>
              <a:rPr lang="en-US" altLang="zh-CN" sz="1800" b="1" dirty="0">
                <a:solidFill>
                  <a:srgbClr val="C00000"/>
                </a:solidFill>
                <a:effectLst/>
                <a:latin typeface="Microsoft YaHei" panose="020B0503020204020204" pitchFamily="34" charset="-122"/>
                <a:ea typeface="Microsoft YaHei" panose="020B0503020204020204" pitchFamily="34" charset="-122"/>
              </a:rPr>
              <a:t>1000</a:t>
            </a:r>
            <a:r>
              <a:rPr lang="zh-CN" altLang="en-US" sz="1800" b="1" dirty="0">
                <a:solidFill>
                  <a:srgbClr val="C00000"/>
                </a:solidFill>
                <a:effectLst/>
                <a:latin typeface="Microsoft YaHei" panose="020B0503020204020204" pitchFamily="34" charset="-122"/>
                <a:ea typeface="Microsoft YaHei" panose="020B0503020204020204" pitchFamily="34" charset="-122"/>
              </a:rPr>
              <a:t>维空间中，半径为 </a:t>
            </a:r>
            <a:r>
              <a:rPr lang="en-US" altLang="zh-CN" sz="1800" b="1" dirty="0">
                <a:solidFill>
                  <a:srgbClr val="C00000"/>
                </a:solidFill>
                <a:effectLst/>
                <a:latin typeface="Microsoft YaHei" panose="020B0503020204020204" pitchFamily="34" charset="-122"/>
                <a:ea typeface="Microsoft YaHei" panose="020B0503020204020204" pitchFamily="34" charset="-122"/>
              </a:rPr>
              <a:t>0.99 </a:t>
            </a:r>
            <a:r>
              <a:rPr lang="zh-CN" altLang="en-US" sz="1800" b="1" dirty="0">
                <a:solidFill>
                  <a:srgbClr val="C00000"/>
                </a:solidFill>
                <a:effectLst/>
                <a:latin typeface="Microsoft YaHei" panose="020B0503020204020204" pitchFamily="34" charset="-122"/>
                <a:ea typeface="Microsoft YaHei" panose="020B0503020204020204" pitchFamily="34" charset="-122"/>
              </a:rPr>
              <a:t>的内部球仅占单位球体积的不到 </a:t>
            </a:r>
            <a:r>
              <a:rPr lang="en-US" altLang="zh-CN" sz="1800" b="1" dirty="0">
                <a:solidFill>
                  <a:srgbClr val="C00000"/>
                </a:solidFill>
                <a:effectLst/>
                <a:latin typeface="Microsoft YaHei" panose="020B0503020204020204" pitchFamily="34" charset="-122"/>
                <a:ea typeface="Microsoft YaHei" panose="020B0503020204020204" pitchFamily="34" charset="-122"/>
              </a:rPr>
              <a:t>0.01% !</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66367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6.6458"/>
  <p:tag name="ORIGINALWIDTH" val="139.2724"/>
  <p:tag name="OUTPUTTYPE" val="SVG"/>
  <p:tag name="IGUANATEXVERSION" val="160"/>
  <p:tag name="LATEXADDIN" val="\documentclass{article}&#10;\usepackage{amsmath}&#10;\pagestyle{empty}&#10;\begin{document}&#10;&#10;$$&#10;V(d)=\frac{2 \pi^{\frac{d}{2}}}{d \Gamma\left(\frac{d}{2}\right)} \quad \lim _{d \rightarrow \infty} V(d)=0 .&#10;$$&#10;&#10;&#10;&#10;\end{document}"/>
  <p:tag name="IGUANATEXSIZE" val="18"/>
  <p:tag name="IGUANATEXCURSOR" val="196"/>
  <p:tag name="TRANSPARENCY" val="True"/>
  <p:tag name="LATEXENGINEID" val="0"/>
  <p:tag name="TEMPFOLDER" val="/Users/baizhiwei/Library/Containers/com.microsoft.Powerpoint/Data/tmp/TemporaryItems/"/>
  <p:tag name="LATEXFORMHEIGHT" val="426.65"/>
  <p:tag name="LATEXFORMWIDTH" val="513.3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0.3265967"/>
  <p:tag name="ORIGINALWIDTH" val="3.68469"/>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4.906084"/>
  <p:tag name="ORIGINALWIDTH" val="5.132723"/>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4.42013"/>
  <p:tag name="ORIGINALWIDTH" val="2.538475"/>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0.3803622"/>
  <p:tag name="ORIGINALWIDTH" val="6.087146"/>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6.333508"/>
  <p:tag name="ORIGINALWIDTH" val="3.975064"/>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4.307908"/>
  <p:tag name="ORIGINALWIDTH" val="5.120784"/>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4.480062"/>
  <p:tag name="ORIGINALWIDTH" val="2.113062"/>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2.05029"/>
  <p:tag name="ORIGINALWIDTH" val="0.8856625"/>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5.771487"/>
  <p:tag name="ORIGINALWIDTH" val="3.061498"/>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6.333508"/>
  <p:tag name="ORIGINALWIDTH" val="6.625152"/>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4.307908"/>
  <p:tag name="ORIGINALWIDTH" val="5.120784"/>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3.199038"/>
  <p:tag name="ORIGINALWIDTH" val="2.480665"/>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4.480062"/>
  <p:tag name="ORIGINALWIDTH" val="2.113062"/>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2.05029"/>
  <p:tag name="ORIGINALWIDTH" val="0.8856625"/>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5.771487"/>
  <p:tag name="ORIGINALWIDTH" val="3.061498"/>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0.3261794"/>
  <p:tag name="ORIGINALWIDTH" val="4.714312"/>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4.42013"/>
  <p:tag name="ORIGINALWIDTH" val="2.538475"/>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0.3803622"/>
  <p:tag name="ORIGINALWIDTH" val="94.87696"/>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6.809011"/>
  <p:tag name="ORIGINALWIDTH" val="7.352427"/>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6.152831"/>
  <p:tag name="ORIGINALWIDTH" val="4.592755"/>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4.42013"/>
  <p:tag name="ORIGINALWIDTH" val="3.082434"/>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6.333508"/>
  <p:tag name="ORIGINALWIDTH" val="6.625152"/>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0.384252"/>
  <p:tag name="ORIGINALWIDTH" val="28.74326"/>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8.653899"/>
  <p:tag name="ORIGINALWIDTH" val="4.971324"/>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2.225285"/>
  <p:tag name="ORIGINALWIDTH" val="6.625152"/>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6.542731"/>
  <p:tag name="ORIGINALWIDTH" val="4.194264"/>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50.52666"/>
  <p:tag name="ORIGINALWIDTH" val="113.065"/>
  <p:tag name="OUTPUTTYPE" val="SVG"/>
  <p:tag name="IGUANATEXVERSION" val="160"/>
  <p:tag name="LATEXADDIN" val="\documentclass{article}&#10;\usepackage{amsmath}&#10;\pagestyle{empty}&#10;\begin{document}&#10;&#10;$$&#10;\begin{aligned}&#10;&amp; m_t=\beta_1 m_{t-1}-\left(1-\beta_1\right)g_t \\&#10;&amp; s_t=\beta_2 s_{t-1}-\left(1-\beta_2\right) g_t^2 \\&#10;&amp; \theta_{t+1}=\theta_t-\eta \frac{m_t}{\sqrt{s_t+\epsilon}} g_t&#10;\end{aligned}&#10;$$&#10;&#10;&#10;&#10;\end{document}"/>
  <p:tag name="IGUANATEXSIZE" val="14"/>
  <p:tag name="IGUANATEXCURSOR" val="241"/>
  <p:tag name="TRANSPARENCY" val="True"/>
  <p:tag name="LATEXENGINEID" val="0"/>
  <p:tag name="TEMPFOLDER" val="/Users/baizhiwei/Library/Containers/com.microsoft.Powerpoint/Data/tmp/TemporaryItems/"/>
  <p:tag name="LATEXFORMHEIGHT" val="426.65"/>
  <p:tag name="LATEXFORMWIDTH" val="513.35"/>
  <p:tag name="LATEXFORMWRAP" val="True"/>
  <p:tag name="BITMAPVECTOR" val="1"/>
</p:tagLst>
</file>

<file path=ppt/tags/tag124.xml><?xml version="1.0" encoding="utf-8"?>
<p:tagLst xmlns:a="http://schemas.openxmlformats.org/drawingml/2006/main" xmlns:r="http://schemas.openxmlformats.org/officeDocument/2006/relationships" xmlns:p="http://schemas.openxmlformats.org/presentationml/2006/main">
  <p:tag name="ORIGINALHEIGHT" val="4.426266"/>
  <p:tag name="ORIGINALWIDTH" val="8.088414"/>
  <p:tag name="LATEXADDIN" val="\documentclass{article}&#10;\usepackage{amsmath}&#10;\pagestyle{empty}&#10;\begin{document}&#10;&#10;$$&#10;\begin{aligned}&#10;&amp; m_t=\beta_1 m_{t-1}-\left(1-\beta_1\right)g_t \\&#10;&amp; s_t=\beta_2 s_{t-1}-\left(1-\beta_2\right) g_t^2 \\&#10;&amp; \theta_{t+1}=\theta_t-\eta \frac{m_t}{\sqrt{s_t+\epsilon}} g_t&#10;\end{aligned}&#10;$$&#10;&#10;&#10;&#10;\end{document}"/>
  <p:tag name="IGUANATEXSIZE" val="14"/>
  <p:tag name="IGUANATEXCURSOR" val="241"/>
  <p:tag name="TRANSPARENCY" val="True"/>
  <p:tag name="LATEXENGINEID" val="0"/>
  <p:tag name="TEMPFOLDER" val="/Users/baizhiwei/Library/Containers/com.microsoft.Powerpoint/Data/tmp/TemporaryItems/"/>
  <p:tag name="LATEXFORMHEIGHT" val="426.65"/>
  <p:tag name="LATEXFORMWIDTH" val="513.35"/>
  <p:tag name="LATEXFORMWRAP" val="True"/>
  <p:tag name="BITMAPVECTOR" val="1"/>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2.286389"/>
  <p:tag name="ORIGINALWIDTH" val="6.567492"/>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8.793925"/>
  <p:tag name="ORIGINALWIDTH" val="5.383633"/>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4.541564"/>
  <p:tag name="ORIGINALWIDTH" val="2.516367"/>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4.426266"/>
  <p:tag name="ORIGINALWIDTH" val="8.088414"/>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6.772791"/>
  <p:tag name="ORIGINALWIDTH" val="4.742213"/>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0.3350956"/>
  <p:tag name="ORIGINALWIDTH" val="4.673285"/>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4.541564"/>
  <p:tag name="ORIGINALWIDTH" val="2.516367"/>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0.3908324"/>
  <p:tag name="ORIGINALWIDTH" val="6.034196"/>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9.771035"/>
  <p:tag name="ORIGINALWIDTH" val="2.291226"/>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6.507481"/>
  <p:tag name="ORIGINALWIDTH" val="3.259055"/>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0.3908324"/>
  <p:tag name="ORIGINALWIDTH" val="6.034196"/>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8.793925"/>
  <p:tag name="ORIGINALWIDTH" val="5.383633"/>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4.541564"/>
  <p:tag name="ORIGINALWIDTH" val="2.516367"/>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9.771035"/>
  <p:tag name="ORIGINALWIDTH" val="2.291226"/>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6.532634"/>
  <p:tag name="ORIGINALWIDTH" val="5.469467"/>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6.321823"/>
  <p:tag name="ORIGINALWIDTH" val="4.533071"/>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426266"/>
  <p:tag name="ORIGINALWIDTH" val="3.634365"/>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2.286389"/>
  <p:tag name="ORIGINALWIDTH" val="6.567492"/>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8.793925"/>
  <p:tag name="ORIGINALWIDTH" val="5.383633"/>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4.541564"/>
  <p:tag name="ORIGINALWIDTH" val="3.055624"/>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4.426266"/>
  <p:tag name="ORIGINALWIDTH" val="3.634365"/>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0.3350956"/>
  <p:tag name="ORIGINALWIDTH" val="4.673285"/>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11.51855"/>
  <p:tag name="ORIGINALWIDTH" val="2.600219"/>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4.541564"/>
  <p:tag name="ORIGINALWIDTH" val="2.516367"/>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0.3908324"/>
  <p:tag name="ORIGINALWIDTH" val="6.034196"/>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9.771035"/>
  <p:tag name="ORIGINALWIDTH" val="2.291226"/>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6.507481"/>
  <p:tag name="ORIGINALWIDTH" val="3.259055"/>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0.3908324"/>
  <p:tag name="ORIGINALWIDTH" val="6.034196"/>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8.793925"/>
  <p:tag name="ORIGINALWIDTH" val="5.383633"/>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4.541564"/>
  <p:tag name="ORIGINALWIDTH" val="3.055624"/>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9.771035"/>
  <p:tag name="ORIGINALWIDTH" val="2.291226"/>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6.321823"/>
  <p:tag name="ORIGINALWIDTH" val="4.533071"/>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4.541564"/>
  <p:tag name="ORIGINALWIDTH" val="3.055624"/>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734209"/>
  <p:tag name="ORIGINALWIDTH" val="3.584515"/>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6.996063"/>
  <p:tag name="ORIGINALWIDTH" val="4.07874"/>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5.040833"/>
  <p:tag name="ORIGINALWIDTH" val="5.088077"/>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541564"/>
  <p:tag name="ORIGINALWIDTH" val="2.516367"/>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2.286389"/>
  <p:tag name="ORIGINALWIDTH" val="6.567492"/>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6.996063"/>
  <p:tag name="ORIGINALWIDTH" val="4.07874"/>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0.3908324"/>
  <p:tag name="ORIGINALWIDTH" val="6.034196"/>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6.429303"/>
  <p:tag name="ORIGINALWIDTH" val="4.612092"/>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0.384252"/>
  <p:tag name="ORIGINALWIDTH" val="4.147288"/>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4.426266"/>
  <p:tag name="ORIGINALWIDTH" val="8.088414"/>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0.3907762"/>
  <p:tag name="ORIGINALWIDTH" val="32.41586"/>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9.771035"/>
  <p:tag name="ORIGINALWIDTH" val="7.703262"/>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0.3907762"/>
  <p:tag name="ORIGINALWIDTH" val="24.18583"/>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4.426266"/>
  <p:tag name="ORIGINALWIDTH" val="3.634365"/>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6.507481"/>
  <p:tag name="ORIGINALWIDTH" val="6.567492"/>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4.318785"/>
  <p:tag name="ORIGINALWIDTH" val="3.249156"/>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6.321823"/>
  <p:tag name="ORIGINALWIDTH" val="4.533071"/>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4.465223"/>
  <p:tag name="ORIGINALWIDTH" val="3.082415"/>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4.343194"/>
  <p:tag name="ORIGINALWIDTH" val="2.336614"/>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11.51855"/>
  <p:tag name="ORIGINALWIDTH" val="2.600219"/>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6.772791"/>
  <p:tag name="ORIGINALWIDTH" val="7.103325"/>
  <p:tag name="LATEXADDIN" val="\documentclass{article}&#10;\usepackage{amsmath}&#10;\pagestyle{empty}&#10;\begin{document}&#10;&#10;$$&#10;V(d)=\frac{2 \pi^{\frac{d}{2}}}{d \Gamma\left(\frac{d}{2}\right)} \quad \lim _{d \rightarrow \infty} V(d)=0 .&#10;$$&#10;&#10;&#10;&#10;\end{document}"/>
  <p:tag name="IGUANATEXSIZE" val="18"/>
  <p:tag name="IGUANATEXCURSOR" val="196"/>
  <p:tag name="TRANSPARENCY" val="True"/>
  <p:tag name="LATEXENGINEID" val="0"/>
  <p:tag name="TEMPFOLDER" val="/Users/baizhiwei/Library/Containers/com.microsoft.Powerpoint/Data/tmp/TemporaryItems/"/>
  <p:tag name="LATEXFORMHEIGHT" val="426.65"/>
  <p:tag name="LATEXFORMWIDTH" val="513.35"/>
  <p:tag name="LATEXFORMWRAP" val="True"/>
  <p:tag name="BITMAPVECTOR" val="1"/>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6.667104"/>
  <p:tag name="ORIGINALWIDTH" val="2.21168"/>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6.426947"/>
  <p:tag name="ORIGINALWIDTH" val="2.131977"/>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4.246194"/>
  <p:tag name="ORIGINALWIDTH" val="7.780797"/>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4.734209"/>
  <p:tag name="ORIGINALWIDTH" val="3.584515"/>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3.54392"/>
  <p:tag name="ORIGINALWIDTH" val="6.862248"/>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3.032852"/>
  <p:tag name="ORIGINALWIDTH" val="6.862248"/>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6.772791"/>
  <p:tag name="ORIGINALWIDTH" val="7.103325"/>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9.606825"/>
  <p:tag name="ORIGINALWIDTH" val="2.31133"/>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6.772791"/>
  <p:tag name="ORIGINALWIDTH" val="4.742213"/>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9.606825"/>
  <p:tag name="ORIGINALWIDTH" val="2.31133"/>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9.606825"/>
  <p:tag name="ORIGINALWIDTH" val="2.31133"/>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2.247988"/>
  <p:tag name="ORIGINALWIDTH" val="6.62515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6.609492"/>
  <p:tag name="ORIGINALWIDTH" val="4.19427"/>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1.018285"/>
  <p:tag name="ORIGINALWIDTH" val="1.05603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21.23974"/>
  <p:tag name="ORIGINALWIDTH" val="241.5096"/>
  <p:tag name="OUTPUTTYPE" val="SVG"/>
  <p:tag name="IGUANATEXVERSION" val="160"/>
  <p:tag name="LATEXADDIN" val="\documentclass{article}&#10;\usepackage{amsmath}&#10;\pagestyle{empty}&#10;\begin{document}&#10;&#10;$$&#10;\frac{u_{i+1, j}-2 u_{i, j}+u_{i-1, j}}{\Delta x^2}+\frac{u_{i, j+1}-2 u_{i, j}+u_{i, j-1}}{\Delta y^2}+f=0&#10;$$&#10;&#10;\end{document}"/>
  <p:tag name="IGUANATEXSIZE" val="14"/>
  <p:tag name="IGUANATEXCURSOR" val="155"/>
  <p:tag name="TRANSPARENCY" val="True"/>
  <p:tag name="LATEXENGINEID" val="0"/>
  <p:tag name="TEMPFOLDER" val="/Users/baizhiwei/Library/Containers/com.microsoft.Powerpoint/Data/tmp/TemporaryItems/"/>
  <p:tag name="LATEXFORMHEIGHT" val="426.65"/>
  <p:tag name="LATEXFORMWIDTH" val="513.35"/>
  <p:tag name="LATEXFORMWRAP" val="True"/>
  <p:tag name="BITMAPVECTOR" val="1"/>
</p:tagLst>
</file>

<file path=ppt/tags/tag34.xml><?xml version="1.0" encoding="utf-8"?>
<p:tagLst xmlns:a="http://schemas.openxmlformats.org/drawingml/2006/main" xmlns:r="http://schemas.openxmlformats.org/officeDocument/2006/relationships" xmlns:p="http://schemas.openxmlformats.org/presentationml/2006/main">
  <p:tag name="ORIGINALHEIGHT" val="29.87795"/>
  <p:tag name="ORIGINALWIDTH" val="157.131"/>
  <p:tag name="OUTPUTTYPE" val="SVG"/>
  <p:tag name="IGUANATEXVERSION" val="160"/>
  <p:tag name="LATEXADDIN" val="\documentclass{article}&#10;\usepackage{amsmath}&#10;\pagestyle{empty}&#10;\begin{document}&#10;&#10;$$&#10;\begin{cases}-\Delta u = -\frac{\partial^2 u}{\partial x^2} -\frac{\partial^2 u}{\partial y^2} =f, &amp; x \in \Omega, \\ u=0, &amp; x \in \partial \Omega .\end{cases}&#10;$$&#10;&#10;\end{document}"/>
  <p:tag name="IGUANATEXSIZE" val="14"/>
  <p:tag name="IGUANATEXCURSOR" val="163"/>
  <p:tag name="TRANSPARENCY" val="True"/>
  <p:tag name="LATEXENGINEID" val="0"/>
  <p:tag name="TEMPFOLDER" val="/Users/baizhiwei/Library/Containers/com.microsoft.Powerpoint/Data/tmp/TemporaryItems/"/>
  <p:tag name="LATEXFORMHEIGHT" val="426.65"/>
  <p:tag name="LATEXFORMWIDTH" val="513.35"/>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RIGINALHEIGHT" val="29.87795"/>
  <p:tag name="ORIGINALWIDTH" val="5.150675"/>
  <p:tag name="LATEXADDIN" val="\documentclass{article}&#10;\usepackage{amsmath}&#10;\pagestyle{empty}&#10;\begin{document}&#10;&#10;$$&#10;\begin{cases}-\Delta u = -\frac{\partial^2 u}{\partial x^2} -\frac{\partial^2 u}{\partial y^2} =f, &amp; x \in \Omega, \\ u=0, &amp; x \in \partial \Omega .\end{cases}&#10;$$&#10;&#10;\end{document}"/>
  <p:tag name="IGUANATEXSIZE" val="14"/>
  <p:tag name="IGUANATEXCURSOR" val="163"/>
  <p:tag name="TRANSPARENCY" val="True"/>
  <p:tag name="LATEXENGINEID" val="0"/>
  <p:tag name="TEMPFOLDER" val="/Users/baizhiwei/Library/Containers/com.microsoft.Powerpoint/Data/tmp/TemporaryItems/"/>
  <p:tag name="LATEXFORMHEIGHT" val="426.65"/>
  <p:tag name="LATEXFORMWIDTH" val="513.35"/>
  <p:tag name="LATEXFORMWRAP" val="True"/>
  <p:tag name="BITMAPVECTOR" val="1"/>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0.3984815"/>
  <p:tag name="ORIGINALWIDTH" val="6.087121"/>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7.133239"/>
  <p:tag name="ORIGINALWIDTH" val="7.352418"/>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4.513049"/>
  <p:tag name="ORIGINALWIDTH" val="5.120754"/>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2.331215"/>
  <p:tag name="ORIGINALWIDTH" val="6.625141"/>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6.772791"/>
  <p:tag name="ORIGINALWIDTH" val="4.742213"/>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0.3984815"/>
  <p:tag name="ORIGINALWIDTH" val="6.087121"/>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5.118785"/>
  <p:tag name="ORIGINALWIDTH" val="4.002981"/>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3.317548"/>
  <p:tag name="ORIGINALWIDTH" val="2.480653"/>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3.145163"/>
  <p:tag name="ORIGINALWIDTH" val="4.0518"/>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0.3984815"/>
  <p:tag name="ORIGINALWIDTH" val="13.2821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5.118785"/>
  <p:tag name="ORIGINALWIDTH" val="4.002981"/>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3.145163"/>
  <p:tag name="ORIGINALWIDTH" val="3.73099"/>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3.317548"/>
  <p:tag name="ORIGINALWIDTH" val="2.480653"/>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0.3984815"/>
  <p:tag name="ORIGINALWIDTH" val="6.087121"/>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5.118785"/>
  <p:tag name="ORIGINALWIDTH" val="4.002981"/>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9.606825"/>
  <p:tag name="ORIGINALWIDTH" val="2.31133"/>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3.317548"/>
  <p:tag name="ORIGINALWIDTH" val="2.480653"/>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3.145163"/>
  <p:tag name="ORIGINALWIDTH" val="4.0518"/>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0.3984815"/>
  <p:tag name="ORIGINALWIDTH" val="13.28211"/>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5.118785"/>
  <p:tag name="ORIGINALWIDTH" val="4.002981"/>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4.498088"/>
  <p:tag name="ORIGINALWIDTH" val="3.577559"/>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3.317548"/>
  <p:tag name="ORIGINALWIDTH" val="2.480653"/>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2.331215"/>
  <p:tag name="ORIGINALWIDTH" val="6.625141"/>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9.065973"/>
  <p:tag name="ORIGINALWIDTH" val="4.971316"/>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2.978796"/>
  <p:tag name="ORIGINALWIDTH" val="1.165579"/>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4.513049"/>
  <p:tag name="ORIGINALWIDTH" val="4.961361"/>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2.247988"/>
  <p:tag name="ORIGINALWIDTH" val="6.625154"/>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5.77829"/>
  <p:tag name="ORIGINALWIDTH" val="4.981271"/>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7.023622"/>
  <p:tag name="ORIGINALWIDTH" val="6.3063"/>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2.978796"/>
  <p:tag name="ORIGINALWIDTH" val="1.165579"/>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4.513049"/>
  <p:tag name="ORIGINALWIDTH" val="5.120754"/>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2.331215"/>
  <p:tag name="ORIGINALWIDTH" val="6.625141"/>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6.854275"/>
  <p:tag name="ORIGINALWIDTH" val="4.194263"/>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2.978796"/>
  <p:tag name="ORIGINALWIDTH" val="1.165579"/>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4.513049"/>
  <p:tag name="ORIGINALWIDTH" val="4.961361"/>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5.77829"/>
  <p:tag name="ORIGINALWIDTH" val="4.981271"/>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7.352418"/>
  <p:tag name="ORIGINALWIDTH" val="5.240326"/>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6.398119"/>
  <p:tag name="ORIGINALWIDTH" val="3.975066"/>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7.023622"/>
  <p:tag name="ORIGINALWIDTH" val="6.3063"/>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1.056018"/>
  <p:tag name="ORIGINALWIDTH" val="1.056018"/>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4.307908"/>
  <p:tag name="ORIGINALWIDTH" val="5.120784"/>
  <p:tag name="LATEXADDIN" val="\documentclass{article}&#10;\usepackage{amsmath}&#10;\pagestyle{empty}&#10;\begin{document}&#10;&#10;$$&#10;\frac{u_{i+1, j}-2 u_{i, j}+u_{i-1, j}}{\Delta x^2}+\frac{u_{i, j+1}-2 u_{i, j}+u_{i, j-1}}{\Delta y^2}+f=0&#10;$$&#10;&#10;\end{document}"/>
  <p:tag name="IGUANATEXSIZE" val="14"/>
  <p:tag name="IGUANATEXCURSOR" val="155"/>
  <p:tag name="TRANSPARENCY" val="True"/>
  <p:tag name="LATEXENGINEID" val="0"/>
  <p:tag name="TEMPFOLDER" val="/Users/baizhiwei/Library/Containers/com.microsoft.Powerpoint/Data/tmp/TemporaryItems/"/>
  <p:tag name="LATEXFORMHEIGHT" val="426.65"/>
  <p:tag name="LATEXFORMWIDTH" val="513.35"/>
  <p:tag name="LATEXFORMWRAP" val="True"/>
  <p:tag name="BITMAPVECTOR" val="1"/>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4.480062"/>
  <p:tag name="ORIGINALWIDTH" val="2.113062"/>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906084"/>
  <p:tag name="ORIGINALWIDTH" val="5.132723"/>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4.42013"/>
  <p:tag name="ORIGINALWIDTH" val="2.538475"/>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2.05029"/>
  <p:tag name="ORIGINALWIDTH" val="0.8856625"/>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5.771487"/>
  <p:tag name="ORIGINALWIDTH" val="3.061498"/>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0.3803622"/>
  <p:tag name="ORIGINALWIDTH" val="6.087146"/>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6.333508"/>
  <p:tag name="ORIGINALWIDTH" val="3.975064"/>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4.246194"/>
  <p:tag name="ORIGINALWIDTH" val="5.37979"/>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4.307908"/>
  <p:tag name="ORIGINALWIDTH" val="5.120784"/>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4.480062"/>
  <p:tag name="ORIGINALWIDTH" val="2.113062"/>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2.05029"/>
  <p:tag name="ORIGINALWIDTH" val="0.8856625"/>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5.771487"/>
  <p:tag name="ORIGINALWIDTH" val="3.061498"/>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6.333508"/>
  <p:tag name="ORIGINALWIDTH" val="6.625152"/>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4.307908"/>
  <p:tag name="ORIGINALWIDTH" val="5.120784"/>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4.480062"/>
  <p:tag name="ORIGINALWIDTH" val="2.113062"/>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0.3261794"/>
  <p:tag name="ORIGINALWIDTH" val="4.714312"/>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4.42013"/>
  <p:tag name="ORIGINALWIDTH" val="2.538475"/>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2.05029"/>
  <p:tag name="ORIGINALWIDTH" val="0.8856625"/>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3.38329"/>
  <p:tag name="ORIGINALWIDTH" val="2.884165"/>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5.771487"/>
  <p:tag name="ORIGINALWIDTH" val="3.061498"/>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0.3803622"/>
  <p:tag name="ORIGINALWIDTH" val="94.87696"/>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6.809011"/>
  <p:tag name="ORIGINALWIDTH" val="7.352427"/>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4.307908"/>
  <p:tag name="ORIGINALWIDTH" val="4.961381"/>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4.42013"/>
  <p:tag name="ORIGINALWIDTH" val="3.082434"/>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6.333508"/>
  <p:tag name="ORIGINALWIDTH" val="6.625152"/>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4.307908"/>
  <p:tag name="ORIGINALWIDTH" val="5.120784"/>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4.480062"/>
  <p:tag name="ORIGINALWIDTH" val="2.113062"/>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2.05029"/>
  <p:tag name="ORIGINALWIDTH" val="0.8856625"/>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5.771487"/>
  <p:tag name="ORIGINALWIDTH" val="3.061498"/>
  <p:tag name="EMFCHILD" val="True"/>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3196</Words>
  <Application>Microsoft Office PowerPoint</Application>
  <PresentationFormat>宽屏</PresentationFormat>
  <Paragraphs>223</Paragraphs>
  <Slides>36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等线</vt:lpstr>
      <vt:lpstr>SimSun</vt:lpstr>
      <vt:lpstr>Microsoft YaHei</vt:lpstr>
      <vt:lpstr>Microsoft YaHei</vt:lpstr>
      <vt:lpstr>Arial</vt:lpstr>
      <vt:lpstr>Book Antiqua</vt:lpstr>
      <vt:lpstr>Cambria Math</vt:lpstr>
      <vt:lpstr>Times New Roman</vt:lpstr>
      <vt:lpstr>Wingdings</vt:lpstr>
      <vt:lpstr>1_自定义设计方案</vt:lpstr>
      <vt:lpstr>PowerPoint 演示文稿</vt:lpstr>
      <vt:lpstr>目录</vt:lpstr>
      <vt:lpstr>目录</vt:lpstr>
      <vt:lpstr>什么是高维数据？</vt:lpstr>
      <vt:lpstr>讨论：高维数据有什么特点？(假如我们生活在1千维的空间中)</vt:lpstr>
      <vt:lpstr>讨论：高维数据有什么特点？</vt:lpstr>
      <vt:lpstr>高维空间中数据的稀疏性</vt:lpstr>
      <vt:lpstr>数据的稀疏性：在高维图像空间中采样</vt:lpstr>
      <vt:lpstr>体积集中在表面的特性</vt:lpstr>
      <vt:lpstr>体积集中在表面：随机采样采不到内部</vt:lpstr>
      <vt:lpstr>距离的集中效应</vt:lpstr>
      <vt:lpstr>距离的集中效应</vt:lpstr>
      <vt:lpstr>角度的集中效应—正交性</vt:lpstr>
      <vt:lpstr>理解距离和角度的集中效应</vt:lpstr>
      <vt:lpstr>高斯环带定理</vt:lpstr>
      <vt:lpstr>理解高斯环带定理</vt:lpstr>
      <vt:lpstr>理解高斯环带定理</vt:lpstr>
      <vt:lpstr>随机投影引理</vt:lpstr>
      <vt:lpstr>随机投影引理</vt:lpstr>
      <vt:lpstr>高维空间中数据的线性可分性</vt:lpstr>
      <vt:lpstr>目录</vt:lpstr>
      <vt:lpstr>什么是维数灾难？</vt:lpstr>
      <vt:lpstr>维数灾难的例子：数值积分</vt:lpstr>
      <vt:lpstr>维数灾难的例子：偏微分方程数值解</vt:lpstr>
      <vt:lpstr>维数灾难的例子：函数逼近</vt:lpstr>
      <vt:lpstr>目录</vt:lpstr>
      <vt:lpstr>克服维数灾难的方法—蒙特卡洛采样</vt:lpstr>
      <vt:lpstr>克服维数灾难的方法—神经网络</vt:lpstr>
      <vt:lpstr>神经网络克服维数灾难的理解</vt:lpstr>
      <vt:lpstr>目录</vt:lpstr>
      <vt:lpstr>内容小结</vt:lpstr>
      <vt:lpstr>作业</vt:lpstr>
      <vt:lpstr>PowerPoint 演示文稿</vt:lpstr>
      <vt:lpstr>作业解答</vt:lpstr>
      <vt:lpstr>作业解答</vt:lpstr>
      <vt:lpstr>作业解答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zhiqin xu</cp:lastModifiedBy>
  <cp:revision>547</cp:revision>
  <dcterms:created xsi:type="dcterms:W3CDTF">2020-06-05T07:59:00Z</dcterms:created>
  <dcterms:modified xsi:type="dcterms:W3CDTF">2025-10-07T02:28:11Z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0FE3EF06A9C74838A2BB9773EB8F8EE0_12</vt:lpwstr>
  </property>
  <property fmtid="{D5CDD505-2E9C-101B-9397-08002B2CF9AE}" pid="3" name="KSOProductBuildVer">
    <vt:lpwstr>2052-12.1.0.19302</vt:lpwstr>
  </property>
</Properties>
</file>